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474" r:id="rId232"/>
    <p:sldId id="475" r:id="rId233"/>
    <p:sldId id="476" r:id="rId234"/>
    <p:sldId id="477" r:id="rId235"/>
    <p:sldId id="478" r:id="rId236"/>
    <p:sldId id="479" r:id="rId237"/>
    <p:sldId id="480" r:id="rId238"/>
    <p:sldId id="481" r:id="rId239"/>
    <p:sldId id="482" r:id="rId240"/>
    <p:sldId id="483" r:id="rId241"/>
    <p:sldId id="484" r:id="rId242"/>
    <p:sldId id="485" r:id="rId243"/>
    <p:sldId id="486" r:id="rId244"/>
    <p:sldId id="487" r:id="rId245"/>
    <p:sldId id="488" r:id="rId246"/>
    <p:sldId id="489" r:id="rId247"/>
    <p:sldId id="490" r:id="rId248"/>
    <p:sldId id="491" r:id="rId249"/>
    <p:sldId id="492" r:id="rId250"/>
    <p:sldId id="493" r:id="rId251"/>
    <p:sldId id="494" r:id="rId252"/>
    <p:sldId id="495" r:id="rId253"/>
    <p:sldId id="496" r:id="rId254"/>
    <p:sldId id="497" r:id="rId255"/>
    <p:sldId id="498" r:id="rId256"/>
    <p:sldId id="499" r:id="rId257"/>
    <p:sldId id="500" r:id="rId258"/>
    <p:sldId id="501" r:id="rId259"/>
    <p:sldId id="502" r:id="rId260"/>
    <p:sldId id="503"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0" r:id="rId278"/>
    <p:sldId id="521" r:id="rId279"/>
    <p:sldId id="522" r:id="rId280"/>
    <p:sldId id="523" r:id="rId281"/>
    <p:sldId id="524" r:id="rId282"/>
    <p:sldId id="525" r:id="rId283"/>
    <p:sldId id="526" r:id="rId284"/>
    <p:sldId id="527" r:id="rId285"/>
    <p:sldId id="528" r:id="rId286"/>
    <p:sldId id="529" r:id="rId287"/>
    <p:sldId id="530" r:id="rId288"/>
    <p:sldId id="531" r:id="rId289"/>
    <p:sldId id="532" r:id="rId290"/>
    <p:sldId id="533" r:id="rId291"/>
    <p:sldId id="534" r:id="rId292"/>
    <p:sldId id="535" r:id="rId293"/>
    <p:sldId id="536" r:id="rId294"/>
    <p:sldId id="537" r:id="rId295"/>
    <p:sldId id="538" r:id="rId296"/>
    <p:sldId id="539" r:id="rId297"/>
    <p:sldId id="540" r:id="rId298"/>
    <p:sldId id="541" r:id="rId299"/>
    <p:sldId id="542" r:id="rId300"/>
    <p:sldId id="543" r:id="rId301"/>
    <p:sldId id="544" r:id="rId302"/>
    <p:sldId id="545" r:id="rId303"/>
    <p:sldId id="546" r:id="rId304"/>
    <p:sldId id="547" r:id="rId305"/>
    <p:sldId id="548" r:id="rId306"/>
    <p:sldId id="549" r:id="rId307"/>
    <p:sldId id="550" r:id="rId308"/>
    <p:sldId id="551" r:id="rId309"/>
    <p:sldId id="552" r:id="rId310"/>
    <p:sldId id="553" r:id="rId311"/>
    <p:sldId id="554" r:id="rId312"/>
    <p:sldId id="555" r:id="rId313"/>
    <p:sldId id="556" r:id="rId314"/>
    <p:sldId id="557" r:id="rId315"/>
    <p:sldId id="558" r:id="rId316"/>
    <p:sldId id="559" r:id="rId317"/>
    <p:sldId id="560" r:id="rId318"/>
    <p:sldId id="561" r:id="rId319"/>
    <p:sldId id="562" r:id="rId320"/>
    <p:sldId id="563" r:id="rId321"/>
    <p:sldId id="564" r:id="rId322"/>
    <p:sldId id="565" r:id="rId323"/>
    <p:sldId id="566" r:id="rId324"/>
    <p:sldId id="567" r:id="rId325"/>
    <p:sldId id="568" r:id="rId326"/>
    <p:sldId id="569" r:id="rId327"/>
    <p:sldId id="570" r:id="rId328"/>
    <p:sldId id="571" r:id="rId329"/>
    <p:sldId id="572" r:id="rId330"/>
    <p:sldId id="573" r:id="rId331"/>
    <p:sldId id="574" r:id="rId332"/>
    <p:sldId id="575" r:id="rId333"/>
    <p:sldId id="576" r:id="rId334"/>
    <p:sldId id="577" r:id="rId335"/>
    <p:sldId id="578" r:id="rId336"/>
    <p:sldId id="579" r:id="rId337"/>
    <p:sldId id="580" r:id="rId338"/>
    <p:sldId id="581" r:id="rId339"/>
    <p:sldId id="582" r:id="rId340"/>
    <p:sldId id="583" r:id="rId341"/>
    <p:sldId id="584" r:id="rId342"/>
    <p:sldId id="585" r:id="rId343"/>
    <p:sldId id="586" r:id="rId344"/>
    <p:sldId id="587" r:id="rId345"/>
    <p:sldId id="588" r:id="rId346"/>
    <p:sldId id="589" r:id="rId347"/>
    <p:sldId id="590" r:id="rId348"/>
    <p:sldId id="591" r:id="rId349"/>
    <p:sldId id="592" r:id="rId350"/>
    <p:sldId id="593" r:id="rId351"/>
    <p:sldId id="594" r:id="rId352"/>
    <p:sldId id="595" r:id="rId353"/>
    <p:sldId id="596" r:id="rId354"/>
    <p:sldId id="597" r:id="rId355"/>
    <p:sldId id="598" r:id="rId356"/>
    <p:sldId id="599" r:id="rId357"/>
    <p:sldId id="600" r:id="rId358"/>
    <p:sldId id="601" r:id="rId359"/>
    <p:sldId id="602" r:id="rId360"/>
    <p:sldId id="603" r:id="rId361"/>
    <p:sldId id="604" r:id="rId362"/>
    <p:sldId id="605" r:id="rId363"/>
    <p:sldId id="606" r:id="rId364"/>
    <p:sldId id="607" r:id="rId365"/>
    <p:sldId id="608" r:id="rId366"/>
    <p:sldId id="609" r:id="rId367"/>
    <p:sldId id="610" r:id="rId368"/>
    <p:sldId id="611" r:id="rId369"/>
    <p:sldId id="612" r:id="rId370"/>
    <p:sldId id="613" r:id="rId371"/>
    <p:sldId id="614" r:id="rId372"/>
    <p:sldId id="615" r:id="rId373"/>
    <p:sldId id="616" r:id="rId374"/>
    <p:sldId id="617" r:id="rId375"/>
    <p:sldId id="618" r:id="rId376"/>
    <p:sldId id="619" r:id="rId377"/>
    <p:sldId id="620" r:id="rId378"/>
    <p:sldId id="621" r:id="rId379"/>
    <p:sldId id="622" r:id="rId380"/>
    <p:sldId id="623" r:id="rId381"/>
    <p:sldId id="624" r:id="rId382"/>
    <p:sldId id="625" r:id="rId383"/>
    <p:sldId id="626" r:id="rId384"/>
    <p:sldId id="627" r:id="rId385"/>
    <p:sldId id="628" r:id="rId386"/>
    <p:sldId id="629" r:id="rId387"/>
    <p:sldId id="630" r:id="rId388"/>
    <p:sldId id="631" r:id="rId389"/>
    <p:sldId id="632" r:id="rId390"/>
    <p:sldId id="633" r:id="rId391"/>
    <p:sldId id="634" r:id="rId392"/>
    <p:sldId id="635" r:id="rId393"/>
    <p:sldId id="636" r:id="rId394"/>
    <p:sldId id="637" r:id="rId395"/>
    <p:sldId id="638" r:id="rId396"/>
    <p:sldId id="639" r:id="rId397"/>
    <p:sldId id="640" r:id="rId398"/>
    <p:sldId id="641" r:id="rId399"/>
    <p:sldId id="642" r:id="rId400"/>
    <p:sldId id="643" r:id="rId401"/>
    <p:sldId id="644" r:id="rId402"/>
    <p:sldId id="645" r:id="rId403"/>
    <p:sldId id="646" r:id="rId404"/>
    <p:sldId id="647" r:id="rId405"/>
    <p:sldId id="648" r:id="rId406"/>
    <p:sldId id="649" r:id="rId407"/>
    <p:sldId id="650" r:id="rId408"/>
    <p:sldId id="651" r:id="rId409"/>
    <p:sldId id="652" r:id="rId410"/>
    <p:sldId id="653" r:id="rId411"/>
    <p:sldId id="654" r:id="rId412"/>
    <p:sldId id="655" r:id="rId413"/>
    <p:sldId id="656" r:id="rId414"/>
    <p:sldId id="657" r:id="rId415"/>
    <p:sldId id="658" r:id="rId416"/>
    <p:sldId id="659" r:id="rId417"/>
    <p:sldId id="660" r:id="rId418"/>
    <p:sldId id="661" r:id="rId419"/>
    <p:sldId id="662" r:id="rId420"/>
    <p:sldId id="663" r:id="rId421"/>
    <p:sldId id="664" r:id="rId422"/>
    <p:sldId id="665" r:id="rId423"/>
    <p:sldId id="666" r:id="rId424"/>
    <p:sldId id="667" r:id="rId425"/>
    <p:sldId id="668" r:id="rId426"/>
    <p:sldId id="669" r:id="rId427"/>
    <p:sldId id="670" r:id="rId428"/>
    <p:sldId id="671" r:id="rId429"/>
    <p:sldId id="672" r:id="rId430"/>
    <p:sldId id="673" r:id="rId431"/>
    <p:sldId id="674" r:id="rId432"/>
    <p:sldId id="675" r:id="rId433"/>
    <p:sldId id="676" r:id="rId434"/>
    <p:sldId id="677" r:id="rId435"/>
    <p:sldId id="678" r:id="rId436"/>
    <p:sldId id="679" r:id="rId437"/>
    <p:sldId id="680" r:id="rId438"/>
    <p:sldId id="681" r:id="rId439"/>
    <p:sldId id="682" r:id="rId440"/>
    <p:sldId id="683" r:id="rId441"/>
    <p:sldId id="684" r:id="rId442"/>
    <p:sldId id="685" r:id="rId443"/>
    <p:sldId id="686" r:id="rId444"/>
    <p:sldId id="687" r:id="rId445"/>
    <p:sldId id="688" r:id="rId446"/>
    <p:sldId id="689" r:id="rId447"/>
    <p:sldId id="690" r:id="rId448"/>
    <p:sldId id="691" r:id="rId449"/>
    <p:sldId id="692" r:id="rId450"/>
    <p:sldId id="693" r:id="rId451"/>
    <p:sldId id="694" r:id="rId452"/>
    <p:sldId id="695" r:id="rId453"/>
    <p:sldId id="696" r:id="rId454"/>
    <p:sldId id="697" r:id="rId455"/>
    <p:sldId id="698" r:id="rId456"/>
    <p:sldId id="699" r:id="rId457"/>
    <p:sldId id="700" r:id="rId458"/>
    <p:sldId id="701" r:id="rId459"/>
    <p:sldId id="702" r:id="rId460"/>
    <p:sldId id="703" r:id="rId461"/>
    <p:sldId id="704" r:id="rId462"/>
    <p:sldId id="705" r:id="rId463"/>
    <p:sldId id="706" r:id="rId464"/>
    <p:sldId id="707" r:id="rId465"/>
    <p:sldId id="708" r:id="rId466"/>
    <p:sldId id="709" r:id="rId467"/>
    <p:sldId id="710" r:id="rId468"/>
    <p:sldId id="711" r:id="rId469"/>
    <p:sldId id="712" r:id="rId470"/>
    <p:sldId id="713" r:id="rId471"/>
    <p:sldId id="714" r:id="rId472"/>
    <p:sldId id="715" r:id="rId473"/>
    <p:sldId id="716" r:id="rId474"/>
    <p:sldId id="717" r:id="rId475"/>
    <p:sldId id="718" r:id="rId476"/>
    <p:sldId id="719" r:id="rId477"/>
    <p:sldId id="720" r:id="rId478"/>
    <p:sldId id="721" r:id="rId479"/>
    <p:sldId id="722" r:id="rId480"/>
    <p:sldId id="723" r:id="rId481"/>
    <p:sldId id="724" r:id="rId482"/>
    <p:sldId id="725" r:id="rId483"/>
    <p:sldId id="726" r:id="rId484"/>
    <p:sldId id="727" r:id="rId485"/>
    <p:sldId id="728" r:id="rId486"/>
    <p:sldId id="729" r:id="rId487"/>
    <p:sldId id="730" r:id="rId488"/>
    <p:sldId id="731" r:id="rId489"/>
    <p:sldId id="732" r:id="rId490"/>
    <p:sldId id="733" r:id="rId491"/>
    <p:sldId id="734" r:id="rId492"/>
    <p:sldId id="735" r:id="rId493"/>
    <p:sldId id="736" r:id="rId494"/>
    <p:sldId id="737" r:id="rId495"/>
    <p:sldId id="738" r:id="rId496"/>
    <p:sldId id="739" r:id="rId497"/>
    <p:sldId id="740" r:id="rId498"/>
    <p:sldId id="741" r:id="rId499"/>
    <p:sldId id="742" r:id="rId500"/>
    <p:sldId id="743" r:id="rId501"/>
    <p:sldId id="744" r:id="rId502"/>
    <p:sldId id="745" r:id="rId503"/>
    <p:sldId id="746" r:id="rId504"/>
    <p:sldId id="747" r:id="rId505"/>
    <p:sldId id="748" r:id="rId506"/>
    <p:sldId id="749" r:id="rId507"/>
    <p:sldId id="750" r:id="rId508"/>
    <p:sldId id="751" r:id="rId509"/>
    <p:sldId id="752" r:id="rId510"/>
    <p:sldId id="753" r:id="rId511"/>
    <p:sldId id="754" r:id="rId512"/>
    <p:sldId id="755" r:id="rId513"/>
    <p:sldId id="756" r:id="rId514"/>
    <p:sldId id="757" r:id="rId515"/>
    <p:sldId id="758" r:id="rId516"/>
    <p:sldId id="759" r:id="rId517"/>
    <p:sldId id="760" r:id="rId518"/>
    <p:sldId id="761" r:id="rId519"/>
    <p:sldId id="762" r:id="rId520"/>
    <p:sldId id="763" r:id="rId521"/>
    <p:sldId id="764" r:id="rId522"/>
    <p:sldId id="765" r:id="rId523"/>
    <p:sldId id="766" r:id="rId524"/>
    <p:sldId id="767" r:id="rId525"/>
    <p:sldId id="768" r:id="rId526"/>
    <p:sldId id="769" r:id="rId527"/>
    <p:sldId id="770" r:id="rId528"/>
    <p:sldId id="771" r:id="rId529"/>
    <p:sldId id="772" r:id="rId530"/>
    <p:sldId id="773" r:id="rId531"/>
    <p:sldId id="774" r:id="rId532"/>
    <p:sldId id="775" r:id="rId533"/>
    <p:sldId id="776" r:id="rId534"/>
    <p:sldId id="777" r:id="rId535"/>
    <p:sldId id="778" r:id="rId536"/>
    <p:sldId id="779" r:id="rId537"/>
    <p:sldId id="780" r:id="rId538"/>
    <p:sldId id="781" r:id="rId539"/>
    <p:sldId id="782" r:id="rId540"/>
    <p:sldId id="783" r:id="rId541"/>
    <p:sldId id="784" r:id="rId542"/>
    <p:sldId id="785" r:id="rId543"/>
    <p:sldId id="786" r:id="rId544"/>
    <p:sldId id="787" r:id="rId545"/>
    <p:sldId id="788" r:id="rId546"/>
    <p:sldId id="789" r:id="rId547"/>
    <p:sldId id="790" r:id="rId548"/>
    <p:sldId id="791" r:id="rId549"/>
    <p:sldId id="792" r:id="rId550"/>
    <p:sldId id="793" r:id="rId551"/>
    <p:sldId id="794" r:id="rId552"/>
    <p:sldId id="795" r:id="rId553"/>
    <p:sldId id="796" r:id="rId554"/>
    <p:sldId id="797" r:id="rId555"/>
    <p:sldId id="798" r:id="rId556"/>
    <p:sldId id="799" r:id="rId557"/>
    <p:sldId id="800" r:id="rId558"/>
    <p:sldId id="801" r:id="rId559"/>
    <p:sldId id="802" r:id="rId560"/>
    <p:sldId id="803" r:id="rId561"/>
    <p:sldId id="804" r:id="rId562"/>
    <p:sldId id="805" r:id="rId563"/>
    <p:sldId id="806" r:id="rId564"/>
    <p:sldId id="807" r:id="rId565"/>
    <p:sldId id="808" r:id="rId566"/>
    <p:sldId id="809" r:id="rId567"/>
    <p:sldId id="810" r:id="rId568"/>
    <p:sldId id="811" r:id="rId569"/>
    <p:sldId id="812" r:id="rId570"/>
    <p:sldId id="813" r:id="rId571"/>
    <p:sldId id="814" r:id="rId572"/>
    <p:sldId id="815" r:id="rId573"/>
    <p:sldId id="816" r:id="rId574"/>
    <p:sldId id="817" r:id="rId575"/>
    <p:sldId id="818" r:id="rId576"/>
    <p:sldId id="819" r:id="rId577"/>
    <p:sldId id="820" r:id="rId578"/>
    <p:sldId id="821" r:id="rId579"/>
    <p:sldId id="822" r:id="rId580"/>
    <p:sldId id="823" r:id="rId581"/>
    <p:sldId id="824" r:id="rId582"/>
    <p:sldId id="825" r:id="rId583"/>
    <p:sldId id="826" r:id="rId584"/>
    <p:sldId id="827" r:id="rId585"/>
    <p:sldId id="828" r:id="rId586"/>
    <p:sldId id="829" r:id="rId587"/>
    <p:sldId id="830" r:id="rId588"/>
    <p:sldId id="831" r:id="rId589"/>
    <p:sldId id="832" r:id="rId590"/>
    <p:sldId id="833" r:id="rId591"/>
    <p:sldId id="834" r:id="rId592"/>
    <p:sldId id="835" r:id="rId593"/>
    <p:sldId id="836" r:id="rId594"/>
    <p:sldId id="837" r:id="rId595"/>
    <p:sldId id="838" r:id="rId596"/>
    <p:sldId id="839" r:id="rId597"/>
    <p:sldId id="840" r:id="rId598"/>
    <p:sldId id="841" r:id="rId599"/>
    <p:sldId id="842" r:id="rId600"/>
    <p:sldId id="843" r:id="rId601"/>
    <p:sldId id="844" r:id="rId602"/>
    <p:sldId id="845" r:id="rId603"/>
    <p:sldId id="846" r:id="rId604"/>
    <p:sldId id="847" r:id="rId605"/>
    <p:sldId id="848" r:id="rId606"/>
    <p:sldId id="849" r:id="rId607"/>
    <p:sldId id="850" r:id="rId608"/>
    <p:sldId id="851" r:id="rId609"/>
    <p:sldId id="852" r:id="rId610"/>
    <p:sldId id="853" r:id="rId611"/>
    <p:sldId id="854" r:id="rId612"/>
    <p:sldId id="855" r:id="rId613"/>
    <p:sldId id="856" r:id="rId614"/>
    <p:sldId id="857" r:id="rId615"/>
    <p:sldId id="858" r:id="rId616"/>
    <p:sldId id="859" r:id="rId617"/>
    <p:sldId id="860" r:id="rId618"/>
    <p:sldId id="861" r:id="rId619"/>
    <p:sldId id="862" r:id="rId620"/>
    <p:sldId id="863" r:id="rId621"/>
    <p:sldId id="864" r:id="rId622"/>
    <p:sldId id="865" r:id="rId623"/>
    <p:sldId id="866" r:id="rId624"/>
    <p:sldId id="867" r:id="rId625"/>
    <p:sldId id="868" r:id="rId626"/>
    <p:sldId id="869" r:id="rId627"/>
    <p:sldId id="870" r:id="rId628"/>
    <p:sldId id="871" r:id="rId629"/>
    <p:sldId id="872" r:id="rId630"/>
    <p:sldId id="873" r:id="rId631"/>
    <p:sldId id="874" r:id="rId632"/>
    <p:sldId id="875" r:id="rId633"/>
    <p:sldId id="876" r:id="rId634"/>
    <p:sldId id="877" r:id="rId635"/>
    <p:sldId id="878" r:id="rId636"/>
    <p:sldId id="879" r:id="rId637"/>
    <p:sldId id="880" r:id="rId638"/>
    <p:sldId id="881" r:id="rId639"/>
    <p:sldId id="882" r:id="rId640"/>
    <p:sldId id="883" r:id="rId641"/>
    <p:sldId id="884" r:id="rId642"/>
    <p:sldId id="885" r:id="rId643"/>
    <p:sldId id="886" r:id="rId644"/>
    <p:sldId id="887" r:id="rId645"/>
    <p:sldId id="888" r:id="rId646"/>
    <p:sldId id="889" r:id="rId647"/>
    <p:sldId id="890" r:id="rId648"/>
    <p:sldId id="891" r:id="rId649"/>
    <p:sldId id="892" r:id="rId650"/>
    <p:sldId id="893" r:id="rId651"/>
    <p:sldId id="894" r:id="rId652"/>
    <p:sldId id="895" r:id="rId653"/>
    <p:sldId id="896" r:id="rId654"/>
    <p:sldId id="897" r:id="rId655"/>
    <p:sldId id="898" r:id="rId656"/>
    <p:sldId id="899" r:id="rId657"/>
    <p:sldId id="900" r:id="rId658"/>
    <p:sldId id="901" r:id="rId659"/>
    <p:sldId id="902" r:id="rId660"/>
    <p:sldId id="903" r:id="rId661"/>
    <p:sldId id="904" r:id="rId662"/>
    <p:sldId id="905" r:id="rId663"/>
    <p:sldId id="906" r:id="rId664"/>
    <p:sldId id="907" r:id="rId665"/>
    <p:sldId id="908" r:id="rId666"/>
    <p:sldId id="909" r:id="rId667"/>
    <p:sldId id="910" r:id="rId668"/>
    <p:sldId id="911" r:id="rId669"/>
    <p:sldId id="912" r:id="rId670"/>
    <p:sldId id="913" r:id="rId671"/>
    <p:sldId id="914" r:id="rId672"/>
    <p:sldId id="915" r:id="rId673"/>
    <p:sldId id="916" r:id="rId674"/>
    <p:sldId id="917" r:id="rId675"/>
    <p:sldId id="918" r:id="rId676"/>
    <p:sldId id="919" r:id="rId677"/>
    <p:sldId id="920" r:id="rId678"/>
    <p:sldId id="921" r:id="rId679"/>
    <p:sldId id="922" r:id="rId680"/>
    <p:sldId id="923" r:id="rId681"/>
    <p:sldId id="924" r:id="rId682"/>
    <p:sldId id="925" r:id="rId683"/>
    <p:sldId id="926" r:id="rId684"/>
    <p:sldId id="927" r:id="rId685"/>
    <p:sldId id="928" r:id="rId686"/>
    <p:sldId id="929" r:id="rId687"/>
    <p:sldId id="930" r:id="rId688"/>
    <p:sldId id="931" r:id="rId689"/>
    <p:sldId id="932" r:id="rId690"/>
    <p:sldId id="933" r:id="rId691"/>
    <p:sldId id="934" r:id="rId692"/>
    <p:sldId id="935" r:id="rId693"/>
    <p:sldId id="936" r:id="rId694"/>
    <p:sldId id="937" r:id="rId695"/>
    <p:sldId id="938" r:id="rId696"/>
    <p:sldId id="939" r:id="rId697"/>
    <p:sldId id="940" r:id="rId698"/>
    <p:sldId id="941" r:id="rId699"/>
    <p:sldId id="942" r:id="rId700"/>
    <p:sldId id="943" r:id="rId701"/>
    <p:sldId id="944" r:id="rId702"/>
    <p:sldId id="945" r:id="rId703"/>
    <p:sldId id="946" r:id="rId704"/>
    <p:sldId id="947" r:id="rId705"/>
    <p:sldId id="948" r:id="rId706"/>
    <p:sldId id="949" r:id="rId707"/>
    <p:sldId id="950" r:id="rId708"/>
    <p:sldId id="951" r:id="rId709"/>
    <p:sldId id="952" r:id="rId710"/>
    <p:sldId id="953" r:id="rId711"/>
    <p:sldId id="954" r:id="rId712"/>
    <p:sldId id="955" r:id="rId713"/>
    <p:sldId id="956" r:id="rId714"/>
    <p:sldId id="957" r:id="rId715"/>
    <p:sldId id="958" r:id="rId716"/>
    <p:sldId id="959" r:id="rId717"/>
    <p:sldId id="960" r:id="rId718"/>
    <p:sldId id="961" r:id="rId719"/>
    <p:sldId id="962" r:id="rId720"/>
    <p:sldId id="963" r:id="rId721"/>
    <p:sldId id="964" r:id="rId722"/>
    <p:sldId id="965" r:id="rId723"/>
    <p:sldId id="966" r:id="rId724"/>
    <p:sldId id="967" r:id="rId725"/>
    <p:sldId id="968" r:id="rId726"/>
    <p:sldId id="969" r:id="rId727"/>
    <p:sldId id="970" r:id="rId728"/>
    <p:sldId id="971" r:id="rId729"/>
    <p:sldId id="972" r:id="rId730"/>
    <p:sldId id="973" r:id="rId731"/>
    <p:sldId id="974" r:id="rId732"/>
    <p:sldId id="975" r:id="rId733"/>
    <p:sldId id="976" r:id="rId734"/>
    <p:sldId id="977" r:id="rId735"/>
    <p:sldId id="978" r:id="rId736"/>
    <p:sldId id="979" r:id="rId737"/>
    <p:sldId id="980" r:id="rId738"/>
    <p:sldId id="981" r:id="rId739"/>
    <p:sldId id="982" r:id="rId740"/>
    <p:sldId id="983" r:id="rId741"/>
    <p:sldId id="984" r:id="rId742"/>
    <p:sldId id="985" r:id="rId743"/>
    <p:sldId id="986" r:id="rId744"/>
    <p:sldId id="987" r:id="rId745"/>
    <p:sldId id="988" r:id="rId746"/>
    <p:sldId id="989" r:id="rId747"/>
    <p:sldId id="990" r:id="rId748"/>
    <p:sldId id="991" r:id="rId749"/>
    <p:sldId id="992" r:id="rId750"/>
    <p:sldId id="993" r:id="rId751"/>
    <p:sldId id="994" r:id="rId752"/>
    <p:sldId id="995" r:id="rId753"/>
    <p:sldId id="996" r:id="rId754"/>
    <p:sldId id="997" r:id="rId755"/>
    <p:sldId id="998" r:id="rId756"/>
    <p:sldId id="999" r:id="rId757"/>
    <p:sldId id="1000" r:id="rId758"/>
    <p:sldId id="1001" r:id="rId759"/>
    <p:sldId id="1002" r:id="rId760"/>
    <p:sldId id="1003" r:id="rId761"/>
    <p:sldId id="1004" r:id="rId762"/>
    <p:sldId id="1005" r:id="rId763"/>
    <p:sldId id="1006" r:id="rId764"/>
    <p:sldId id="1007" r:id="rId765"/>
    <p:sldId id="1008" r:id="rId766"/>
    <p:sldId id="1009" r:id="rId767"/>
    <p:sldId id="1010" r:id="rId768"/>
    <p:sldId id="1011" r:id="rId769"/>
    <p:sldId id="1012" r:id="rId770"/>
    <p:sldId id="1013" r:id="rId771"/>
    <p:sldId id="1014" r:id="rId772"/>
    <p:sldId id="1015" r:id="rId773"/>
    <p:sldId id="1016" r:id="rId774"/>
    <p:sldId id="1017" r:id="rId775"/>
    <p:sldId id="1018" r:id="rId776"/>
    <p:sldId id="1019" r:id="rId777"/>
    <p:sldId id="1020" r:id="rId778"/>
    <p:sldId id="1021" r:id="rId779"/>
    <p:sldId id="1022" r:id="rId780"/>
    <p:sldId id="1023" r:id="rId781"/>
    <p:sldId id="1024" r:id="rId782"/>
    <p:sldId id="1025" r:id="rId783"/>
    <p:sldId id="1026" r:id="rId784"/>
    <p:sldId id="1027" r:id="rId785"/>
    <p:sldId id="1028" r:id="rId786"/>
    <p:sldId id="1029" r:id="rId787"/>
    <p:sldId id="1030" r:id="rId788"/>
    <p:sldId id="1031" r:id="rId789"/>
    <p:sldId id="1032" r:id="rId790"/>
    <p:sldId id="1033" r:id="rId791"/>
    <p:sldId id="1034" r:id="rId792"/>
    <p:sldId id="1035" r:id="rId793"/>
    <p:sldId id="1036" r:id="rId794"/>
    <p:sldId id="1037" r:id="rId795"/>
    <p:sldId id="1038" r:id="rId796"/>
    <p:sldId id="1039" r:id="rId797"/>
    <p:sldId id="1040" r:id="rId798"/>
    <p:sldId id="1041" r:id="rId799"/>
    <p:sldId id="1042" r:id="rId800"/>
    <p:sldId id="1043" r:id="rId801"/>
    <p:sldId id="1044" r:id="rId802"/>
    <p:sldId id="1045" r:id="rId803"/>
    <p:sldId id="1046" r:id="rId804"/>
    <p:sldId id="1047" r:id="rId805"/>
    <p:sldId id="1048" r:id="rId806"/>
    <p:sldId id="1049" r:id="rId807"/>
    <p:sldId id="1050" r:id="rId808"/>
    <p:sldId id="1051" r:id="rId809"/>
    <p:sldId id="1052" r:id="rId810"/>
    <p:sldId id="1053" r:id="rId811"/>
    <p:sldId id="1054" r:id="rId812"/>
    <p:sldId id="1055" r:id="rId813"/>
    <p:sldId id="1056" r:id="rId814"/>
    <p:sldId id="1057" r:id="rId815"/>
    <p:sldId id="1058" r:id="rId816"/>
    <p:sldId id="1059" r:id="rId817"/>
    <p:sldId id="1060" r:id="rId818"/>
    <p:sldId id="1061" r:id="rId819"/>
    <p:sldId id="1062" r:id="rId820"/>
    <p:sldId id="1063" r:id="rId821"/>
    <p:sldId id="1064" r:id="rId822"/>
    <p:sldId id="1065" r:id="rId823"/>
    <p:sldId id="1066" r:id="rId824"/>
    <p:sldId id="1067" r:id="rId825"/>
    <p:sldId id="1068" r:id="rId826"/>
    <p:sldId id="1069" r:id="rId827"/>
    <p:sldId id="1070" r:id="rId828"/>
    <p:sldId id="1071" r:id="rId829"/>
    <p:sldId id="1072" r:id="rId830"/>
    <p:sldId id="1073" r:id="rId831"/>
    <p:sldId id="1074" r:id="rId832"/>
    <p:sldId id="1075" r:id="rId833"/>
    <p:sldId id="1076" r:id="rId834"/>
    <p:sldId id="1077" r:id="rId835"/>
    <p:sldId id="1078" r:id="rId836"/>
    <p:sldId id="1079" r:id="rId837"/>
    <p:sldId id="1080" r:id="rId838"/>
    <p:sldId id="1081" r:id="rId839"/>
    <p:sldId id="1082" r:id="rId840"/>
    <p:sldId id="1083" r:id="rId841"/>
    <p:sldId id="1084" r:id="rId842"/>
    <p:sldId id="1085" r:id="rId843"/>
    <p:sldId id="1086" r:id="rId844"/>
    <p:sldId id="1087" r:id="rId845"/>
    <p:sldId id="1088" r:id="rId846"/>
    <p:sldId id="1089" r:id="rId847"/>
    <p:sldId id="1090" r:id="rId848"/>
    <p:sldId id="1091" r:id="rId849"/>
    <p:sldId id="1092" r:id="rId850"/>
    <p:sldId id="1093" r:id="rId851"/>
    <p:sldId id="1094" r:id="rId852"/>
    <p:sldId id="1095" r:id="rId853"/>
    <p:sldId id="1096" r:id="rId854"/>
    <p:sldId id="1097" r:id="rId855"/>
    <p:sldId id="1098" r:id="rId856"/>
    <p:sldId id="1099" r:id="rId857"/>
    <p:sldId id="1100" r:id="rId858"/>
    <p:sldId id="1101" r:id="rId859"/>
    <p:sldId id="1102" r:id="rId860"/>
    <p:sldId id="1103" r:id="rId861"/>
    <p:sldId id="1104" r:id="rId862"/>
    <p:sldId id="1105" r:id="rId863"/>
    <p:sldId id="1106" r:id="rId864"/>
    <p:sldId id="1107" r:id="rId865"/>
    <p:sldId id="1108" r:id="rId866"/>
    <p:sldId id="1109" r:id="rId867"/>
    <p:sldId id="1110" r:id="rId868"/>
    <p:sldId id="1111" r:id="rId869"/>
    <p:sldId id="1112" r:id="rId870"/>
    <p:sldId id="1113" r:id="rId871"/>
    <p:sldId id="1114" r:id="rId872"/>
    <p:sldId id="1115" r:id="rId873"/>
    <p:sldId id="1116" r:id="rId874"/>
    <p:sldId id="1117" r:id="rId875"/>
    <p:sldId id="1118" r:id="rId876"/>
    <p:sldId id="1119" r:id="rId877"/>
    <p:sldId id="1120" r:id="rId878"/>
    <p:sldId id="1121" r:id="rId879"/>
    <p:sldId id="1122" r:id="rId880"/>
    <p:sldId id="1123" r:id="rId881"/>
    <p:sldId id="1124" r:id="rId882"/>
    <p:sldId id="1125" r:id="rId883"/>
    <p:sldId id="1126" r:id="rId884"/>
    <p:sldId id="1127" r:id="rId885"/>
    <p:sldId id="1128" r:id="rId886"/>
    <p:sldId id="1129" r:id="rId887"/>
    <p:sldId id="1130" r:id="rId888"/>
    <p:sldId id="1131" r:id="rId889"/>
    <p:sldId id="1132" r:id="rId890"/>
    <p:sldId id="1133" r:id="rId891"/>
    <p:sldId id="1134" r:id="rId892"/>
    <p:sldId id="1135" r:id="rId893"/>
    <p:sldId id="1136" r:id="rId894"/>
    <p:sldId id="1137" r:id="rId895"/>
    <p:sldId id="1138" r:id="rId896"/>
    <p:sldId id="1139" r:id="rId897"/>
    <p:sldId id="1140" r:id="rId898"/>
    <p:sldId id="1141" r:id="rId899"/>
    <p:sldId id="1142" r:id="rId900"/>
    <p:sldId id="1143" r:id="rId901"/>
    <p:sldId id="1144" r:id="rId902"/>
    <p:sldId id="1145" r:id="rId903"/>
    <p:sldId id="1146" r:id="rId904"/>
    <p:sldId id="1147" r:id="rId905"/>
    <p:sldId id="1148" r:id="rId906"/>
    <p:sldId id="1149" r:id="rId907"/>
    <p:sldId id="1150" r:id="rId908"/>
    <p:sldId id="1151" r:id="rId909"/>
    <p:sldId id="1152" r:id="rId910"/>
    <p:sldId id="1153" r:id="rId911"/>
    <p:sldId id="1154" r:id="rId912"/>
    <p:sldId id="1155" r:id="rId913"/>
    <p:sldId id="1156" r:id="rId914"/>
    <p:sldId id="1157" r:id="rId915"/>
    <p:sldId id="1158" r:id="rId916"/>
    <p:sldId id="1159" r:id="rId917"/>
    <p:sldId id="1160" r:id="rId918"/>
    <p:sldId id="1161" r:id="rId919"/>
    <p:sldId id="1162" r:id="rId920"/>
    <p:sldId id="1163" r:id="rId921"/>
    <p:sldId id="1164" r:id="rId922"/>
    <p:sldId id="1165" r:id="rId923"/>
    <p:sldId id="1166" r:id="rId924"/>
    <p:sldId id="1167" r:id="rId925"/>
    <p:sldId id="1168" r:id="rId926"/>
    <p:sldId id="1169" r:id="rId927"/>
    <p:sldId id="1170" r:id="rId928"/>
    <p:sldId id="1171" r:id="rId929"/>
    <p:sldId id="1172" r:id="rId930"/>
    <p:sldId id="1173" r:id="rId931"/>
    <p:sldId id="1174" r:id="rId932"/>
    <p:sldId id="1175" r:id="rId933"/>
    <p:sldId id="1176" r:id="rId934"/>
    <p:sldId id="1177" r:id="rId935"/>
    <p:sldId id="1178" r:id="rId936"/>
    <p:sldId id="1179" r:id="rId937"/>
    <p:sldId id="1180" r:id="rId938"/>
    <p:sldId id="1181" r:id="rId939"/>
    <p:sldId id="1182" r:id="rId940"/>
    <p:sldId id="1183" r:id="rId941"/>
    <p:sldId id="1184" r:id="rId942"/>
    <p:sldId id="1185" r:id="rId943"/>
    <p:sldId id="1186" r:id="rId944"/>
    <p:sldId id="1187" r:id="rId945"/>
    <p:sldId id="1188" r:id="rId946"/>
    <p:sldId id="1189" r:id="rId947"/>
    <p:sldId id="1190" r:id="rId948"/>
    <p:sldId id="1191" r:id="rId949"/>
    <p:sldId id="1192" r:id="rId950"/>
    <p:sldId id="1193" r:id="rId951"/>
    <p:sldId id="1194" r:id="rId952"/>
    <p:sldId id="1195" r:id="rId953"/>
    <p:sldId id="1196" r:id="rId954"/>
    <p:sldId id="1197" r:id="rId955"/>
    <p:sldId id="1198" r:id="rId956"/>
    <p:sldId id="1199" r:id="rId957"/>
    <p:sldId id="1200" r:id="rId958"/>
    <p:sldId id="1201" r:id="rId959"/>
    <p:sldId id="1202" r:id="rId960"/>
    <p:sldId id="1203" r:id="rId961"/>
    <p:sldId id="1204" r:id="rId962"/>
    <p:sldId id="1205" r:id="rId963"/>
    <p:sldId id="1206" r:id="rId964"/>
    <p:sldId id="1207" r:id="rId965"/>
    <p:sldId id="1208" r:id="rId966"/>
    <p:sldId id="1209" r:id="rId967"/>
    <p:sldId id="1210" r:id="rId968"/>
    <p:sldId id="1211" r:id="rId969"/>
    <p:sldId id="1212" r:id="rId970"/>
    <p:sldId id="1213" r:id="rId971"/>
    <p:sldId id="1214" r:id="rId972"/>
    <p:sldId id="1215" r:id="rId973"/>
    <p:sldId id="1216" r:id="rId974"/>
    <p:sldId id="1217" r:id="rId975"/>
    <p:sldId id="1218" r:id="rId976"/>
    <p:sldId id="1219" r:id="rId977"/>
    <p:sldId id="1220" r:id="rId978"/>
    <p:sldId id="1221" r:id="rId979"/>
    <p:sldId id="1222" r:id="rId980"/>
    <p:sldId id="1223" r:id="rId981"/>
    <p:sldId id="1224" r:id="rId982"/>
    <p:sldId id="1225" r:id="rId983"/>
    <p:sldId id="1226" r:id="rId984"/>
    <p:sldId id="1227" r:id="rId985"/>
    <p:sldId id="1228" r:id="rId986"/>
    <p:sldId id="1229" r:id="rId987"/>
    <p:sldId id="1230" r:id="rId988"/>
    <p:sldId id="1231" r:id="rId989"/>
    <p:sldId id="1232" r:id="rId990"/>
    <p:sldId id="1233" r:id="rId991"/>
    <p:sldId id="1234" r:id="rId992"/>
    <p:sldId id="1235" r:id="rId993"/>
    <p:sldId id="1236" r:id="rId994"/>
    <p:sldId id="1237" r:id="rId995"/>
    <p:sldId id="1238" r:id="rId996"/>
    <p:sldId id="1239" r:id="rId997"/>
    <p:sldId id="1240" r:id="rId998"/>
    <p:sldId id="1241" r:id="rId999"/>
    <p:sldId id="1242" r:id="rId1000"/>
    <p:sldId id="1243" r:id="rId1001"/>
    <p:sldId id="1244" r:id="rId1002"/>
    <p:sldId id="1245" r:id="rId1003"/>
    <p:sldId id="1246" r:id="rId1004"/>
    <p:sldId id="1247" r:id="rId1005"/>
    <p:sldId id="1248" r:id="rId1006"/>
    <p:sldId id="1249" r:id="rId1007"/>
    <p:sldId id="1250" r:id="rId1008"/>
    <p:sldId id="1251" r:id="rId1009"/>
    <p:sldId id="1252" r:id="rId1010"/>
    <p:sldId id="1253" r:id="rId1011"/>
    <p:sldId id="1254" r:id="rId1012"/>
    <p:sldId id="1255" r:id="rId1013"/>
    <p:sldId id="1256" r:id="rId1014"/>
    <p:sldId id="1257" r:id="rId1015"/>
    <p:sldId id="1258" r:id="rId1016"/>
    <p:sldId id="1259" r:id="rId1017"/>
    <p:sldId id="1260" r:id="rId1018"/>
    <p:sldId id="1261" r:id="rId1019"/>
    <p:sldId id="1262" r:id="rId1020"/>
    <p:sldId id="1263" r:id="rId1021"/>
    <p:sldId id="1264" r:id="rId1022"/>
    <p:sldId id="1265" r:id="rId1023"/>
    <p:sldId id="1266" r:id="rId1024"/>
    <p:sldId id="1267" r:id="rId1025"/>
    <p:sldId id="1268" r:id="rId1026"/>
    <p:sldId id="1269" r:id="rId1027"/>
    <p:sldId id="1270" r:id="rId1028"/>
    <p:sldId id="1271" r:id="rId1029"/>
    <p:sldId id="1272" r:id="rId1030"/>
    <p:sldId id="1273" r:id="rId1031"/>
    <p:sldId id="1274" r:id="rId1032"/>
    <p:sldId id="1275" r:id="rId1033"/>
    <p:sldId id="1276" r:id="rId1034"/>
    <p:sldId id="1277" r:id="rId1035"/>
    <p:sldId id="1278" r:id="rId1036"/>
    <p:sldId id="1279" r:id="rId1037"/>
    <p:sldId id="1280" r:id="rId1038"/>
    <p:sldId id="1281" r:id="rId1039"/>
    <p:sldId id="1282" r:id="rId1040"/>
    <p:sldId id="1283" r:id="rId1041"/>
    <p:sldId id="1284" r:id="rId1042"/>
    <p:sldId id="1285" r:id="rId1043"/>
    <p:sldId id="1286" r:id="rId1044"/>
    <p:sldId id="1287" r:id="rId1045"/>
    <p:sldId id="1288" r:id="rId1046"/>
    <p:sldId id="1289" r:id="rId1047"/>
    <p:sldId id="1290" r:id="rId1048"/>
    <p:sldId id="1291" r:id="rId1049"/>
    <p:sldId id="1292" r:id="rId1050"/>
    <p:sldId id="1293" r:id="rId1051"/>
    <p:sldId id="1294" r:id="rId1052"/>
    <p:sldId id="1295" r:id="rId1053"/>
    <p:sldId id="1296" r:id="rId1054"/>
    <p:sldId id="1297" r:id="rId1055"/>
    <p:sldId id="1298" r:id="rId1056"/>
    <p:sldId id="1299" r:id="rId1057"/>
    <p:sldId id="1300" r:id="rId1058"/>
    <p:sldId id="1301" r:id="rId1059"/>
    <p:sldId id="1302" r:id="rId1060"/>
    <p:sldId id="1303" r:id="rId1061"/>
    <p:sldId id="1304" r:id="rId1062"/>
    <p:sldId id="1305" r:id="rId1063"/>
    <p:sldId id="1306" r:id="rId1064"/>
    <p:sldId id="1307" r:id="rId1065"/>
    <p:sldId id="1308" r:id="rId1066"/>
    <p:sldId id="1309" r:id="rId1067"/>
    <p:sldId id="1310" r:id="rId1068"/>
    <p:sldId id="1311" r:id="rId1069"/>
    <p:sldId id="1312" r:id="rId1070"/>
    <p:sldId id="1313" r:id="rId1071"/>
    <p:sldId id="1314" r:id="rId1072"/>
    <p:sldId id="1315" r:id="rId1073"/>
    <p:sldId id="1316" r:id="rId1074"/>
    <p:sldId id="1317" r:id="rId1075"/>
    <p:sldId id="1318" r:id="rId1076"/>
    <p:sldId id="1319" r:id="rId1077"/>
    <p:sldId id="1320" r:id="rId1078"/>
    <p:sldId id="1321" r:id="rId1079"/>
    <p:sldId id="1322" r:id="rId1080"/>
    <p:sldId id="1323" r:id="rId1081"/>
    <p:sldId id="1324" r:id="rId1082"/>
    <p:sldId id="1325" r:id="rId1083"/>
    <p:sldId id="1326" r:id="rId1084"/>
    <p:sldId id="1327" r:id="rId1085"/>
    <p:sldId id="1328" r:id="rId1086"/>
    <p:sldId id="1329" r:id="rId1087"/>
    <p:sldId id="1330" r:id="rId1088"/>
    <p:sldId id="1331" r:id="rId1089"/>
    <p:sldId id="1332" r:id="rId1090"/>
    <p:sldId id="1333" r:id="rId1091"/>
    <p:sldId id="1334" r:id="rId1092"/>
    <p:sldId id="1335" r:id="rId1093"/>
    <p:sldId id="1336" r:id="rId1094"/>
    <p:sldId id="1337" r:id="rId1095"/>
    <p:sldId id="1338" r:id="rId1096"/>
    <p:sldId id="1339" r:id="rId1097"/>
    <p:sldId id="1340" r:id="rId1098"/>
    <p:sldId id="1341" r:id="rId1099"/>
    <p:sldId id="1342" r:id="rId1100"/>
    <p:sldId id="1343" r:id="rId1101"/>
    <p:sldId id="1344" r:id="rId1102"/>
    <p:sldId id="1345" r:id="rId1103"/>
    <p:sldId id="1346" r:id="rId1104"/>
    <p:sldId id="1347" r:id="rId1105"/>
    <p:sldId id="1348" r:id="rId1106"/>
    <p:sldId id="1349" r:id="rId1107"/>
    <p:sldId id="1350" r:id="rId1108"/>
    <p:sldId id="1351" r:id="rId1109"/>
    <p:sldId id="1352" r:id="rId1110"/>
    <p:sldId id="1353" r:id="rId1111"/>
    <p:sldId id="1354" r:id="rId1112"/>
    <p:sldId id="1355" r:id="rId1113"/>
    <p:sldId id="1356" r:id="rId1114"/>
    <p:sldId id="1357" r:id="rId1115"/>
    <p:sldId id="1358" r:id="rId1116"/>
    <p:sldId id="1359" r:id="rId1117"/>
    <p:sldId id="1360" r:id="rId1118"/>
    <p:sldId id="1361" r:id="rId1119"/>
    <p:sldId id="1362" r:id="rId1120"/>
    <p:sldId id="1363" r:id="rId1121"/>
    <p:sldId id="1364" r:id="rId1122"/>
    <p:sldId id="1365" r:id="rId1123"/>
    <p:sldId id="1366" r:id="rId1124"/>
    <p:sldId id="1367" r:id="rId1125"/>
    <p:sldId id="1368" r:id="rId1126"/>
    <p:sldId id="1369" r:id="rId1127"/>
    <p:sldId id="1370" r:id="rId1128"/>
    <p:sldId id="1371" r:id="rId1129"/>
    <p:sldId id="1372" r:id="rId1130"/>
    <p:sldId id="1373" r:id="rId1131"/>
    <p:sldId id="1374" r:id="rId1132"/>
    <p:sldId id="1375" r:id="rId1133"/>
    <p:sldId id="1376" r:id="rId1134"/>
    <p:sldId id="1377" r:id="rId1135"/>
    <p:sldId id="1378" r:id="rId1136"/>
    <p:sldId id="1379" r:id="rId1137"/>
    <p:sldId id="1380" r:id="rId1138"/>
    <p:sldId id="1381" r:id="rId1139"/>
    <p:sldId id="1382" r:id="rId1140"/>
    <p:sldId id="1383" r:id="rId1141"/>
    <p:sldId id="1384" r:id="rId1142"/>
    <p:sldId id="1385" r:id="rId1143"/>
    <p:sldId id="1386" r:id="rId1144"/>
    <p:sldId id="1387" r:id="rId1145"/>
    <p:sldId id="1388" r:id="rId1146"/>
    <p:sldId id="1389" r:id="rId1147"/>
    <p:sldId id="1390" r:id="rId1148"/>
    <p:sldId id="1391" r:id="rId1149"/>
    <p:sldId id="1392" r:id="rId1150"/>
    <p:sldId id="1393" r:id="rId1151"/>
    <p:sldId id="1394" r:id="rId1152"/>
    <p:sldId id="1395" r:id="rId1153"/>
    <p:sldId id="1396" r:id="rId1154"/>
    <p:sldId id="1397" r:id="rId1155"/>
    <p:sldId id="1398" r:id="rId1156"/>
    <p:sldId id="1399" r:id="rId1157"/>
    <p:sldId id="1400" r:id="rId1158"/>
    <p:sldId id="1401" r:id="rId1159"/>
    <p:sldId id="1402" r:id="rId1160"/>
    <p:sldId id="1403" r:id="rId1161"/>
    <p:sldId id="1404" r:id="rId1162"/>
    <p:sldId id="1405" r:id="rId1163"/>
    <p:sldId id="1406" r:id="rId1164"/>
    <p:sldId id="1407" r:id="rId1165"/>
    <p:sldId id="1408" r:id="rId1166"/>
    <p:sldId id="1409" r:id="rId1167"/>
    <p:sldId id="1410" r:id="rId1168"/>
    <p:sldId id="1411" r:id="rId1169"/>
    <p:sldId id="1412" r:id="rId1170"/>
    <p:sldId id="1413" r:id="rId1171"/>
    <p:sldId id="1414" r:id="rId1172"/>
    <p:sldId id="1415" r:id="rId1173"/>
    <p:sldId id="1416" r:id="rId1174"/>
    <p:sldId id="1417" r:id="rId1175"/>
    <p:sldId id="1418" r:id="rId1176"/>
    <p:sldId id="1419" r:id="rId1177"/>
    <p:sldId id="1420" r:id="rId1178"/>
    <p:sldId id="1421" r:id="rId1179"/>
    <p:sldId id="1422" r:id="rId1180"/>
    <p:sldId id="1423" r:id="rId1181"/>
    <p:sldId id="1424" r:id="rId1182"/>
    <p:sldId id="1425" r:id="rId1183"/>
    <p:sldId id="1426" r:id="rId1184"/>
    <p:sldId id="1427" r:id="rId1185"/>
    <p:sldId id="1428" r:id="rId1186"/>
    <p:sldId id="1429" r:id="rId1187"/>
    <p:sldId id="1430" r:id="rId1188"/>
    <p:sldId id="1431" r:id="rId1189"/>
    <p:sldId id="1432" r:id="rId1190"/>
    <p:sldId id="1433" r:id="rId1191"/>
    <p:sldId id="1434" r:id="rId1192"/>
    <p:sldId id="1435" r:id="rId1193"/>
    <p:sldId id="1436" r:id="rId1194"/>
    <p:sldId id="1437" r:id="rId1195"/>
    <p:sldId id="1438" r:id="rId1196"/>
    <p:sldId id="1439" r:id="rId1197"/>
    <p:sldId id="1440" r:id="rId1198"/>
    <p:sldId id="1441" r:id="rId1199"/>
    <p:sldId id="1442" r:id="rId1200"/>
    <p:sldId id="1443" r:id="rId1201"/>
    <p:sldId id="1444" r:id="rId1202"/>
    <p:sldId id="1445" r:id="rId1203"/>
    <p:sldId id="1446" r:id="rId1204"/>
    <p:sldId id="1447" r:id="rId1205"/>
    <p:sldId id="1448" r:id="rId1206"/>
    <p:sldId id="1449" r:id="rId1207"/>
    <p:sldId id="1450" r:id="rId1208"/>
    <p:sldId id="1451" r:id="rId1209"/>
    <p:sldId id="1452" r:id="rId1210"/>
    <p:sldId id="1453" r:id="rId1211"/>
    <p:sldId id="1454" r:id="rId1212"/>
    <p:sldId id="1455" r:id="rId1213"/>
    <p:sldId id="1456" r:id="rId1214"/>
    <p:sldId id="1457" r:id="rId1215"/>
    <p:sldId id="1458" r:id="rId1216"/>
    <p:sldId id="1459" r:id="rId1217"/>
    <p:sldId id="1460" r:id="rId1218"/>
    <p:sldId id="1461" r:id="rId1219"/>
    <p:sldId id="1462" r:id="rId1220"/>
    <p:sldId id="1463" r:id="rId1221"/>
    <p:sldId id="1464" r:id="rId1222"/>
    <p:sldId id="1465" r:id="rId1223"/>
    <p:sldId id="1466" r:id="rId1224"/>
    <p:sldId id="1467" r:id="rId1225"/>
    <p:sldId id="1468" r:id="rId1226"/>
    <p:sldId id="1469" r:id="rId1227"/>
    <p:sldId id="1470" r:id="rId1228"/>
    <p:sldId id="1471" r:id="rId1229"/>
    <p:sldId id="1472" r:id="rId1230"/>
    <p:sldId id="1473" r:id="rId1231"/>
    <p:sldId id="1474" r:id="rId1232"/>
    <p:sldId id="1475" r:id="rId1233"/>
    <p:sldId id="1476" r:id="rId1234"/>
    <p:sldId id="1477" r:id="rId1235"/>
    <p:sldId id="1478" r:id="rId1236"/>
    <p:sldId id="1479" r:id="rId1237"/>
    <p:sldId id="1480" r:id="rId1238"/>
    <p:sldId id="1481" r:id="rId1239"/>
    <p:sldId id="1482" r:id="rId1240"/>
    <p:sldId id="1483" r:id="rId1241"/>
    <p:sldId id="1484" r:id="rId1242"/>
    <p:sldId id="1485" r:id="rId1243"/>
    <p:sldId id="1486" r:id="rId1244"/>
    <p:sldId id="1487" r:id="rId1245"/>
    <p:sldId id="1488" r:id="rId1246"/>
    <p:sldId id="1489" r:id="rId1247"/>
    <p:sldId id="1490" r:id="rId1248"/>
    <p:sldId id="1491" r:id="rId1249"/>
    <p:sldId id="1492" r:id="rId1250"/>
    <p:sldId id="1493" r:id="rId1251"/>
    <p:sldId id="1494" r:id="rId1252"/>
    <p:sldId id="1495" r:id="rId1253"/>
    <p:sldId id="1496" r:id="rId1254"/>
    <p:sldId id="1497" r:id="rId1255"/>
    <p:sldId id="1498" r:id="rId1256"/>
    <p:sldId id="1499" r:id="rId1257"/>
    <p:sldId id="1500" r:id="rId1258"/>
    <p:sldId id="1501" r:id="rId1259"/>
    <p:sldId id="1502" r:id="rId1260"/>
    <p:sldId id="1503" r:id="rId1261"/>
    <p:sldId id="1504" r:id="rId1262"/>
    <p:sldId id="1505" r:id="rId1263"/>
    <p:sldId id="1506" r:id="rId1264"/>
    <p:sldId id="1507" r:id="rId1265"/>
    <p:sldId id="1508" r:id="rId1266"/>
    <p:sldId id="1509" r:id="rId1267"/>
    <p:sldId id="1510" r:id="rId1268"/>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9966FF"/>
    <a:srgbClr val="FF6600"/>
    <a:srgbClr val="FFFF66"/>
    <a:srgbClr val="FFFFCC"/>
    <a:srgbClr val="FFFF00"/>
    <a:srgbClr val="CC00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98" autoAdjust="0"/>
    <p:restoredTop sz="90929"/>
  </p:normalViewPr>
  <p:slideViewPr>
    <p:cSldViewPr>
      <p:cViewPr varScale="1">
        <p:scale>
          <a:sx n="111" d="100"/>
          <a:sy n="111" d="100"/>
        </p:scale>
        <p:origin x="20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slide" Target="slides/slide8.xml"/><Relationship Id="rId170" Type="http://schemas.openxmlformats.org/officeDocument/2006/relationships/slide" Target="slides/slide157.xml"/><Relationship Id="rId268" Type="http://schemas.openxmlformats.org/officeDocument/2006/relationships/slide" Target="slides/slide255.xml"/><Relationship Id="rId475" Type="http://schemas.openxmlformats.org/officeDocument/2006/relationships/slide" Target="slides/slide462.xml"/><Relationship Id="rId682" Type="http://schemas.openxmlformats.org/officeDocument/2006/relationships/slide" Target="slides/slide669.xml"/><Relationship Id="rId128" Type="http://schemas.openxmlformats.org/officeDocument/2006/relationships/slide" Target="slides/slide115.xml"/><Relationship Id="rId335" Type="http://schemas.openxmlformats.org/officeDocument/2006/relationships/slide" Target="slides/slide322.xml"/><Relationship Id="rId542" Type="http://schemas.openxmlformats.org/officeDocument/2006/relationships/slide" Target="slides/slide529.xml"/><Relationship Id="rId987" Type="http://schemas.openxmlformats.org/officeDocument/2006/relationships/slide" Target="slides/slide974.xml"/><Relationship Id="rId1172" Type="http://schemas.openxmlformats.org/officeDocument/2006/relationships/slide" Target="slides/slide1159.xml"/><Relationship Id="rId402" Type="http://schemas.openxmlformats.org/officeDocument/2006/relationships/slide" Target="slides/slide389.xml"/><Relationship Id="rId847" Type="http://schemas.openxmlformats.org/officeDocument/2006/relationships/slide" Target="slides/slide834.xml"/><Relationship Id="rId1032" Type="http://schemas.openxmlformats.org/officeDocument/2006/relationships/slide" Target="slides/slide1019.xml"/><Relationship Id="rId707" Type="http://schemas.openxmlformats.org/officeDocument/2006/relationships/slide" Target="slides/slide694.xml"/><Relationship Id="rId914" Type="http://schemas.openxmlformats.org/officeDocument/2006/relationships/slide" Target="slides/slide901.xml"/><Relationship Id="rId43" Type="http://schemas.openxmlformats.org/officeDocument/2006/relationships/slide" Target="slides/slide30.xml"/><Relationship Id="rId192" Type="http://schemas.openxmlformats.org/officeDocument/2006/relationships/slide" Target="slides/slide179.xml"/><Relationship Id="rId497" Type="http://schemas.openxmlformats.org/officeDocument/2006/relationships/slide" Target="slides/slide484.xml"/><Relationship Id="rId357" Type="http://schemas.openxmlformats.org/officeDocument/2006/relationships/slide" Target="slides/slide344.xml"/><Relationship Id="rId1194" Type="http://schemas.openxmlformats.org/officeDocument/2006/relationships/slide" Target="slides/slide1181.xml"/><Relationship Id="rId217" Type="http://schemas.openxmlformats.org/officeDocument/2006/relationships/slide" Target="slides/slide204.xml"/><Relationship Id="rId564" Type="http://schemas.openxmlformats.org/officeDocument/2006/relationships/slide" Target="slides/slide551.xml"/><Relationship Id="rId771" Type="http://schemas.openxmlformats.org/officeDocument/2006/relationships/slide" Target="slides/slide758.xml"/><Relationship Id="rId869" Type="http://schemas.openxmlformats.org/officeDocument/2006/relationships/slide" Target="slides/slide856.xml"/><Relationship Id="rId424" Type="http://schemas.openxmlformats.org/officeDocument/2006/relationships/slide" Target="slides/slide411.xml"/><Relationship Id="rId631" Type="http://schemas.openxmlformats.org/officeDocument/2006/relationships/slide" Target="slides/slide618.xml"/><Relationship Id="rId729" Type="http://schemas.openxmlformats.org/officeDocument/2006/relationships/slide" Target="slides/slide716.xml"/><Relationship Id="rId1054" Type="http://schemas.openxmlformats.org/officeDocument/2006/relationships/slide" Target="slides/slide1041.xml"/><Relationship Id="rId1261" Type="http://schemas.openxmlformats.org/officeDocument/2006/relationships/slide" Target="slides/slide1248.xml"/><Relationship Id="rId936" Type="http://schemas.openxmlformats.org/officeDocument/2006/relationships/slide" Target="slides/slide923.xml"/><Relationship Id="rId1121" Type="http://schemas.openxmlformats.org/officeDocument/2006/relationships/slide" Target="slides/slide1108.xml"/><Relationship Id="rId1219" Type="http://schemas.openxmlformats.org/officeDocument/2006/relationships/slide" Target="slides/slide1206.xml"/><Relationship Id="rId65" Type="http://schemas.openxmlformats.org/officeDocument/2006/relationships/slide" Target="slides/slide52.xml"/><Relationship Id="rId281" Type="http://schemas.openxmlformats.org/officeDocument/2006/relationships/slide" Target="slides/slide268.xml"/><Relationship Id="rId141" Type="http://schemas.openxmlformats.org/officeDocument/2006/relationships/slide" Target="slides/slide128.xml"/><Relationship Id="rId379" Type="http://schemas.openxmlformats.org/officeDocument/2006/relationships/slide" Target="slides/slide366.xml"/><Relationship Id="rId586" Type="http://schemas.openxmlformats.org/officeDocument/2006/relationships/slide" Target="slides/slide573.xml"/><Relationship Id="rId793" Type="http://schemas.openxmlformats.org/officeDocument/2006/relationships/slide" Target="slides/slide780.xml"/><Relationship Id="rId7" Type="http://schemas.openxmlformats.org/officeDocument/2006/relationships/slideMaster" Target="slideMasters/slideMaster7.xml"/><Relationship Id="rId239" Type="http://schemas.openxmlformats.org/officeDocument/2006/relationships/slide" Target="slides/slide226.xml"/><Relationship Id="rId446" Type="http://schemas.openxmlformats.org/officeDocument/2006/relationships/slide" Target="slides/slide433.xml"/><Relationship Id="rId653" Type="http://schemas.openxmlformats.org/officeDocument/2006/relationships/slide" Target="slides/slide640.xml"/><Relationship Id="rId1076" Type="http://schemas.openxmlformats.org/officeDocument/2006/relationships/slide" Target="slides/slide1063.xml"/><Relationship Id="rId306" Type="http://schemas.openxmlformats.org/officeDocument/2006/relationships/slide" Target="slides/slide293.xml"/><Relationship Id="rId860" Type="http://schemas.openxmlformats.org/officeDocument/2006/relationships/slide" Target="slides/slide847.xml"/><Relationship Id="rId958" Type="http://schemas.openxmlformats.org/officeDocument/2006/relationships/slide" Target="slides/slide945.xml"/><Relationship Id="rId1143" Type="http://schemas.openxmlformats.org/officeDocument/2006/relationships/slide" Target="slides/slide1130.xml"/><Relationship Id="rId87" Type="http://schemas.openxmlformats.org/officeDocument/2006/relationships/slide" Target="slides/slide74.xml"/><Relationship Id="rId513" Type="http://schemas.openxmlformats.org/officeDocument/2006/relationships/slide" Target="slides/slide500.xml"/><Relationship Id="rId720" Type="http://schemas.openxmlformats.org/officeDocument/2006/relationships/slide" Target="slides/slide707.xml"/><Relationship Id="rId818" Type="http://schemas.openxmlformats.org/officeDocument/2006/relationships/slide" Target="slides/slide805.xml"/><Relationship Id="rId1003" Type="http://schemas.openxmlformats.org/officeDocument/2006/relationships/slide" Target="slides/slide990.xml"/><Relationship Id="rId1210" Type="http://schemas.openxmlformats.org/officeDocument/2006/relationships/slide" Target="slides/slide1197.xml"/><Relationship Id="rId14" Type="http://schemas.openxmlformats.org/officeDocument/2006/relationships/slide" Target="slides/slide1.xml"/><Relationship Id="rId163" Type="http://schemas.openxmlformats.org/officeDocument/2006/relationships/slide" Target="slides/slide150.xml"/><Relationship Id="rId370" Type="http://schemas.openxmlformats.org/officeDocument/2006/relationships/slide" Target="slides/slide357.xml"/><Relationship Id="rId230" Type="http://schemas.openxmlformats.org/officeDocument/2006/relationships/slide" Target="slides/slide217.xml"/><Relationship Id="rId468" Type="http://schemas.openxmlformats.org/officeDocument/2006/relationships/slide" Target="slides/slide455.xml"/><Relationship Id="rId675" Type="http://schemas.openxmlformats.org/officeDocument/2006/relationships/slide" Target="slides/slide662.xml"/><Relationship Id="rId882" Type="http://schemas.openxmlformats.org/officeDocument/2006/relationships/slide" Target="slides/slide869.xml"/><Relationship Id="rId1098" Type="http://schemas.openxmlformats.org/officeDocument/2006/relationships/slide" Target="slides/slide1085.xml"/><Relationship Id="rId328" Type="http://schemas.openxmlformats.org/officeDocument/2006/relationships/slide" Target="slides/slide315.xml"/><Relationship Id="rId535" Type="http://schemas.openxmlformats.org/officeDocument/2006/relationships/slide" Target="slides/slide522.xml"/><Relationship Id="rId742" Type="http://schemas.openxmlformats.org/officeDocument/2006/relationships/slide" Target="slides/slide729.xml"/><Relationship Id="rId1165" Type="http://schemas.openxmlformats.org/officeDocument/2006/relationships/slide" Target="slides/slide1152.xml"/><Relationship Id="rId602" Type="http://schemas.openxmlformats.org/officeDocument/2006/relationships/slide" Target="slides/slide589.xml"/><Relationship Id="rId1025" Type="http://schemas.openxmlformats.org/officeDocument/2006/relationships/slide" Target="slides/slide1012.xml"/><Relationship Id="rId1232" Type="http://schemas.openxmlformats.org/officeDocument/2006/relationships/slide" Target="slides/slide1219.xml"/><Relationship Id="rId907" Type="http://schemas.openxmlformats.org/officeDocument/2006/relationships/slide" Target="slides/slide894.xml"/><Relationship Id="rId36" Type="http://schemas.openxmlformats.org/officeDocument/2006/relationships/slide" Target="slides/slide23.xml"/><Relationship Id="rId185" Type="http://schemas.openxmlformats.org/officeDocument/2006/relationships/slide" Target="slides/slide172.xml"/><Relationship Id="rId392" Type="http://schemas.openxmlformats.org/officeDocument/2006/relationships/slide" Target="slides/slide379.xml"/><Relationship Id="rId697" Type="http://schemas.openxmlformats.org/officeDocument/2006/relationships/slide" Target="slides/slide684.xml"/><Relationship Id="rId252" Type="http://schemas.openxmlformats.org/officeDocument/2006/relationships/slide" Target="slides/slide239.xml"/><Relationship Id="rId1187" Type="http://schemas.openxmlformats.org/officeDocument/2006/relationships/slide" Target="slides/slide1174.xml"/><Relationship Id="rId112" Type="http://schemas.openxmlformats.org/officeDocument/2006/relationships/slide" Target="slides/slide99.xml"/><Relationship Id="rId557" Type="http://schemas.openxmlformats.org/officeDocument/2006/relationships/slide" Target="slides/slide544.xml"/><Relationship Id="rId764" Type="http://schemas.openxmlformats.org/officeDocument/2006/relationships/slide" Target="slides/slide751.xml"/><Relationship Id="rId971" Type="http://schemas.openxmlformats.org/officeDocument/2006/relationships/slide" Target="slides/slide958.xml"/><Relationship Id="rId417" Type="http://schemas.openxmlformats.org/officeDocument/2006/relationships/slide" Target="slides/slide404.xml"/><Relationship Id="rId624" Type="http://schemas.openxmlformats.org/officeDocument/2006/relationships/slide" Target="slides/slide611.xml"/><Relationship Id="rId831" Type="http://schemas.openxmlformats.org/officeDocument/2006/relationships/slide" Target="slides/slide818.xml"/><Relationship Id="rId1047" Type="http://schemas.openxmlformats.org/officeDocument/2006/relationships/slide" Target="slides/slide1034.xml"/><Relationship Id="rId1254" Type="http://schemas.openxmlformats.org/officeDocument/2006/relationships/slide" Target="slides/slide1241.xml"/><Relationship Id="rId929" Type="http://schemas.openxmlformats.org/officeDocument/2006/relationships/slide" Target="slides/slide916.xml"/><Relationship Id="rId1114" Type="http://schemas.openxmlformats.org/officeDocument/2006/relationships/slide" Target="slides/slide1101.xml"/><Relationship Id="rId58" Type="http://schemas.openxmlformats.org/officeDocument/2006/relationships/slide" Target="slides/slide45.xml"/><Relationship Id="rId274" Type="http://schemas.openxmlformats.org/officeDocument/2006/relationships/slide" Target="slides/slide261.xml"/><Relationship Id="rId481" Type="http://schemas.openxmlformats.org/officeDocument/2006/relationships/slide" Target="slides/slide468.xml"/><Relationship Id="rId134" Type="http://schemas.openxmlformats.org/officeDocument/2006/relationships/slide" Target="slides/slide121.xml"/><Relationship Id="rId579" Type="http://schemas.openxmlformats.org/officeDocument/2006/relationships/slide" Target="slides/slide566.xml"/><Relationship Id="rId786" Type="http://schemas.openxmlformats.org/officeDocument/2006/relationships/slide" Target="slides/slide773.xml"/><Relationship Id="rId993" Type="http://schemas.openxmlformats.org/officeDocument/2006/relationships/slide" Target="slides/slide980.xml"/><Relationship Id="rId341" Type="http://schemas.openxmlformats.org/officeDocument/2006/relationships/slide" Target="slides/slide328.xml"/><Relationship Id="rId439" Type="http://schemas.openxmlformats.org/officeDocument/2006/relationships/slide" Target="slides/slide426.xml"/><Relationship Id="rId646" Type="http://schemas.openxmlformats.org/officeDocument/2006/relationships/slide" Target="slides/slide633.xml"/><Relationship Id="rId1069" Type="http://schemas.openxmlformats.org/officeDocument/2006/relationships/slide" Target="slides/slide1056.xml"/><Relationship Id="rId201" Type="http://schemas.openxmlformats.org/officeDocument/2006/relationships/slide" Target="slides/slide188.xml"/><Relationship Id="rId506" Type="http://schemas.openxmlformats.org/officeDocument/2006/relationships/slide" Target="slides/slide493.xml"/><Relationship Id="rId853" Type="http://schemas.openxmlformats.org/officeDocument/2006/relationships/slide" Target="slides/slide840.xml"/><Relationship Id="rId1136" Type="http://schemas.openxmlformats.org/officeDocument/2006/relationships/slide" Target="slides/slide1123.xml"/><Relationship Id="rId713" Type="http://schemas.openxmlformats.org/officeDocument/2006/relationships/slide" Target="slides/slide700.xml"/><Relationship Id="rId920" Type="http://schemas.openxmlformats.org/officeDocument/2006/relationships/slide" Target="slides/slide907.xml"/><Relationship Id="rId1203" Type="http://schemas.openxmlformats.org/officeDocument/2006/relationships/slide" Target="slides/slide1190.xml"/><Relationship Id="rId296" Type="http://schemas.openxmlformats.org/officeDocument/2006/relationships/slide" Target="slides/slide283.xml"/><Relationship Id="rId156" Type="http://schemas.openxmlformats.org/officeDocument/2006/relationships/slide" Target="slides/slide143.xml"/><Relationship Id="rId363" Type="http://schemas.openxmlformats.org/officeDocument/2006/relationships/slide" Target="slides/slide350.xml"/><Relationship Id="rId570" Type="http://schemas.openxmlformats.org/officeDocument/2006/relationships/slide" Target="slides/slide557.xml"/><Relationship Id="rId223" Type="http://schemas.openxmlformats.org/officeDocument/2006/relationships/slide" Target="slides/slide210.xml"/><Relationship Id="rId430" Type="http://schemas.openxmlformats.org/officeDocument/2006/relationships/slide" Target="slides/slide417.xml"/><Relationship Id="rId668" Type="http://schemas.openxmlformats.org/officeDocument/2006/relationships/slide" Target="slides/slide655.xml"/><Relationship Id="rId875" Type="http://schemas.openxmlformats.org/officeDocument/2006/relationships/slide" Target="slides/slide862.xml"/><Relationship Id="rId1060" Type="http://schemas.openxmlformats.org/officeDocument/2006/relationships/slide" Target="slides/slide1047.xml"/><Relationship Id="rId528" Type="http://schemas.openxmlformats.org/officeDocument/2006/relationships/slide" Target="slides/slide515.xml"/><Relationship Id="rId735" Type="http://schemas.openxmlformats.org/officeDocument/2006/relationships/slide" Target="slides/slide722.xml"/><Relationship Id="rId942" Type="http://schemas.openxmlformats.org/officeDocument/2006/relationships/slide" Target="slides/slide929.xml"/><Relationship Id="rId1158" Type="http://schemas.openxmlformats.org/officeDocument/2006/relationships/slide" Target="slides/slide1145.xml"/><Relationship Id="rId1018" Type="http://schemas.openxmlformats.org/officeDocument/2006/relationships/slide" Target="slides/slide1005.xml"/><Relationship Id="rId1225" Type="http://schemas.openxmlformats.org/officeDocument/2006/relationships/slide" Target="slides/slide1212.xml"/><Relationship Id="rId71" Type="http://schemas.openxmlformats.org/officeDocument/2006/relationships/slide" Target="slides/slide58.xml"/><Relationship Id="rId802" Type="http://schemas.openxmlformats.org/officeDocument/2006/relationships/slide" Target="slides/slide789.xml"/><Relationship Id="rId29" Type="http://schemas.openxmlformats.org/officeDocument/2006/relationships/slide" Target="slides/slide16.xml"/><Relationship Id="rId178" Type="http://schemas.openxmlformats.org/officeDocument/2006/relationships/slide" Target="slides/slide165.xml"/><Relationship Id="rId385" Type="http://schemas.openxmlformats.org/officeDocument/2006/relationships/slide" Target="slides/slide372.xml"/><Relationship Id="rId592" Type="http://schemas.openxmlformats.org/officeDocument/2006/relationships/slide" Target="slides/slide579.xml"/><Relationship Id="rId245" Type="http://schemas.openxmlformats.org/officeDocument/2006/relationships/slide" Target="slides/slide232.xml"/><Relationship Id="rId452" Type="http://schemas.openxmlformats.org/officeDocument/2006/relationships/slide" Target="slides/slide439.xml"/><Relationship Id="rId897" Type="http://schemas.openxmlformats.org/officeDocument/2006/relationships/slide" Target="slides/slide884.xml"/><Relationship Id="rId1082" Type="http://schemas.openxmlformats.org/officeDocument/2006/relationships/slide" Target="slides/slide1069.xml"/><Relationship Id="rId105" Type="http://schemas.openxmlformats.org/officeDocument/2006/relationships/slide" Target="slides/slide92.xml"/><Relationship Id="rId312" Type="http://schemas.openxmlformats.org/officeDocument/2006/relationships/slide" Target="slides/slide299.xml"/><Relationship Id="rId757" Type="http://schemas.openxmlformats.org/officeDocument/2006/relationships/slide" Target="slides/slide744.xml"/><Relationship Id="rId964" Type="http://schemas.openxmlformats.org/officeDocument/2006/relationships/slide" Target="slides/slide951.xml"/><Relationship Id="rId93" Type="http://schemas.openxmlformats.org/officeDocument/2006/relationships/slide" Target="slides/slide80.xml"/><Relationship Id="rId617" Type="http://schemas.openxmlformats.org/officeDocument/2006/relationships/slide" Target="slides/slide604.xml"/><Relationship Id="rId824" Type="http://schemas.openxmlformats.org/officeDocument/2006/relationships/slide" Target="slides/slide811.xml"/><Relationship Id="rId1247" Type="http://schemas.openxmlformats.org/officeDocument/2006/relationships/slide" Target="slides/slide1234.xml"/><Relationship Id="rId1107" Type="http://schemas.openxmlformats.org/officeDocument/2006/relationships/slide" Target="slides/slide1094.xml"/><Relationship Id="rId20" Type="http://schemas.openxmlformats.org/officeDocument/2006/relationships/slide" Target="slides/slide7.xml"/><Relationship Id="rId267" Type="http://schemas.openxmlformats.org/officeDocument/2006/relationships/slide" Target="slides/slide254.xml"/><Relationship Id="rId474" Type="http://schemas.openxmlformats.org/officeDocument/2006/relationships/slide" Target="slides/slide461.xml"/><Relationship Id="rId127" Type="http://schemas.openxmlformats.org/officeDocument/2006/relationships/slide" Target="slides/slide114.xml"/><Relationship Id="rId681" Type="http://schemas.openxmlformats.org/officeDocument/2006/relationships/slide" Target="slides/slide668.xml"/><Relationship Id="rId779" Type="http://schemas.openxmlformats.org/officeDocument/2006/relationships/slide" Target="slides/slide766.xml"/><Relationship Id="rId986" Type="http://schemas.openxmlformats.org/officeDocument/2006/relationships/slide" Target="slides/slide973.xml"/><Relationship Id="rId31" Type="http://schemas.openxmlformats.org/officeDocument/2006/relationships/slide" Target="slides/slide18.xml"/><Relationship Id="rId334" Type="http://schemas.openxmlformats.org/officeDocument/2006/relationships/slide" Target="slides/slide321.xml"/><Relationship Id="rId541" Type="http://schemas.openxmlformats.org/officeDocument/2006/relationships/slide" Target="slides/slide528.xml"/><Relationship Id="rId639" Type="http://schemas.openxmlformats.org/officeDocument/2006/relationships/slide" Target="slides/slide626.xml"/><Relationship Id="rId1171" Type="http://schemas.openxmlformats.org/officeDocument/2006/relationships/slide" Target="slides/slide1158.xml"/><Relationship Id="rId1269" Type="http://schemas.openxmlformats.org/officeDocument/2006/relationships/presProps" Target="presProps.xml"/><Relationship Id="rId180" Type="http://schemas.openxmlformats.org/officeDocument/2006/relationships/slide" Target="slides/slide167.xml"/><Relationship Id="rId278" Type="http://schemas.openxmlformats.org/officeDocument/2006/relationships/slide" Target="slides/slide265.xml"/><Relationship Id="rId401" Type="http://schemas.openxmlformats.org/officeDocument/2006/relationships/slide" Target="slides/slide388.xml"/><Relationship Id="rId846" Type="http://schemas.openxmlformats.org/officeDocument/2006/relationships/slide" Target="slides/slide833.xml"/><Relationship Id="rId1031" Type="http://schemas.openxmlformats.org/officeDocument/2006/relationships/slide" Target="slides/slide1018.xml"/><Relationship Id="rId1129" Type="http://schemas.openxmlformats.org/officeDocument/2006/relationships/slide" Target="slides/slide1116.xml"/><Relationship Id="rId485" Type="http://schemas.openxmlformats.org/officeDocument/2006/relationships/slide" Target="slides/slide472.xml"/><Relationship Id="rId692" Type="http://schemas.openxmlformats.org/officeDocument/2006/relationships/slide" Target="slides/slide679.xml"/><Relationship Id="rId706" Type="http://schemas.openxmlformats.org/officeDocument/2006/relationships/slide" Target="slides/slide693.xml"/><Relationship Id="rId913" Type="http://schemas.openxmlformats.org/officeDocument/2006/relationships/slide" Target="slides/slide900.xml"/><Relationship Id="rId42" Type="http://schemas.openxmlformats.org/officeDocument/2006/relationships/slide" Target="slides/slide29.xml"/><Relationship Id="rId138" Type="http://schemas.openxmlformats.org/officeDocument/2006/relationships/slide" Target="slides/slide125.xml"/><Relationship Id="rId345" Type="http://schemas.openxmlformats.org/officeDocument/2006/relationships/slide" Target="slides/slide332.xml"/><Relationship Id="rId552" Type="http://schemas.openxmlformats.org/officeDocument/2006/relationships/slide" Target="slides/slide539.xml"/><Relationship Id="rId997" Type="http://schemas.openxmlformats.org/officeDocument/2006/relationships/slide" Target="slides/slide984.xml"/><Relationship Id="rId1182" Type="http://schemas.openxmlformats.org/officeDocument/2006/relationships/slide" Target="slides/slide1169.xml"/><Relationship Id="rId191" Type="http://schemas.openxmlformats.org/officeDocument/2006/relationships/slide" Target="slides/slide178.xml"/><Relationship Id="rId205" Type="http://schemas.openxmlformats.org/officeDocument/2006/relationships/slide" Target="slides/slide192.xml"/><Relationship Id="rId412" Type="http://schemas.openxmlformats.org/officeDocument/2006/relationships/slide" Target="slides/slide399.xml"/><Relationship Id="rId857" Type="http://schemas.openxmlformats.org/officeDocument/2006/relationships/slide" Target="slides/slide844.xml"/><Relationship Id="rId1042" Type="http://schemas.openxmlformats.org/officeDocument/2006/relationships/slide" Target="slides/slide1029.xml"/><Relationship Id="rId289" Type="http://schemas.openxmlformats.org/officeDocument/2006/relationships/slide" Target="slides/slide276.xml"/><Relationship Id="rId496" Type="http://schemas.openxmlformats.org/officeDocument/2006/relationships/slide" Target="slides/slide483.xml"/><Relationship Id="rId717" Type="http://schemas.openxmlformats.org/officeDocument/2006/relationships/slide" Target="slides/slide704.xml"/><Relationship Id="rId924" Type="http://schemas.openxmlformats.org/officeDocument/2006/relationships/slide" Target="slides/slide911.xml"/><Relationship Id="rId53" Type="http://schemas.openxmlformats.org/officeDocument/2006/relationships/slide" Target="slides/slide40.xml"/><Relationship Id="rId149" Type="http://schemas.openxmlformats.org/officeDocument/2006/relationships/slide" Target="slides/slide136.xml"/><Relationship Id="rId356" Type="http://schemas.openxmlformats.org/officeDocument/2006/relationships/slide" Target="slides/slide343.xml"/><Relationship Id="rId563" Type="http://schemas.openxmlformats.org/officeDocument/2006/relationships/slide" Target="slides/slide550.xml"/><Relationship Id="rId770" Type="http://schemas.openxmlformats.org/officeDocument/2006/relationships/slide" Target="slides/slide757.xml"/><Relationship Id="rId1193" Type="http://schemas.openxmlformats.org/officeDocument/2006/relationships/slide" Target="slides/slide1180.xml"/><Relationship Id="rId1207" Type="http://schemas.openxmlformats.org/officeDocument/2006/relationships/slide" Target="slides/slide1194.xml"/><Relationship Id="rId216" Type="http://schemas.openxmlformats.org/officeDocument/2006/relationships/slide" Target="slides/slide203.xml"/><Relationship Id="rId423" Type="http://schemas.openxmlformats.org/officeDocument/2006/relationships/slide" Target="slides/slide410.xml"/><Relationship Id="rId868" Type="http://schemas.openxmlformats.org/officeDocument/2006/relationships/slide" Target="slides/slide855.xml"/><Relationship Id="rId1053" Type="http://schemas.openxmlformats.org/officeDocument/2006/relationships/slide" Target="slides/slide1040.xml"/><Relationship Id="rId1260" Type="http://schemas.openxmlformats.org/officeDocument/2006/relationships/slide" Target="slides/slide1247.xml"/><Relationship Id="rId630" Type="http://schemas.openxmlformats.org/officeDocument/2006/relationships/slide" Target="slides/slide617.xml"/><Relationship Id="rId728" Type="http://schemas.openxmlformats.org/officeDocument/2006/relationships/slide" Target="slides/slide715.xml"/><Relationship Id="rId935" Type="http://schemas.openxmlformats.org/officeDocument/2006/relationships/slide" Target="slides/slide922.xml"/><Relationship Id="rId64" Type="http://schemas.openxmlformats.org/officeDocument/2006/relationships/slide" Target="slides/slide51.xml"/><Relationship Id="rId367" Type="http://schemas.openxmlformats.org/officeDocument/2006/relationships/slide" Target="slides/slide354.xml"/><Relationship Id="rId574" Type="http://schemas.openxmlformats.org/officeDocument/2006/relationships/slide" Target="slides/slide561.xml"/><Relationship Id="rId1120" Type="http://schemas.openxmlformats.org/officeDocument/2006/relationships/slide" Target="slides/slide1107.xml"/><Relationship Id="rId1218" Type="http://schemas.openxmlformats.org/officeDocument/2006/relationships/slide" Target="slides/slide1205.xml"/><Relationship Id="rId227" Type="http://schemas.openxmlformats.org/officeDocument/2006/relationships/slide" Target="slides/slide214.xml"/><Relationship Id="rId781" Type="http://schemas.openxmlformats.org/officeDocument/2006/relationships/slide" Target="slides/slide768.xml"/><Relationship Id="rId879" Type="http://schemas.openxmlformats.org/officeDocument/2006/relationships/slide" Target="slides/slide866.xml"/><Relationship Id="rId434" Type="http://schemas.openxmlformats.org/officeDocument/2006/relationships/slide" Target="slides/slide421.xml"/><Relationship Id="rId641" Type="http://schemas.openxmlformats.org/officeDocument/2006/relationships/slide" Target="slides/slide628.xml"/><Relationship Id="rId739" Type="http://schemas.openxmlformats.org/officeDocument/2006/relationships/slide" Target="slides/slide726.xml"/><Relationship Id="rId1064" Type="http://schemas.openxmlformats.org/officeDocument/2006/relationships/slide" Target="slides/slide1051.xml"/><Relationship Id="rId1271" Type="http://schemas.openxmlformats.org/officeDocument/2006/relationships/theme" Target="theme/theme1.xml"/><Relationship Id="rId280" Type="http://schemas.openxmlformats.org/officeDocument/2006/relationships/slide" Target="slides/slide267.xml"/><Relationship Id="rId501" Type="http://schemas.openxmlformats.org/officeDocument/2006/relationships/slide" Target="slides/slide488.xml"/><Relationship Id="rId946" Type="http://schemas.openxmlformats.org/officeDocument/2006/relationships/slide" Target="slides/slide933.xml"/><Relationship Id="rId1131" Type="http://schemas.openxmlformats.org/officeDocument/2006/relationships/slide" Target="slides/slide1118.xml"/><Relationship Id="rId1229" Type="http://schemas.openxmlformats.org/officeDocument/2006/relationships/slide" Target="slides/slide1216.xml"/><Relationship Id="rId75" Type="http://schemas.openxmlformats.org/officeDocument/2006/relationships/slide" Target="slides/slide62.xml"/><Relationship Id="rId140" Type="http://schemas.openxmlformats.org/officeDocument/2006/relationships/slide" Target="slides/slide127.xml"/><Relationship Id="rId378" Type="http://schemas.openxmlformats.org/officeDocument/2006/relationships/slide" Target="slides/slide365.xml"/><Relationship Id="rId585" Type="http://schemas.openxmlformats.org/officeDocument/2006/relationships/slide" Target="slides/slide572.xml"/><Relationship Id="rId792" Type="http://schemas.openxmlformats.org/officeDocument/2006/relationships/slide" Target="slides/slide779.xml"/><Relationship Id="rId806" Type="http://schemas.openxmlformats.org/officeDocument/2006/relationships/slide" Target="slides/slide793.xml"/><Relationship Id="rId6" Type="http://schemas.openxmlformats.org/officeDocument/2006/relationships/slideMaster" Target="slideMasters/slideMaster6.xml"/><Relationship Id="rId238" Type="http://schemas.openxmlformats.org/officeDocument/2006/relationships/slide" Target="slides/slide225.xml"/><Relationship Id="rId445" Type="http://schemas.openxmlformats.org/officeDocument/2006/relationships/slide" Target="slides/slide432.xml"/><Relationship Id="rId652" Type="http://schemas.openxmlformats.org/officeDocument/2006/relationships/slide" Target="slides/slide639.xml"/><Relationship Id="rId1075" Type="http://schemas.openxmlformats.org/officeDocument/2006/relationships/slide" Target="slides/slide1062.xml"/><Relationship Id="rId291" Type="http://schemas.openxmlformats.org/officeDocument/2006/relationships/slide" Target="slides/slide278.xml"/><Relationship Id="rId305" Type="http://schemas.openxmlformats.org/officeDocument/2006/relationships/slide" Target="slides/slide292.xml"/><Relationship Id="rId512" Type="http://schemas.openxmlformats.org/officeDocument/2006/relationships/slide" Target="slides/slide499.xml"/><Relationship Id="rId957" Type="http://schemas.openxmlformats.org/officeDocument/2006/relationships/slide" Target="slides/slide944.xml"/><Relationship Id="rId1142" Type="http://schemas.openxmlformats.org/officeDocument/2006/relationships/slide" Target="slides/slide1129.xml"/><Relationship Id="rId86" Type="http://schemas.openxmlformats.org/officeDocument/2006/relationships/slide" Target="slides/slide73.xml"/><Relationship Id="rId151" Type="http://schemas.openxmlformats.org/officeDocument/2006/relationships/slide" Target="slides/slide138.xml"/><Relationship Id="rId389" Type="http://schemas.openxmlformats.org/officeDocument/2006/relationships/slide" Target="slides/slide376.xml"/><Relationship Id="rId596" Type="http://schemas.openxmlformats.org/officeDocument/2006/relationships/slide" Target="slides/slide583.xml"/><Relationship Id="rId817" Type="http://schemas.openxmlformats.org/officeDocument/2006/relationships/slide" Target="slides/slide804.xml"/><Relationship Id="rId1002" Type="http://schemas.openxmlformats.org/officeDocument/2006/relationships/slide" Target="slides/slide989.xml"/><Relationship Id="rId249" Type="http://schemas.openxmlformats.org/officeDocument/2006/relationships/slide" Target="slides/slide236.xml"/><Relationship Id="rId456" Type="http://schemas.openxmlformats.org/officeDocument/2006/relationships/slide" Target="slides/slide443.xml"/><Relationship Id="rId663" Type="http://schemas.openxmlformats.org/officeDocument/2006/relationships/slide" Target="slides/slide650.xml"/><Relationship Id="rId870" Type="http://schemas.openxmlformats.org/officeDocument/2006/relationships/slide" Target="slides/slide857.xml"/><Relationship Id="rId1086" Type="http://schemas.openxmlformats.org/officeDocument/2006/relationships/slide" Target="slides/slide1073.xml"/><Relationship Id="rId13" Type="http://schemas.openxmlformats.org/officeDocument/2006/relationships/slideMaster" Target="slideMasters/slideMaster13.xml"/><Relationship Id="rId109" Type="http://schemas.openxmlformats.org/officeDocument/2006/relationships/slide" Target="slides/slide96.xml"/><Relationship Id="rId316" Type="http://schemas.openxmlformats.org/officeDocument/2006/relationships/slide" Target="slides/slide303.xml"/><Relationship Id="rId523" Type="http://schemas.openxmlformats.org/officeDocument/2006/relationships/slide" Target="slides/slide510.xml"/><Relationship Id="rId968" Type="http://schemas.openxmlformats.org/officeDocument/2006/relationships/slide" Target="slides/slide955.xml"/><Relationship Id="rId1153" Type="http://schemas.openxmlformats.org/officeDocument/2006/relationships/slide" Target="slides/slide1140.xml"/><Relationship Id="rId97" Type="http://schemas.openxmlformats.org/officeDocument/2006/relationships/slide" Target="slides/slide84.xml"/><Relationship Id="rId730" Type="http://schemas.openxmlformats.org/officeDocument/2006/relationships/slide" Target="slides/slide717.xml"/><Relationship Id="rId828" Type="http://schemas.openxmlformats.org/officeDocument/2006/relationships/slide" Target="slides/slide815.xml"/><Relationship Id="rId1013" Type="http://schemas.openxmlformats.org/officeDocument/2006/relationships/slide" Target="slides/slide1000.xml"/><Relationship Id="rId162" Type="http://schemas.openxmlformats.org/officeDocument/2006/relationships/slide" Target="slides/slide149.xml"/><Relationship Id="rId467" Type="http://schemas.openxmlformats.org/officeDocument/2006/relationships/slide" Target="slides/slide454.xml"/><Relationship Id="rId1097" Type="http://schemas.openxmlformats.org/officeDocument/2006/relationships/slide" Target="slides/slide1084.xml"/><Relationship Id="rId1220" Type="http://schemas.openxmlformats.org/officeDocument/2006/relationships/slide" Target="slides/slide1207.xml"/><Relationship Id="rId674" Type="http://schemas.openxmlformats.org/officeDocument/2006/relationships/slide" Target="slides/slide661.xml"/><Relationship Id="rId881" Type="http://schemas.openxmlformats.org/officeDocument/2006/relationships/slide" Target="slides/slide868.xml"/><Relationship Id="rId979" Type="http://schemas.openxmlformats.org/officeDocument/2006/relationships/slide" Target="slides/slide966.xml"/><Relationship Id="rId24" Type="http://schemas.openxmlformats.org/officeDocument/2006/relationships/slide" Target="slides/slide11.xml"/><Relationship Id="rId327" Type="http://schemas.openxmlformats.org/officeDocument/2006/relationships/slide" Target="slides/slide314.xml"/><Relationship Id="rId534" Type="http://schemas.openxmlformats.org/officeDocument/2006/relationships/slide" Target="slides/slide521.xml"/><Relationship Id="rId741" Type="http://schemas.openxmlformats.org/officeDocument/2006/relationships/slide" Target="slides/slide728.xml"/><Relationship Id="rId839" Type="http://schemas.openxmlformats.org/officeDocument/2006/relationships/slide" Target="slides/slide826.xml"/><Relationship Id="rId1164" Type="http://schemas.openxmlformats.org/officeDocument/2006/relationships/slide" Target="slides/slide1151.xml"/><Relationship Id="rId173" Type="http://schemas.openxmlformats.org/officeDocument/2006/relationships/slide" Target="slides/slide160.xml"/><Relationship Id="rId380" Type="http://schemas.openxmlformats.org/officeDocument/2006/relationships/slide" Target="slides/slide367.xml"/><Relationship Id="rId601" Type="http://schemas.openxmlformats.org/officeDocument/2006/relationships/slide" Target="slides/slide588.xml"/><Relationship Id="rId1024" Type="http://schemas.openxmlformats.org/officeDocument/2006/relationships/slide" Target="slides/slide1011.xml"/><Relationship Id="rId1231" Type="http://schemas.openxmlformats.org/officeDocument/2006/relationships/slide" Target="slides/slide1218.xml"/><Relationship Id="rId240" Type="http://schemas.openxmlformats.org/officeDocument/2006/relationships/slide" Target="slides/slide227.xml"/><Relationship Id="rId478" Type="http://schemas.openxmlformats.org/officeDocument/2006/relationships/slide" Target="slides/slide465.xml"/><Relationship Id="rId685" Type="http://schemas.openxmlformats.org/officeDocument/2006/relationships/slide" Target="slides/slide672.xml"/><Relationship Id="rId892" Type="http://schemas.openxmlformats.org/officeDocument/2006/relationships/slide" Target="slides/slide879.xml"/><Relationship Id="rId906" Type="http://schemas.openxmlformats.org/officeDocument/2006/relationships/slide" Target="slides/slide893.xml"/><Relationship Id="rId35" Type="http://schemas.openxmlformats.org/officeDocument/2006/relationships/slide" Target="slides/slide22.xml"/><Relationship Id="rId100" Type="http://schemas.openxmlformats.org/officeDocument/2006/relationships/slide" Target="slides/slide87.xml"/><Relationship Id="rId338" Type="http://schemas.openxmlformats.org/officeDocument/2006/relationships/slide" Target="slides/slide325.xml"/><Relationship Id="rId545" Type="http://schemas.openxmlformats.org/officeDocument/2006/relationships/slide" Target="slides/slide532.xml"/><Relationship Id="rId752" Type="http://schemas.openxmlformats.org/officeDocument/2006/relationships/slide" Target="slides/slide739.xml"/><Relationship Id="rId1175" Type="http://schemas.openxmlformats.org/officeDocument/2006/relationships/slide" Target="slides/slide1162.xml"/><Relationship Id="rId184" Type="http://schemas.openxmlformats.org/officeDocument/2006/relationships/slide" Target="slides/slide171.xml"/><Relationship Id="rId391" Type="http://schemas.openxmlformats.org/officeDocument/2006/relationships/slide" Target="slides/slide378.xml"/><Relationship Id="rId405" Type="http://schemas.openxmlformats.org/officeDocument/2006/relationships/slide" Target="slides/slide392.xml"/><Relationship Id="rId612" Type="http://schemas.openxmlformats.org/officeDocument/2006/relationships/slide" Target="slides/slide599.xml"/><Relationship Id="rId1035" Type="http://schemas.openxmlformats.org/officeDocument/2006/relationships/slide" Target="slides/slide1022.xml"/><Relationship Id="rId1242" Type="http://schemas.openxmlformats.org/officeDocument/2006/relationships/slide" Target="slides/slide1229.xml"/><Relationship Id="rId251" Type="http://schemas.openxmlformats.org/officeDocument/2006/relationships/slide" Target="slides/slide238.xml"/><Relationship Id="rId489" Type="http://schemas.openxmlformats.org/officeDocument/2006/relationships/slide" Target="slides/slide476.xml"/><Relationship Id="rId696" Type="http://schemas.openxmlformats.org/officeDocument/2006/relationships/slide" Target="slides/slide683.xml"/><Relationship Id="rId917" Type="http://schemas.openxmlformats.org/officeDocument/2006/relationships/slide" Target="slides/slide904.xml"/><Relationship Id="rId1102" Type="http://schemas.openxmlformats.org/officeDocument/2006/relationships/slide" Target="slides/slide1089.xml"/><Relationship Id="rId46" Type="http://schemas.openxmlformats.org/officeDocument/2006/relationships/slide" Target="slides/slide33.xml"/><Relationship Id="rId349" Type="http://schemas.openxmlformats.org/officeDocument/2006/relationships/slide" Target="slides/slide336.xml"/><Relationship Id="rId556" Type="http://schemas.openxmlformats.org/officeDocument/2006/relationships/slide" Target="slides/slide543.xml"/><Relationship Id="rId763" Type="http://schemas.openxmlformats.org/officeDocument/2006/relationships/slide" Target="slides/slide750.xml"/><Relationship Id="rId1186" Type="http://schemas.openxmlformats.org/officeDocument/2006/relationships/slide" Target="slides/slide1173.xml"/><Relationship Id="rId111" Type="http://schemas.openxmlformats.org/officeDocument/2006/relationships/slide" Target="slides/slide98.xml"/><Relationship Id="rId195" Type="http://schemas.openxmlformats.org/officeDocument/2006/relationships/slide" Target="slides/slide182.xml"/><Relationship Id="rId209" Type="http://schemas.openxmlformats.org/officeDocument/2006/relationships/slide" Target="slides/slide196.xml"/><Relationship Id="rId416" Type="http://schemas.openxmlformats.org/officeDocument/2006/relationships/slide" Target="slides/slide403.xml"/><Relationship Id="rId970" Type="http://schemas.openxmlformats.org/officeDocument/2006/relationships/slide" Target="slides/slide957.xml"/><Relationship Id="rId1046" Type="http://schemas.openxmlformats.org/officeDocument/2006/relationships/slide" Target="slides/slide1033.xml"/><Relationship Id="rId1253" Type="http://schemas.openxmlformats.org/officeDocument/2006/relationships/slide" Target="slides/slide1240.xml"/><Relationship Id="rId623" Type="http://schemas.openxmlformats.org/officeDocument/2006/relationships/slide" Target="slides/slide610.xml"/><Relationship Id="rId830" Type="http://schemas.openxmlformats.org/officeDocument/2006/relationships/slide" Target="slides/slide817.xml"/><Relationship Id="rId928" Type="http://schemas.openxmlformats.org/officeDocument/2006/relationships/slide" Target="slides/slide915.xml"/><Relationship Id="rId57" Type="http://schemas.openxmlformats.org/officeDocument/2006/relationships/slide" Target="slides/slide44.xml"/><Relationship Id="rId262" Type="http://schemas.openxmlformats.org/officeDocument/2006/relationships/slide" Target="slides/slide249.xml"/><Relationship Id="rId567" Type="http://schemas.openxmlformats.org/officeDocument/2006/relationships/slide" Target="slides/slide554.xml"/><Relationship Id="rId1113" Type="http://schemas.openxmlformats.org/officeDocument/2006/relationships/slide" Target="slides/slide1100.xml"/><Relationship Id="rId1197" Type="http://schemas.openxmlformats.org/officeDocument/2006/relationships/slide" Target="slides/slide1184.xml"/><Relationship Id="rId122" Type="http://schemas.openxmlformats.org/officeDocument/2006/relationships/slide" Target="slides/slide109.xml"/><Relationship Id="rId774" Type="http://schemas.openxmlformats.org/officeDocument/2006/relationships/slide" Target="slides/slide761.xml"/><Relationship Id="rId981" Type="http://schemas.openxmlformats.org/officeDocument/2006/relationships/slide" Target="slides/slide968.xml"/><Relationship Id="rId1057" Type="http://schemas.openxmlformats.org/officeDocument/2006/relationships/slide" Target="slides/slide1044.xml"/><Relationship Id="rId427" Type="http://schemas.openxmlformats.org/officeDocument/2006/relationships/slide" Target="slides/slide414.xml"/><Relationship Id="rId634" Type="http://schemas.openxmlformats.org/officeDocument/2006/relationships/slide" Target="slides/slide621.xml"/><Relationship Id="rId841" Type="http://schemas.openxmlformats.org/officeDocument/2006/relationships/slide" Target="slides/slide828.xml"/><Relationship Id="rId1264" Type="http://schemas.openxmlformats.org/officeDocument/2006/relationships/slide" Target="slides/slide1251.xml"/><Relationship Id="rId273" Type="http://schemas.openxmlformats.org/officeDocument/2006/relationships/slide" Target="slides/slide260.xml"/><Relationship Id="rId480" Type="http://schemas.openxmlformats.org/officeDocument/2006/relationships/slide" Target="slides/slide467.xml"/><Relationship Id="rId701" Type="http://schemas.openxmlformats.org/officeDocument/2006/relationships/slide" Target="slides/slide688.xml"/><Relationship Id="rId939" Type="http://schemas.openxmlformats.org/officeDocument/2006/relationships/slide" Target="slides/slide926.xml"/><Relationship Id="rId1124" Type="http://schemas.openxmlformats.org/officeDocument/2006/relationships/slide" Target="slides/slide1111.xml"/><Relationship Id="rId68" Type="http://schemas.openxmlformats.org/officeDocument/2006/relationships/slide" Target="slides/slide55.xml"/><Relationship Id="rId133" Type="http://schemas.openxmlformats.org/officeDocument/2006/relationships/slide" Target="slides/slide120.xml"/><Relationship Id="rId340" Type="http://schemas.openxmlformats.org/officeDocument/2006/relationships/slide" Target="slides/slide327.xml"/><Relationship Id="rId578" Type="http://schemas.openxmlformats.org/officeDocument/2006/relationships/slide" Target="slides/slide565.xml"/><Relationship Id="rId785" Type="http://schemas.openxmlformats.org/officeDocument/2006/relationships/slide" Target="slides/slide772.xml"/><Relationship Id="rId992" Type="http://schemas.openxmlformats.org/officeDocument/2006/relationships/slide" Target="slides/slide979.xml"/><Relationship Id="rId200" Type="http://schemas.openxmlformats.org/officeDocument/2006/relationships/slide" Target="slides/slide187.xml"/><Relationship Id="rId438" Type="http://schemas.openxmlformats.org/officeDocument/2006/relationships/slide" Target="slides/slide425.xml"/><Relationship Id="rId645" Type="http://schemas.openxmlformats.org/officeDocument/2006/relationships/slide" Target="slides/slide632.xml"/><Relationship Id="rId852" Type="http://schemas.openxmlformats.org/officeDocument/2006/relationships/slide" Target="slides/slide839.xml"/><Relationship Id="rId1068" Type="http://schemas.openxmlformats.org/officeDocument/2006/relationships/slide" Target="slides/slide1055.xml"/><Relationship Id="rId284" Type="http://schemas.openxmlformats.org/officeDocument/2006/relationships/slide" Target="slides/slide271.xml"/><Relationship Id="rId491" Type="http://schemas.openxmlformats.org/officeDocument/2006/relationships/slide" Target="slides/slide478.xml"/><Relationship Id="rId505" Type="http://schemas.openxmlformats.org/officeDocument/2006/relationships/slide" Target="slides/slide492.xml"/><Relationship Id="rId712" Type="http://schemas.openxmlformats.org/officeDocument/2006/relationships/slide" Target="slides/slide699.xml"/><Relationship Id="rId1135" Type="http://schemas.openxmlformats.org/officeDocument/2006/relationships/slide" Target="slides/slide1122.xml"/><Relationship Id="rId79" Type="http://schemas.openxmlformats.org/officeDocument/2006/relationships/slide" Target="slides/slide66.xml"/><Relationship Id="rId144" Type="http://schemas.openxmlformats.org/officeDocument/2006/relationships/slide" Target="slides/slide131.xml"/><Relationship Id="rId589" Type="http://schemas.openxmlformats.org/officeDocument/2006/relationships/slide" Target="slides/slide576.xml"/><Relationship Id="rId796" Type="http://schemas.openxmlformats.org/officeDocument/2006/relationships/slide" Target="slides/slide783.xml"/><Relationship Id="rId1202" Type="http://schemas.openxmlformats.org/officeDocument/2006/relationships/slide" Target="slides/slide1189.xml"/><Relationship Id="rId351" Type="http://schemas.openxmlformats.org/officeDocument/2006/relationships/slide" Target="slides/slide338.xml"/><Relationship Id="rId449" Type="http://schemas.openxmlformats.org/officeDocument/2006/relationships/slide" Target="slides/slide436.xml"/><Relationship Id="rId656" Type="http://schemas.openxmlformats.org/officeDocument/2006/relationships/slide" Target="slides/slide643.xml"/><Relationship Id="rId863" Type="http://schemas.openxmlformats.org/officeDocument/2006/relationships/slide" Target="slides/slide850.xml"/><Relationship Id="rId1079" Type="http://schemas.openxmlformats.org/officeDocument/2006/relationships/slide" Target="slides/slide1066.xml"/><Relationship Id="rId211" Type="http://schemas.openxmlformats.org/officeDocument/2006/relationships/slide" Target="slides/slide198.xml"/><Relationship Id="rId295" Type="http://schemas.openxmlformats.org/officeDocument/2006/relationships/slide" Target="slides/slide282.xml"/><Relationship Id="rId309" Type="http://schemas.openxmlformats.org/officeDocument/2006/relationships/slide" Target="slides/slide296.xml"/><Relationship Id="rId516" Type="http://schemas.openxmlformats.org/officeDocument/2006/relationships/slide" Target="slides/slide503.xml"/><Relationship Id="rId1146" Type="http://schemas.openxmlformats.org/officeDocument/2006/relationships/slide" Target="slides/slide1133.xml"/><Relationship Id="rId723" Type="http://schemas.openxmlformats.org/officeDocument/2006/relationships/slide" Target="slides/slide710.xml"/><Relationship Id="rId930" Type="http://schemas.openxmlformats.org/officeDocument/2006/relationships/slide" Target="slides/slide917.xml"/><Relationship Id="rId1006" Type="http://schemas.openxmlformats.org/officeDocument/2006/relationships/slide" Target="slides/slide993.xml"/><Relationship Id="rId155" Type="http://schemas.openxmlformats.org/officeDocument/2006/relationships/slide" Target="slides/slide142.xml"/><Relationship Id="rId362" Type="http://schemas.openxmlformats.org/officeDocument/2006/relationships/slide" Target="slides/slide349.xml"/><Relationship Id="rId1213" Type="http://schemas.openxmlformats.org/officeDocument/2006/relationships/slide" Target="slides/slide1200.xml"/><Relationship Id="rId222" Type="http://schemas.openxmlformats.org/officeDocument/2006/relationships/slide" Target="slides/slide209.xml"/><Relationship Id="rId667" Type="http://schemas.openxmlformats.org/officeDocument/2006/relationships/slide" Target="slides/slide654.xml"/><Relationship Id="rId874" Type="http://schemas.openxmlformats.org/officeDocument/2006/relationships/slide" Target="slides/slide861.xml"/><Relationship Id="rId17" Type="http://schemas.openxmlformats.org/officeDocument/2006/relationships/slide" Target="slides/slide4.xml"/><Relationship Id="rId527" Type="http://schemas.openxmlformats.org/officeDocument/2006/relationships/slide" Target="slides/slide514.xml"/><Relationship Id="rId734" Type="http://schemas.openxmlformats.org/officeDocument/2006/relationships/slide" Target="slides/slide721.xml"/><Relationship Id="rId941" Type="http://schemas.openxmlformats.org/officeDocument/2006/relationships/slide" Target="slides/slide928.xml"/><Relationship Id="rId1157" Type="http://schemas.openxmlformats.org/officeDocument/2006/relationships/slide" Target="slides/slide1144.xml"/><Relationship Id="rId70" Type="http://schemas.openxmlformats.org/officeDocument/2006/relationships/slide" Target="slides/slide57.xml"/><Relationship Id="rId166" Type="http://schemas.openxmlformats.org/officeDocument/2006/relationships/slide" Target="slides/slide153.xml"/><Relationship Id="rId373" Type="http://schemas.openxmlformats.org/officeDocument/2006/relationships/slide" Target="slides/slide360.xml"/><Relationship Id="rId580" Type="http://schemas.openxmlformats.org/officeDocument/2006/relationships/slide" Target="slides/slide567.xml"/><Relationship Id="rId801" Type="http://schemas.openxmlformats.org/officeDocument/2006/relationships/slide" Target="slides/slide788.xml"/><Relationship Id="rId1017" Type="http://schemas.openxmlformats.org/officeDocument/2006/relationships/slide" Target="slides/slide1004.xml"/><Relationship Id="rId1224" Type="http://schemas.openxmlformats.org/officeDocument/2006/relationships/slide" Target="slides/slide1211.xml"/><Relationship Id="rId1" Type="http://schemas.openxmlformats.org/officeDocument/2006/relationships/slideMaster" Target="slideMasters/slideMaster1.xml"/><Relationship Id="rId233" Type="http://schemas.openxmlformats.org/officeDocument/2006/relationships/slide" Target="slides/slide220.xml"/><Relationship Id="rId440" Type="http://schemas.openxmlformats.org/officeDocument/2006/relationships/slide" Target="slides/slide427.xml"/><Relationship Id="rId678" Type="http://schemas.openxmlformats.org/officeDocument/2006/relationships/slide" Target="slides/slide665.xml"/><Relationship Id="rId885" Type="http://schemas.openxmlformats.org/officeDocument/2006/relationships/slide" Target="slides/slide872.xml"/><Relationship Id="rId1070" Type="http://schemas.openxmlformats.org/officeDocument/2006/relationships/slide" Target="slides/slide1057.xml"/><Relationship Id="rId28" Type="http://schemas.openxmlformats.org/officeDocument/2006/relationships/slide" Target="slides/slide15.xml"/><Relationship Id="rId300" Type="http://schemas.openxmlformats.org/officeDocument/2006/relationships/slide" Target="slides/slide287.xml"/><Relationship Id="rId538" Type="http://schemas.openxmlformats.org/officeDocument/2006/relationships/slide" Target="slides/slide525.xml"/><Relationship Id="rId745" Type="http://schemas.openxmlformats.org/officeDocument/2006/relationships/slide" Target="slides/slide732.xml"/><Relationship Id="rId952" Type="http://schemas.openxmlformats.org/officeDocument/2006/relationships/slide" Target="slides/slide939.xml"/><Relationship Id="rId1168" Type="http://schemas.openxmlformats.org/officeDocument/2006/relationships/slide" Target="slides/slide1155.xml"/><Relationship Id="rId81" Type="http://schemas.openxmlformats.org/officeDocument/2006/relationships/slide" Target="slides/slide68.xml"/><Relationship Id="rId177" Type="http://schemas.openxmlformats.org/officeDocument/2006/relationships/slide" Target="slides/slide164.xml"/><Relationship Id="rId384" Type="http://schemas.openxmlformats.org/officeDocument/2006/relationships/slide" Target="slides/slide371.xml"/><Relationship Id="rId591" Type="http://schemas.openxmlformats.org/officeDocument/2006/relationships/slide" Target="slides/slide578.xml"/><Relationship Id="rId605" Type="http://schemas.openxmlformats.org/officeDocument/2006/relationships/slide" Target="slides/slide592.xml"/><Relationship Id="rId812" Type="http://schemas.openxmlformats.org/officeDocument/2006/relationships/slide" Target="slides/slide799.xml"/><Relationship Id="rId1028" Type="http://schemas.openxmlformats.org/officeDocument/2006/relationships/slide" Target="slides/slide1015.xml"/><Relationship Id="rId1235" Type="http://schemas.openxmlformats.org/officeDocument/2006/relationships/slide" Target="slides/slide1222.xml"/><Relationship Id="rId244" Type="http://schemas.openxmlformats.org/officeDocument/2006/relationships/slide" Target="slides/slide231.xml"/><Relationship Id="rId689" Type="http://schemas.openxmlformats.org/officeDocument/2006/relationships/slide" Target="slides/slide676.xml"/><Relationship Id="rId896" Type="http://schemas.openxmlformats.org/officeDocument/2006/relationships/slide" Target="slides/slide883.xml"/><Relationship Id="rId1081" Type="http://schemas.openxmlformats.org/officeDocument/2006/relationships/slide" Target="slides/slide1068.xml"/><Relationship Id="rId39" Type="http://schemas.openxmlformats.org/officeDocument/2006/relationships/slide" Target="slides/slide26.xml"/><Relationship Id="rId451" Type="http://schemas.openxmlformats.org/officeDocument/2006/relationships/slide" Target="slides/slide438.xml"/><Relationship Id="rId549" Type="http://schemas.openxmlformats.org/officeDocument/2006/relationships/slide" Target="slides/slide536.xml"/><Relationship Id="rId756" Type="http://schemas.openxmlformats.org/officeDocument/2006/relationships/slide" Target="slides/slide743.xml"/><Relationship Id="rId1179" Type="http://schemas.openxmlformats.org/officeDocument/2006/relationships/slide" Target="slides/slide1166.xml"/><Relationship Id="rId104" Type="http://schemas.openxmlformats.org/officeDocument/2006/relationships/slide" Target="slides/slide91.xml"/><Relationship Id="rId188" Type="http://schemas.openxmlformats.org/officeDocument/2006/relationships/slide" Target="slides/slide175.xml"/><Relationship Id="rId311" Type="http://schemas.openxmlformats.org/officeDocument/2006/relationships/slide" Target="slides/slide298.xml"/><Relationship Id="rId395" Type="http://schemas.openxmlformats.org/officeDocument/2006/relationships/slide" Target="slides/slide382.xml"/><Relationship Id="rId409" Type="http://schemas.openxmlformats.org/officeDocument/2006/relationships/slide" Target="slides/slide396.xml"/><Relationship Id="rId963" Type="http://schemas.openxmlformats.org/officeDocument/2006/relationships/slide" Target="slides/slide950.xml"/><Relationship Id="rId1039" Type="http://schemas.openxmlformats.org/officeDocument/2006/relationships/slide" Target="slides/slide1026.xml"/><Relationship Id="rId1246" Type="http://schemas.openxmlformats.org/officeDocument/2006/relationships/slide" Target="slides/slide1233.xml"/><Relationship Id="rId92" Type="http://schemas.openxmlformats.org/officeDocument/2006/relationships/slide" Target="slides/slide79.xml"/><Relationship Id="rId616" Type="http://schemas.openxmlformats.org/officeDocument/2006/relationships/slide" Target="slides/slide603.xml"/><Relationship Id="rId823" Type="http://schemas.openxmlformats.org/officeDocument/2006/relationships/slide" Target="slides/slide810.xml"/><Relationship Id="rId255" Type="http://schemas.openxmlformats.org/officeDocument/2006/relationships/slide" Target="slides/slide242.xml"/><Relationship Id="rId462" Type="http://schemas.openxmlformats.org/officeDocument/2006/relationships/slide" Target="slides/slide449.xml"/><Relationship Id="rId1092" Type="http://schemas.openxmlformats.org/officeDocument/2006/relationships/slide" Target="slides/slide1079.xml"/><Relationship Id="rId1106" Type="http://schemas.openxmlformats.org/officeDocument/2006/relationships/slide" Target="slides/slide1093.xml"/><Relationship Id="rId115" Type="http://schemas.openxmlformats.org/officeDocument/2006/relationships/slide" Target="slides/slide102.xml"/><Relationship Id="rId322" Type="http://schemas.openxmlformats.org/officeDocument/2006/relationships/slide" Target="slides/slide309.xml"/><Relationship Id="rId767" Type="http://schemas.openxmlformats.org/officeDocument/2006/relationships/slide" Target="slides/slide754.xml"/><Relationship Id="rId974" Type="http://schemas.openxmlformats.org/officeDocument/2006/relationships/slide" Target="slides/slide961.xml"/><Relationship Id="rId199" Type="http://schemas.openxmlformats.org/officeDocument/2006/relationships/slide" Target="slides/slide186.xml"/><Relationship Id="rId627" Type="http://schemas.openxmlformats.org/officeDocument/2006/relationships/slide" Target="slides/slide614.xml"/><Relationship Id="rId834" Type="http://schemas.openxmlformats.org/officeDocument/2006/relationships/slide" Target="slides/slide821.xml"/><Relationship Id="rId1257" Type="http://schemas.openxmlformats.org/officeDocument/2006/relationships/slide" Target="slides/slide1244.xml"/><Relationship Id="rId266" Type="http://schemas.openxmlformats.org/officeDocument/2006/relationships/slide" Target="slides/slide253.xml"/><Relationship Id="rId473" Type="http://schemas.openxmlformats.org/officeDocument/2006/relationships/slide" Target="slides/slide460.xml"/><Relationship Id="rId680" Type="http://schemas.openxmlformats.org/officeDocument/2006/relationships/slide" Target="slides/slide667.xml"/><Relationship Id="rId901" Type="http://schemas.openxmlformats.org/officeDocument/2006/relationships/slide" Target="slides/slide888.xml"/><Relationship Id="rId1117" Type="http://schemas.openxmlformats.org/officeDocument/2006/relationships/slide" Target="slides/slide1104.xml"/><Relationship Id="rId30" Type="http://schemas.openxmlformats.org/officeDocument/2006/relationships/slide" Target="slides/slide17.xml"/><Relationship Id="rId126" Type="http://schemas.openxmlformats.org/officeDocument/2006/relationships/slide" Target="slides/slide113.xml"/><Relationship Id="rId333" Type="http://schemas.openxmlformats.org/officeDocument/2006/relationships/slide" Target="slides/slide320.xml"/><Relationship Id="rId540" Type="http://schemas.openxmlformats.org/officeDocument/2006/relationships/slide" Target="slides/slide527.xml"/><Relationship Id="rId778" Type="http://schemas.openxmlformats.org/officeDocument/2006/relationships/slide" Target="slides/slide765.xml"/><Relationship Id="rId985" Type="http://schemas.openxmlformats.org/officeDocument/2006/relationships/slide" Target="slides/slide972.xml"/><Relationship Id="rId1170" Type="http://schemas.openxmlformats.org/officeDocument/2006/relationships/slide" Target="slides/slide1157.xml"/><Relationship Id="rId638" Type="http://schemas.openxmlformats.org/officeDocument/2006/relationships/slide" Target="slides/slide625.xml"/><Relationship Id="rId845" Type="http://schemas.openxmlformats.org/officeDocument/2006/relationships/slide" Target="slides/slide832.xml"/><Relationship Id="rId1030" Type="http://schemas.openxmlformats.org/officeDocument/2006/relationships/slide" Target="slides/slide1017.xml"/><Relationship Id="rId1268" Type="http://schemas.openxmlformats.org/officeDocument/2006/relationships/slide" Target="slides/slide1255.xml"/><Relationship Id="rId277" Type="http://schemas.openxmlformats.org/officeDocument/2006/relationships/slide" Target="slides/slide264.xml"/><Relationship Id="rId400" Type="http://schemas.openxmlformats.org/officeDocument/2006/relationships/slide" Target="slides/slide387.xml"/><Relationship Id="rId484" Type="http://schemas.openxmlformats.org/officeDocument/2006/relationships/slide" Target="slides/slide471.xml"/><Relationship Id="rId705" Type="http://schemas.openxmlformats.org/officeDocument/2006/relationships/slide" Target="slides/slide692.xml"/><Relationship Id="rId1128" Type="http://schemas.openxmlformats.org/officeDocument/2006/relationships/slide" Target="slides/slide1115.xml"/><Relationship Id="rId137" Type="http://schemas.openxmlformats.org/officeDocument/2006/relationships/slide" Target="slides/slide124.xml"/><Relationship Id="rId344" Type="http://schemas.openxmlformats.org/officeDocument/2006/relationships/slide" Target="slides/slide331.xml"/><Relationship Id="rId691" Type="http://schemas.openxmlformats.org/officeDocument/2006/relationships/slide" Target="slides/slide678.xml"/><Relationship Id="rId789" Type="http://schemas.openxmlformats.org/officeDocument/2006/relationships/slide" Target="slides/slide776.xml"/><Relationship Id="rId912" Type="http://schemas.openxmlformats.org/officeDocument/2006/relationships/slide" Target="slides/slide899.xml"/><Relationship Id="rId996" Type="http://schemas.openxmlformats.org/officeDocument/2006/relationships/slide" Target="slides/slide983.xml"/><Relationship Id="rId41" Type="http://schemas.openxmlformats.org/officeDocument/2006/relationships/slide" Target="slides/slide28.xml"/><Relationship Id="rId551" Type="http://schemas.openxmlformats.org/officeDocument/2006/relationships/slide" Target="slides/slide538.xml"/><Relationship Id="rId649" Type="http://schemas.openxmlformats.org/officeDocument/2006/relationships/slide" Target="slides/slide636.xml"/><Relationship Id="rId856" Type="http://schemas.openxmlformats.org/officeDocument/2006/relationships/slide" Target="slides/slide843.xml"/><Relationship Id="rId1181" Type="http://schemas.openxmlformats.org/officeDocument/2006/relationships/slide" Target="slides/slide1168.xml"/><Relationship Id="rId190" Type="http://schemas.openxmlformats.org/officeDocument/2006/relationships/slide" Target="slides/slide177.xml"/><Relationship Id="rId204" Type="http://schemas.openxmlformats.org/officeDocument/2006/relationships/slide" Target="slides/slide191.xml"/><Relationship Id="rId288" Type="http://schemas.openxmlformats.org/officeDocument/2006/relationships/slide" Target="slides/slide275.xml"/><Relationship Id="rId411" Type="http://schemas.openxmlformats.org/officeDocument/2006/relationships/slide" Target="slides/slide398.xml"/><Relationship Id="rId509" Type="http://schemas.openxmlformats.org/officeDocument/2006/relationships/slide" Target="slides/slide496.xml"/><Relationship Id="rId1041" Type="http://schemas.openxmlformats.org/officeDocument/2006/relationships/slide" Target="slides/slide1028.xml"/><Relationship Id="rId1139" Type="http://schemas.openxmlformats.org/officeDocument/2006/relationships/slide" Target="slides/slide1126.xml"/><Relationship Id="rId495" Type="http://schemas.openxmlformats.org/officeDocument/2006/relationships/slide" Target="slides/slide482.xml"/><Relationship Id="rId716" Type="http://schemas.openxmlformats.org/officeDocument/2006/relationships/slide" Target="slides/slide703.xml"/><Relationship Id="rId923" Type="http://schemas.openxmlformats.org/officeDocument/2006/relationships/slide" Target="slides/slide910.xml"/><Relationship Id="rId52" Type="http://schemas.openxmlformats.org/officeDocument/2006/relationships/slide" Target="slides/slide39.xml"/><Relationship Id="rId148" Type="http://schemas.openxmlformats.org/officeDocument/2006/relationships/slide" Target="slides/slide135.xml"/><Relationship Id="rId355" Type="http://schemas.openxmlformats.org/officeDocument/2006/relationships/slide" Target="slides/slide342.xml"/><Relationship Id="rId562" Type="http://schemas.openxmlformats.org/officeDocument/2006/relationships/slide" Target="slides/slide549.xml"/><Relationship Id="rId1192" Type="http://schemas.openxmlformats.org/officeDocument/2006/relationships/slide" Target="slides/slide1179.xml"/><Relationship Id="rId1206" Type="http://schemas.openxmlformats.org/officeDocument/2006/relationships/slide" Target="slides/slide1193.xml"/><Relationship Id="rId215" Type="http://schemas.openxmlformats.org/officeDocument/2006/relationships/slide" Target="slides/slide202.xml"/><Relationship Id="rId422" Type="http://schemas.openxmlformats.org/officeDocument/2006/relationships/slide" Target="slides/slide409.xml"/><Relationship Id="rId867" Type="http://schemas.openxmlformats.org/officeDocument/2006/relationships/slide" Target="slides/slide854.xml"/><Relationship Id="rId1052" Type="http://schemas.openxmlformats.org/officeDocument/2006/relationships/slide" Target="slides/slide1039.xml"/><Relationship Id="rId299" Type="http://schemas.openxmlformats.org/officeDocument/2006/relationships/slide" Target="slides/slide286.xml"/><Relationship Id="rId727" Type="http://schemas.openxmlformats.org/officeDocument/2006/relationships/slide" Target="slides/slide714.xml"/><Relationship Id="rId934" Type="http://schemas.openxmlformats.org/officeDocument/2006/relationships/slide" Target="slides/slide921.xml"/><Relationship Id="rId63" Type="http://schemas.openxmlformats.org/officeDocument/2006/relationships/slide" Target="slides/slide50.xml"/><Relationship Id="rId159" Type="http://schemas.openxmlformats.org/officeDocument/2006/relationships/slide" Target="slides/slide146.xml"/><Relationship Id="rId366" Type="http://schemas.openxmlformats.org/officeDocument/2006/relationships/slide" Target="slides/slide353.xml"/><Relationship Id="rId573" Type="http://schemas.openxmlformats.org/officeDocument/2006/relationships/slide" Target="slides/slide560.xml"/><Relationship Id="rId780" Type="http://schemas.openxmlformats.org/officeDocument/2006/relationships/slide" Target="slides/slide767.xml"/><Relationship Id="rId1217" Type="http://schemas.openxmlformats.org/officeDocument/2006/relationships/slide" Target="slides/slide1204.xml"/><Relationship Id="rId226" Type="http://schemas.openxmlformats.org/officeDocument/2006/relationships/slide" Target="slides/slide213.xml"/><Relationship Id="rId433" Type="http://schemas.openxmlformats.org/officeDocument/2006/relationships/slide" Target="slides/slide420.xml"/><Relationship Id="rId878" Type="http://schemas.openxmlformats.org/officeDocument/2006/relationships/slide" Target="slides/slide865.xml"/><Relationship Id="rId1063" Type="http://schemas.openxmlformats.org/officeDocument/2006/relationships/slide" Target="slides/slide1050.xml"/><Relationship Id="rId1270" Type="http://schemas.openxmlformats.org/officeDocument/2006/relationships/viewProps" Target="viewProps.xml"/><Relationship Id="rId640" Type="http://schemas.openxmlformats.org/officeDocument/2006/relationships/slide" Target="slides/slide627.xml"/><Relationship Id="rId738" Type="http://schemas.openxmlformats.org/officeDocument/2006/relationships/slide" Target="slides/slide725.xml"/><Relationship Id="rId945" Type="http://schemas.openxmlformats.org/officeDocument/2006/relationships/slide" Target="slides/slide932.xml"/><Relationship Id="rId74" Type="http://schemas.openxmlformats.org/officeDocument/2006/relationships/slide" Target="slides/slide61.xml"/><Relationship Id="rId377" Type="http://schemas.openxmlformats.org/officeDocument/2006/relationships/slide" Target="slides/slide364.xml"/><Relationship Id="rId500" Type="http://schemas.openxmlformats.org/officeDocument/2006/relationships/slide" Target="slides/slide487.xml"/><Relationship Id="rId584" Type="http://schemas.openxmlformats.org/officeDocument/2006/relationships/slide" Target="slides/slide571.xml"/><Relationship Id="rId805" Type="http://schemas.openxmlformats.org/officeDocument/2006/relationships/slide" Target="slides/slide792.xml"/><Relationship Id="rId1130" Type="http://schemas.openxmlformats.org/officeDocument/2006/relationships/slide" Target="slides/slide1117.xml"/><Relationship Id="rId1228" Type="http://schemas.openxmlformats.org/officeDocument/2006/relationships/slide" Target="slides/slide1215.xml"/><Relationship Id="rId5" Type="http://schemas.openxmlformats.org/officeDocument/2006/relationships/slideMaster" Target="slideMasters/slideMaster5.xml"/><Relationship Id="rId237" Type="http://schemas.openxmlformats.org/officeDocument/2006/relationships/slide" Target="slides/slide224.xml"/><Relationship Id="rId791" Type="http://schemas.openxmlformats.org/officeDocument/2006/relationships/slide" Target="slides/slide778.xml"/><Relationship Id="rId889" Type="http://schemas.openxmlformats.org/officeDocument/2006/relationships/slide" Target="slides/slide876.xml"/><Relationship Id="rId1074" Type="http://schemas.openxmlformats.org/officeDocument/2006/relationships/slide" Target="slides/slide1061.xml"/><Relationship Id="rId444" Type="http://schemas.openxmlformats.org/officeDocument/2006/relationships/slide" Target="slides/slide431.xml"/><Relationship Id="rId651" Type="http://schemas.openxmlformats.org/officeDocument/2006/relationships/slide" Target="slides/slide638.xml"/><Relationship Id="rId749" Type="http://schemas.openxmlformats.org/officeDocument/2006/relationships/slide" Target="slides/slide736.xml"/><Relationship Id="rId290" Type="http://schemas.openxmlformats.org/officeDocument/2006/relationships/slide" Target="slides/slide277.xml"/><Relationship Id="rId304" Type="http://schemas.openxmlformats.org/officeDocument/2006/relationships/slide" Target="slides/slide291.xml"/><Relationship Id="rId388" Type="http://schemas.openxmlformats.org/officeDocument/2006/relationships/slide" Target="slides/slide375.xml"/><Relationship Id="rId511" Type="http://schemas.openxmlformats.org/officeDocument/2006/relationships/slide" Target="slides/slide498.xml"/><Relationship Id="rId609" Type="http://schemas.openxmlformats.org/officeDocument/2006/relationships/slide" Target="slides/slide596.xml"/><Relationship Id="rId956" Type="http://schemas.openxmlformats.org/officeDocument/2006/relationships/slide" Target="slides/slide943.xml"/><Relationship Id="rId1141" Type="http://schemas.openxmlformats.org/officeDocument/2006/relationships/slide" Target="slides/slide1128.xml"/><Relationship Id="rId1239" Type="http://schemas.openxmlformats.org/officeDocument/2006/relationships/slide" Target="slides/slide1226.xml"/><Relationship Id="rId85" Type="http://schemas.openxmlformats.org/officeDocument/2006/relationships/slide" Target="slides/slide72.xml"/><Relationship Id="rId150" Type="http://schemas.openxmlformats.org/officeDocument/2006/relationships/slide" Target="slides/slide137.xml"/><Relationship Id="rId595" Type="http://schemas.openxmlformats.org/officeDocument/2006/relationships/slide" Target="slides/slide582.xml"/><Relationship Id="rId816" Type="http://schemas.openxmlformats.org/officeDocument/2006/relationships/slide" Target="slides/slide803.xml"/><Relationship Id="rId1001" Type="http://schemas.openxmlformats.org/officeDocument/2006/relationships/slide" Target="slides/slide988.xml"/><Relationship Id="rId248" Type="http://schemas.openxmlformats.org/officeDocument/2006/relationships/slide" Target="slides/slide235.xml"/><Relationship Id="rId455" Type="http://schemas.openxmlformats.org/officeDocument/2006/relationships/slide" Target="slides/slide442.xml"/><Relationship Id="rId662" Type="http://schemas.openxmlformats.org/officeDocument/2006/relationships/slide" Target="slides/slide649.xml"/><Relationship Id="rId1085" Type="http://schemas.openxmlformats.org/officeDocument/2006/relationships/slide" Target="slides/slide1072.xml"/><Relationship Id="rId12" Type="http://schemas.openxmlformats.org/officeDocument/2006/relationships/slideMaster" Target="slideMasters/slideMaster12.xml"/><Relationship Id="rId108" Type="http://schemas.openxmlformats.org/officeDocument/2006/relationships/slide" Target="slides/slide95.xml"/><Relationship Id="rId315" Type="http://schemas.openxmlformats.org/officeDocument/2006/relationships/slide" Target="slides/slide302.xml"/><Relationship Id="rId522" Type="http://schemas.openxmlformats.org/officeDocument/2006/relationships/slide" Target="slides/slide509.xml"/><Relationship Id="rId967" Type="http://schemas.openxmlformats.org/officeDocument/2006/relationships/slide" Target="slides/slide954.xml"/><Relationship Id="rId1152" Type="http://schemas.openxmlformats.org/officeDocument/2006/relationships/slide" Target="slides/slide1139.xml"/><Relationship Id="rId96" Type="http://schemas.openxmlformats.org/officeDocument/2006/relationships/slide" Target="slides/slide83.xml"/><Relationship Id="rId161" Type="http://schemas.openxmlformats.org/officeDocument/2006/relationships/slide" Target="slides/slide148.xml"/><Relationship Id="rId399" Type="http://schemas.openxmlformats.org/officeDocument/2006/relationships/slide" Target="slides/slide386.xml"/><Relationship Id="rId827" Type="http://schemas.openxmlformats.org/officeDocument/2006/relationships/slide" Target="slides/slide814.xml"/><Relationship Id="rId1012" Type="http://schemas.openxmlformats.org/officeDocument/2006/relationships/slide" Target="slides/slide999.xml"/><Relationship Id="rId259" Type="http://schemas.openxmlformats.org/officeDocument/2006/relationships/slide" Target="slides/slide246.xml"/><Relationship Id="rId466" Type="http://schemas.openxmlformats.org/officeDocument/2006/relationships/slide" Target="slides/slide453.xml"/><Relationship Id="rId673" Type="http://schemas.openxmlformats.org/officeDocument/2006/relationships/slide" Target="slides/slide660.xml"/><Relationship Id="rId880" Type="http://schemas.openxmlformats.org/officeDocument/2006/relationships/slide" Target="slides/slide867.xml"/><Relationship Id="rId1096" Type="http://schemas.openxmlformats.org/officeDocument/2006/relationships/slide" Target="slides/slide1083.xml"/><Relationship Id="rId23" Type="http://schemas.openxmlformats.org/officeDocument/2006/relationships/slide" Target="slides/slide10.xml"/><Relationship Id="rId119" Type="http://schemas.openxmlformats.org/officeDocument/2006/relationships/slide" Target="slides/slide106.xml"/><Relationship Id="rId326" Type="http://schemas.openxmlformats.org/officeDocument/2006/relationships/slide" Target="slides/slide313.xml"/><Relationship Id="rId533" Type="http://schemas.openxmlformats.org/officeDocument/2006/relationships/slide" Target="slides/slide520.xml"/><Relationship Id="rId978" Type="http://schemas.openxmlformats.org/officeDocument/2006/relationships/slide" Target="slides/slide965.xml"/><Relationship Id="rId1163" Type="http://schemas.openxmlformats.org/officeDocument/2006/relationships/slide" Target="slides/slide1150.xml"/><Relationship Id="rId740" Type="http://schemas.openxmlformats.org/officeDocument/2006/relationships/slide" Target="slides/slide727.xml"/><Relationship Id="rId838" Type="http://schemas.openxmlformats.org/officeDocument/2006/relationships/slide" Target="slides/slide825.xml"/><Relationship Id="rId1023" Type="http://schemas.openxmlformats.org/officeDocument/2006/relationships/slide" Target="slides/slide1010.xml"/><Relationship Id="rId172" Type="http://schemas.openxmlformats.org/officeDocument/2006/relationships/slide" Target="slides/slide159.xml"/><Relationship Id="rId477" Type="http://schemas.openxmlformats.org/officeDocument/2006/relationships/slide" Target="slides/slide464.xml"/><Relationship Id="rId600" Type="http://schemas.openxmlformats.org/officeDocument/2006/relationships/slide" Target="slides/slide587.xml"/><Relationship Id="rId684" Type="http://schemas.openxmlformats.org/officeDocument/2006/relationships/slide" Target="slides/slide671.xml"/><Relationship Id="rId1230" Type="http://schemas.openxmlformats.org/officeDocument/2006/relationships/slide" Target="slides/slide1217.xml"/><Relationship Id="rId337" Type="http://schemas.openxmlformats.org/officeDocument/2006/relationships/slide" Target="slides/slide324.xml"/><Relationship Id="rId891" Type="http://schemas.openxmlformats.org/officeDocument/2006/relationships/slide" Target="slides/slide878.xml"/><Relationship Id="rId905" Type="http://schemas.openxmlformats.org/officeDocument/2006/relationships/slide" Target="slides/slide892.xml"/><Relationship Id="rId989" Type="http://schemas.openxmlformats.org/officeDocument/2006/relationships/slide" Target="slides/slide976.xml"/><Relationship Id="rId34" Type="http://schemas.openxmlformats.org/officeDocument/2006/relationships/slide" Target="slides/slide21.xml"/><Relationship Id="rId544" Type="http://schemas.openxmlformats.org/officeDocument/2006/relationships/slide" Target="slides/slide531.xml"/><Relationship Id="rId751" Type="http://schemas.openxmlformats.org/officeDocument/2006/relationships/slide" Target="slides/slide738.xml"/><Relationship Id="rId849" Type="http://schemas.openxmlformats.org/officeDocument/2006/relationships/slide" Target="slides/slide836.xml"/><Relationship Id="rId1174" Type="http://schemas.openxmlformats.org/officeDocument/2006/relationships/slide" Target="slides/slide1161.xml"/><Relationship Id="rId183" Type="http://schemas.openxmlformats.org/officeDocument/2006/relationships/slide" Target="slides/slide170.xml"/><Relationship Id="rId390" Type="http://schemas.openxmlformats.org/officeDocument/2006/relationships/slide" Target="slides/slide377.xml"/><Relationship Id="rId404" Type="http://schemas.openxmlformats.org/officeDocument/2006/relationships/slide" Target="slides/slide391.xml"/><Relationship Id="rId611" Type="http://schemas.openxmlformats.org/officeDocument/2006/relationships/slide" Target="slides/slide598.xml"/><Relationship Id="rId1034" Type="http://schemas.openxmlformats.org/officeDocument/2006/relationships/slide" Target="slides/slide1021.xml"/><Relationship Id="rId1241" Type="http://schemas.openxmlformats.org/officeDocument/2006/relationships/slide" Target="slides/slide1228.xml"/><Relationship Id="rId250" Type="http://schemas.openxmlformats.org/officeDocument/2006/relationships/slide" Target="slides/slide237.xml"/><Relationship Id="rId488" Type="http://schemas.openxmlformats.org/officeDocument/2006/relationships/slide" Target="slides/slide475.xml"/><Relationship Id="rId695" Type="http://schemas.openxmlformats.org/officeDocument/2006/relationships/slide" Target="slides/slide682.xml"/><Relationship Id="rId709" Type="http://schemas.openxmlformats.org/officeDocument/2006/relationships/slide" Target="slides/slide696.xml"/><Relationship Id="rId916" Type="http://schemas.openxmlformats.org/officeDocument/2006/relationships/slide" Target="slides/slide903.xml"/><Relationship Id="rId1101" Type="http://schemas.openxmlformats.org/officeDocument/2006/relationships/slide" Target="slides/slide1088.xml"/><Relationship Id="rId45" Type="http://schemas.openxmlformats.org/officeDocument/2006/relationships/slide" Target="slides/slide32.xml"/><Relationship Id="rId110" Type="http://schemas.openxmlformats.org/officeDocument/2006/relationships/slide" Target="slides/slide97.xml"/><Relationship Id="rId348" Type="http://schemas.openxmlformats.org/officeDocument/2006/relationships/slide" Target="slides/slide335.xml"/><Relationship Id="rId555" Type="http://schemas.openxmlformats.org/officeDocument/2006/relationships/slide" Target="slides/slide542.xml"/><Relationship Id="rId762" Type="http://schemas.openxmlformats.org/officeDocument/2006/relationships/slide" Target="slides/slide749.xml"/><Relationship Id="rId1185" Type="http://schemas.openxmlformats.org/officeDocument/2006/relationships/slide" Target="slides/slide1172.xml"/><Relationship Id="rId194" Type="http://schemas.openxmlformats.org/officeDocument/2006/relationships/slide" Target="slides/slide181.xml"/><Relationship Id="rId208" Type="http://schemas.openxmlformats.org/officeDocument/2006/relationships/slide" Target="slides/slide195.xml"/><Relationship Id="rId415" Type="http://schemas.openxmlformats.org/officeDocument/2006/relationships/slide" Target="slides/slide402.xml"/><Relationship Id="rId622" Type="http://schemas.openxmlformats.org/officeDocument/2006/relationships/slide" Target="slides/slide609.xml"/><Relationship Id="rId1045" Type="http://schemas.openxmlformats.org/officeDocument/2006/relationships/slide" Target="slides/slide1032.xml"/><Relationship Id="rId1252" Type="http://schemas.openxmlformats.org/officeDocument/2006/relationships/slide" Target="slides/slide1239.xml"/><Relationship Id="rId261" Type="http://schemas.openxmlformats.org/officeDocument/2006/relationships/slide" Target="slides/slide248.xml"/><Relationship Id="rId499" Type="http://schemas.openxmlformats.org/officeDocument/2006/relationships/slide" Target="slides/slide486.xml"/><Relationship Id="rId927" Type="http://schemas.openxmlformats.org/officeDocument/2006/relationships/slide" Target="slides/slide914.xml"/><Relationship Id="rId1112" Type="http://schemas.openxmlformats.org/officeDocument/2006/relationships/slide" Target="slides/slide1099.xml"/><Relationship Id="rId56" Type="http://schemas.openxmlformats.org/officeDocument/2006/relationships/slide" Target="slides/slide43.xml"/><Relationship Id="rId359" Type="http://schemas.openxmlformats.org/officeDocument/2006/relationships/slide" Target="slides/slide346.xml"/><Relationship Id="rId566" Type="http://schemas.openxmlformats.org/officeDocument/2006/relationships/slide" Target="slides/slide553.xml"/><Relationship Id="rId773" Type="http://schemas.openxmlformats.org/officeDocument/2006/relationships/slide" Target="slides/slide760.xml"/><Relationship Id="rId1196" Type="http://schemas.openxmlformats.org/officeDocument/2006/relationships/slide" Target="slides/slide1183.xml"/><Relationship Id="rId121" Type="http://schemas.openxmlformats.org/officeDocument/2006/relationships/slide" Target="slides/slide108.xml"/><Relationship Id="rId219" Type="http://schemas.openxmlformats.org/officeDocument/2006/relationships/slide" Target="slides/slide206.xml"/><Relationship Id="rId426" Type="http://schemas.openxmlformats.org/officeDocument/2006/relationships/slide" Target="slides/slide413.xml"/><Relationship Id="rId633" Type="http://schemas.openxmlformats.org/officeDocument/2006/relationships/slide" Target="slides/slide620.xml"/><Relationship Id="rId980" Type="http://schemas.openxmlformats.org/officeDocument/2006/relationships/slide" Target="slides/slide967.xml"/><Relationship Id="rId1056" Type="http://schemas.openxmlformats.org/officeDocument/2006/relationships/slide" Target="slides/slide1043.xml"/><Relationship Id="rId1263" Type="http://schemas.openxmlformats.org/officeDocument/2006/relationships/slide" Target="slides/slide1250.xml"/><Relationship Id="rId840" Type="http://schemas.openxmlformats.org/officeDocument/2006/relationships/slide" Target="slides/slide827.xml"/><Relationship Id="rId938" Type="http://schemas.openxmlformats.org/officeDocument/2006/relationships/slide" Target="slides/slide925.xml"/><Relationship Id="rId67" Type="http://schemas.openxmlformats.org/officeDocument/2006/relationships/slide" Target="slides/slide54.xml"/><Relationship Id="rId272" Type="http://schemas.openxmlformats.org/officeDocument/2006/relationships/slide" Target="slides/slide259.xml"/><Relationship Id="rId577" Type="http://schemas.openxmlformats.org/officeDocument/2006/relationships/slide" Target="slides/slide564.xml"/><Relationship Id="rId700" Type="http://schemas.openxmlformats.org/officeDocument/2006/relationships/slide" Target="slides/slide687.xml"/><Relationship Id="rId1123" Type="http://schemas.openxmlformats.org/officeDocument/2006/relationships/slide" Target="slides/slide1110.xml"/><Relationship Id="rId132" Type="http://schemas.openxmlformats.org/officeDocument/2006/relationships/slide" Target="slides/slide119.xml"/><Relationship Id="rId784" Type="http://schemas.openxmlformats.org/officeDocument/2006/relationships/slide" Target="slides/slide771.xml"/><Relationship Id="rId991" Type="http://schemas.openxmlformats.org/officeDocument/2006/relationships/slide" Target="slides/slide978.xml"/><Relationship Id="rId1067" Type="http://schemas.openxmlformats.org/officeDocument/2006/relationships/slide" Target="slides/slide1054.xml"/><Relationship Id="rId437" Type="http://schemas.openxmlformats.org/officeDocument/2006/relationships/slide" Target="slides/slide424.xml"/><Relationship Id="rId644" Type="http://schemas.openxmlformats.org/officeDocument/2006/relationships/slide" Target="slides/slide631.xml"/><Relationship Id="rId851" Type="http://schemas.openxmlformats.org/officeDocument/2006/relationships/slide" Target="slides/slide838.xml"/><Relationship Id="rId283" Type="http://schemas.openxmlformats.org/officeDocument/2006/relationships/slide" Target="slides/slide270.xml"/><Relationship Id="rId490" Type="http://schemas.openxmlformats.org/officeDocument/2006/relationships/slide" Target="slides/slide477.xml"/><Relationship Id="rId504" Type="http://schemas.openxmlformats.org/officeDocument/2006/relationships/slide" Target="slides/slide491.xml"/><Relationship Id="rId711" Type="http://schemas.openxmlformats.org/officeDocument/2006/relationships/slide" Target="slides/slide698.xml"/><Relationship Id="rId949" Type="http://schemas.openxmlformats.org/officeDocument/2006/relationships/slide" Target="slides/slide936.xml"/><Relationship Id="rId1134" Type="http://schemas.openxmlformats.org/officeDocument/2006/relationships/slide" Target="slides/slide1121.xml"/><Relationship Id="rId78" Type="http://schemas.openxmlformats.org/officeDocument/2006/relationships/slide" Target="slides/slide65.xml"/><Relationship Id="rId143" Type="http://schemas.openxmlformats.org/officeDocument/2006/relationships/slide" Target="slides/slide130.xml"/><Relationship Id="rId350" Type="http://schemas.openxmlformats.org/officeDocument/2006/relationships/slide" Target="slides/slide337.xml"/><Relationship Id="rId588" Type="http://schemas.openxmlformats.org/officeDocument/2006/relationships/slide" Target="slides/slide575.xml"/><Relationship Id="rId795" Type="http://schemas.openxmlformats.org/officeDocument/2006/relationships/slide" Target="slides/slide782.xml"/><Relationship Id="rId809" Type="http://schemas.openxmlformats.org/officeDocument/2006/relationships/slide" Target="slides/slide796.xml"/><Relationship Id="rId1201" Type="http://schemas.openxmlformats.org/officeDocument/2006/relationships/slide" Target="slides/slide1188.xml"/><Relationship Id="rId9" Type="http://schemas.openxmlformats.org/officeDocument/2006/relationships/slideMaster" Target="slideMasters/slideMaster9.xml"/><Relationship Id="rId210" Type="http://schemas.openxmlformats.org/officeDocument/2006/relationships/slide" Target="slides/slide197.xml"/><Relationship Id="rId448" Type="http://schemas.openxmlformats.org/officeDocument/2006/relationships/slide" Target="slides/slide435.xml"/><Relationship Id="rId655" Type="http://schemas.openxmlformats.org/officeDocument/2006/relationships/slide" Target="slides/slide642.xml"/><Relationship Id="rId862" Type="http://schemas.openxmlformats.org/officeDocument/2006/relationships/slide" Target="slides/slide849.xml"/><Relationship Id="rId1078" Type="http://schemas.openxmlformats.org/officeDocument/2006/relationships/slide" Target="slides/slide1065.xml"/><Relationship Id="rId294" Type="http://schemas.openxmlformats.org/officeDocument/2006/relationships/slide" Target="slides/slide281.xml"/><Relationship Id="rId308" Type="http://schemas.openxmlformats.org/officeDocument/2006/relationships/slide" Target="slides/slide295.xml"/><Relationship Id="rId515" Type="http://schemas.openxmlformats.org/officeDocument/2006/relationships/slide" Target="slides/slide502.xml"/><Relationship Id="rId722" Type="http://schemas.openxmlformats.org/officeDocument/2006/relationships/slide" Target="slides/slide709.xml"/><Relationship Id="rId1145" Type="http://schemas.openxmlformats.org/officeDocument/2006/relationships/slide" Target="slides/slide1132.xml"/><Relationship Id="rId89" Type="http://schemas.openxmlformats.org/officeDocument/2006/relationships/slide" Target="slides/slide76.xml"/><Relationship Id="rId154" Type="http://schemas.openxmlformats.org/officeDocument/2006/relationships/slide" Target="slides/slide141.xml"/><Relationship Id="rId361" Type="http://schemas.openxmlformats.org/officeDocument/2006/relationships/slide" Target="slides/slide348.xml"/><Relationship Id="rId599" Type="http://schemas.openxmlformats.org/officeDocument/2006/relationships/slide" Target="slides/slide586.xml"/><Relationship Id="rId1005" Type="http://schemas.openxmlformats.org/officeDocument/2006/relationships/slide" Target="slides/slide992.xml"/><Relationship Id="rId1212" Type="http://schemas.openxmlformats.org/officeDocument/2006/relationships/slide" Target="slides/slide1199.xml"/><Relationship Id="rId459" Type="http://schemas.openxmlformats.org/officeDocument/2006/relationships/slide" Target="slides/slide446.xml"/><Relationship Id="rId666" Type="http://schemas.openxmlformats.org/officeDocument/2006/relationships/slide" Target="slides/slide653.xml"/><Relationship Id="rId873" Type="http://schemas.openxmlformats.org/officeDocument/2006/relationships/slide" Target="slides/slide860.xml"/><Relationship Id="rId1089" Type="http://schemas.openxmlformats.org/officeDocument/2006/relationships/slide" Target="slides/slide1076.xml"/><Relationship Id="rId16" Type="http://schemas.openxmlformats.org/officeDocument/2006/relationships/slide" Target="slides/slide3.xml"/><Relationship Id="rId221" Type="http://schemas.openxmlformats.org/officeDocument/2006/relationships/slide" Target="slides/slide208.xml"/><Relationship Id="rId319" Type="http://schemas.openxmlformats.org/officeDocument/2006/relationships/slide" Target="slides/slide306.xml"/><Relationship Id="rId526" Type="http://schemas.openxmlformats.org/officeDocument/2006/relationships/slide" Target="slides/slide513.xml"/><Relationship Id="rId1156" Type="http://schemas.openxmlformats.org/officeDocument/2006/relationships/slide" Target="slides/slide1143.xml"/><Relationship Id="rId733" Type="http://schemas.openxmlformats.org/officeDocument/2006/relationships/slide" Target="slides/slide720.xml"/><Relationship Id="rId940" Type="http://schemas.openxmlformats.org/officeDocument/2006/relationships/slide" Target="slides/slide927.xml"/><Relationship Id="rId1016" Type="http://schemas.openxmlformats.org/officeDocument/2006/relationships/slide" Target="slides/slide1003.xml"/><Relationship Id="rId165" Type="http://schemas.openxmlformats.org/officeDocument/2006/relationships/slide" Target="slides/slide152.xml"/><Relationship Id="rId372" Type="http://schemas.openxmlformats.org/officeDocument/2006/relationships/slide" Target="slides/slide359.xml"/><Relationship Id="rId677" Type="http://schemas.openxmlformats.org/officeDocument/2006/relationships/slide" Target="slides/slide664.xml"/><Relationship Id="rId800" Type="http://schemas.openxmlformats.org/officeDocument/2006/relationships/slide" Target="slides/slide787.xml"/><Relationship Id="rId1223" Type="http://schemas.openxmlformats.org/officeDocument/2006/relationships/slide" Target="slides/slide1210.xml"/><Relationship Id="rId232" Type="http://schemas.openxmlformats.org/officeDocument/2006/relationships/slide" Target="slides/slide219.xml"/><Relationship Id="rId884" Type="http://schemas.openxmlformats.org/officeDocument/2006/relationships/slide" Target="slides/slide871.xml"/><Relationship Id="rId27" Type="http://schemas.openxmlformats.org/officeDocument/2006/relationships/slide" Target="slides/slide14.xml"/><Relationship Id="rId537" Type="http://schemas.openxmlformats.org/officeDocument/2006/relationships/slide" Target="slides/slide524.xml"/><Relationship Id="rId744" Type="http://schemas.openxmlformats.org/officeDocument/2006/relationships/slide" Target="slides/slide731.xml"/><Relationship Id="rId951" Type="http://schemas.openxmlformats.org/officeDocument/2006/relationships/slide" Target="slides/slide938.xml"/><Relationship Id="rId1167" Type="http://schemas.openxmlformats.org/officeDocument/2006/relationships/slide" Target="slides/slide1154.xml"/><Relationship Id="rId80" Type="http://schemas.openxmlformats.org/officeDocument/2006/relationships/slide" Target="slides/slide67.xml"/><Relationship Id="rId176" Type="http://schemas.openxmlformats.org/officeDocument/2006/relationships/slide" Target="slides/slide163.xml"/><Relationship Id="rId383" Type="http://schemas.openxmlformats.org/officeDocument/2006/relationships/slide" Target="slides/slide370.xml"/><Relationship Id="rId590" Type="http://schemas.openxmlformats.org/officeDocument/2006/relationships/slide" Target="slides/slide577.xml"/><Relationship Id="rId604" Type="http://schemas.openxmlformats.org/officeDocument/2006/relationships/slide" Target="slides/slide591.xml"/><Relationship Id="rId811" Type="http://schemas.openxmlformats.org/officeDocument/2006/relationships/slide" Target="slides/slide798.xml"/><Relationship Id="rId1027" Type="http://schemas.openxmlformats.org/officeDocument/2006/relationships/slide" Target="slides/slide1014.xml"/><Relationship Id="rId1234" Type="http://schemas.openxmlformats.org/officeDocument/2006/relationships/slide" Target="slides/slide1221.xml"/><Relationship Id="rId243" Type="http://schemas.openxmlformats.org/officeDocument/2006/relationships/slide" Target="slides/slide230.xml"/><Relationship Id="rId450" Type="http://schemas.openxmlformats.org/officeDocument/2006/relationships/slide" Target="slides/slide437.xml"/><Relationship Id="rId688" Type="http://schemas.openxmlformats.org/officeDocument/2006/relationships/slide" Target="slides/slide675.xml"/><Relationship Id="rId895" Type="http://schemas.openxmlformats.org/officeDocument/2006/relationships/slide" Target="slides/slide882.xml"/><Relationship Id="rId909" Type="http://schemas.openxmlformats.org/officeDocument/2006/relationships/slide" Target="slides/slide896.xml"/><Relationship Id="rId1080" Type="http://schemas.openxmlformats.org/officeDocument/2006/relationships/slide" Target="slides/slide1067.xml"/><Relationship Id="rId38" Type="http://schemas.openxmlformats.org/officeDocument/2006/relationships/slide" Target="slides/slide25.xml"/><Relationship Id="rId103" Type="http://schemas.openxmlformats.org/officeDocument/2006/relationships/slide" Target="slides/slide90.xml"/><Relationship Id="rId310" Type="http://schemas.openxmlformats.org/officeDocument/2006/relationships/slide" Target="slides/slide297.xml"/><Relationship Id="rId548" Type="http://schemas.openxmlformats.org/officeDocument/2006/relationships/slide" Target="slides/slide535.xml"/><Relationship Id="rId755" Type="http://schemas.openxmlformats.org/officeDocument/2006/relationships/slide" Target="slides/slide742.xml"/><Relationship Id="rId962" Type="http://schemas.openxmlformats.org/officeDocument/2006/relationships/slide" Target="slides/slide949.xml"/><Relationship Id="rId1178" Type="http://schemas.openxmlformats.org/officeDocument/2006/relationships/slide" Target="slides/slide1165.xml"/><Relationship Id="rId91" Type="http://schemas.openxmlformats.org/officeDocument/2006/relationships/slide" Target="slides/slide78.xml"/><Relationship Id="rId187" Type="http://schemas.openxmlformats.org/officeDocument/2006/relationships/slide" Target="slides/slide174.xml"/><Relationship Id="rId394" Type="http://schemas.openxmlformats.org/officeDocument/2006/relationships/slide" Target="slides/slide381.xml"/><Relationship Id="rId408" Type="http://schemas.openxmlformats.org/officeDocument/2006/relationships/slide" Target="slides/slide395.xml"/><Relationship Id="rId615" Type="http://schemas.openxmlformats.org/officeDocument/2006/relationships/slide" Target="slides/slide602.xml"/><Relationship Id="rId822" Type="http://schemas.openxmlformats.org/officeDocument/2006/relationships/slide" Target="slides/slide809.xml"/><Relationship Id="rId1038" Type="http://schemas.openxmlformats.org/officeDocument/2006/relationships/slide" Target="slides/slide1025.xml"/><Relationship Id="rId1245" Type="http://schemas.openxmlformats.org/officeDocument/2006/relationships/slide" Target="slides/slide1232.xml"/><Relationship Id="rId254" Type="http://schemas.openxmlformats.org/officeDocument/2006/relationships/slide" Target="slides/slide241.xml"/><Relationship Id="rId699" Type="http://schemas.openxmlformats.org/officeDocument/2006/relationships/slide" Target="slides/slide686.xml"/><Relationship Id="rId1091" Type="http://schemas.openxmlformats.org/officeDocument/2006/relationships/slide" Target="slides/slide1078.xml"/><Relationship Id="rId1105" Type="http://schemas.openxmlformats.org/officeDocument/2006/relationships/slide" Target="slides/slide1092.xml"/><Relationship Id="rId49" Type="http://schemas.openxmlformats.org/officeDocument/2006/relationships/slide" Target="slides/slide36.xml"/><Relationship Id="rId114" Type="http://schemas.openxmlformats.org/officeDocument/2006/relationships/slide" Target="slides/slide101.xml"/><Relationship Id="rId461" Type="http://schemas.openxmlformats.org/officeDocument/2006/relationships/slide" Target="slides/slide448.xml"/><Relationship Id="rId559" Type="http://schemas.openxmlformats.org/officeDocument/2006/relationships/slide" Target="slides/slide546.xml"/><Relationship Id="rId766" Type="http://schemas.openxmlformats.org/officeDocument/2006/relationships/slide" Target="slides/slide753.xml"/><Relationship Id="rId1189" Type="http://schemas.openxmlformats.org/officeDocument/2006/relationships/slide" Target="slides/slide1176.xml"/><Relationship Id="rId198" Type="http://schemas.openxmlformats.org/officeDocument/2006/relationships/slide" Target="slides/slide185.xml"/><Relationship Id="rId321" Type="http://schemas.openxmlformats.org/officeDocument/2006/relationships/slide" Target="slides/slide308.xml"/><Relationship Id="rId419" Type="http://schemas.openxmlformats.org/officeDocument/2006/relationships/slide" Target="slides/slide406.xml"/><Relationship Id="rId626" Type="http://schemas.openxmlformats.org/officeDocument/2006/relationships/slide" Target="slides/slide613.xml"/><Relationship Id="rId973" Type="http://schemas.openxmlformats.org/officeDocument/2006/relationships/slide" Target="slides/slide960.xml"/><Relationship Id="rId1049" Type="http://schemas.openxmlformats.org/officeDocument/2006/relationships/slide" Target="slides/slide1036.xml"/><Relationship Id="rId1256" Type="http://schemas.openxmlformats.org/officeDocument/2006/relationships/slide" Target="slides/slide1243.xml"/><Relationship Id="rId833" Type="http://schemas.openxmlformats.org/officeDocument/2006/relationships/slide" Target="slides/slide820.xml"/><Relationship Id="rId1116" Type="http://schemas.openxmlformats.org/officeDocument/2006/relationships/slide" Target="slides/slide1103.xml"/><Relationship Id="rId265" Type="http://schemas.openxmlformats.org/officeDocument/2006/relationships/slide" Target="slides/slide252.xml"/><Relationship Id="rId472" Type="http://schemas.openxmlformats.org/officeDocument/2006/relationships/slide" Target="slides/slide459.xml"/><Relationship Id="rId900" Type="http://schemas.openxmlformats.org/officeDocument/2006/relationships/slide" Target="slides/slide887.xml"/><Relationship Id="rId125" Type="http://schemas.openxmlformats.org/officeDocument/2006/relationships/slide" Target="slides/slide112.xml"/><Relationship Id="rId332" Type="http://schemas.openxmlformats.org/officeDocument/2006/relationships/slide" Target="slides/slide319.xml"/><Relationship Id="rId777" Type="http://schemas.openxmlformats.org/officeDocument/2006/relationships/slide" Target="slides/slide764.xml"/><Relationship Id="rId984" Type="http://schemas.openxmlformats.org/officeDocument/2006/relationships/slide" Target="slides/slide971.xml"/><Relationship Id="rId637" Type="http://schemas.openxmlformats.org/officeDocument/2006/relationships/slide" Target="slides/slide624.xml"/><Relationship Id="rId844" Type="http://schemas.openxmlformats.org/officeDocument/2006/relationships/slide" Target="slides/slide831.xml"/><Relationship Id="rId1267" Type="http://schemas.openxmlformats.org/officeDocument/2006/relationships/slide" Target="slides/slide1254.xml"/><Relationship Id="rId276" Type="http://schemas.openxmlformats.org/officeDocument/2006/relationships/slide" Target="slides/slide263.xml"/><Relationship Id="rId483" Type="http://schemas.openxmlformats.org/officeDocument/2006/relationships/slide" Target="slides/slide470.xml"/><Relationship Id="rId690" Type="http://schemas.openxmlformats.org/officeDocument/2006/relationships/slide" Target="slides/slide677.xml"/><Relationship Id="rId704" Type="http://schemas.openxmlformats.org/officeDocument/2006/relationships/slide" Target="slides/slide691.xml"/><Relationship Id="rId911" Type="http://schemas.openxmlformats.org/officeDocument/2006/relationships/slide" Target="slides/slide898.xml"/><Relationship Id="rId1127" Type="http://schemas.openxmlformats.org/officeDocument/2006/relationships/slide" Target="slides/slide1114.xml"/><Relationship Id="rId40" Type="http://schemas.openxmlformats.org/officeDocument/2006/relationships/slide" Target="slides/slide27.xml"/><Relationship Id="rId136" Type="http://schemas.openxmlformats.org/officeDocument/2006/relationships/slide" Target="slides/slide123.xml"/><Relationship Id="rId343" Type="http://schemas.openxmlformats.org/officeDocument/2006/relationships/slide" Target="slides/slide330.xml"/><Relationship Id="rId550" Type="http://schemas.openxmlformats.org/officeDocument/2006/relationships/slide" Target="slides/slide537.xml"/><Relationship Id="rId788" Type="http://schemas.openxmlformats.org/officeDocument/2006/relationships/slide" Target="slides/slide775.xml"/><Relationship Id="rId995" Type="http://schemas.openxmlformats.org/officeDocument/2006/relationships/slide" Target="slides/slide982.xml"/><Relationship Id="rId1180" Type="http://schemas.openxmlformats.org/officeDocument/2006/relationships/slide" Target="slides/slide1167.xml"/><Relationship Id="rId203" Type="http://schemas.openxmlformats.org/officeDocument/2006/relationships/slide" Target="slides/slide190.xml"/><Relationship Id="rId648" Type="http://schemas.openxmlformats.org/officeDocument/2006/relationships/slide" Target="slides/slide635.xml"/><Relationship Id="rId855" Type="http://schemas.openxmlformats.org/officeDocument/2006/relationships/slide" Target="slides/slide842.xml"/><Relationship Id="rId1040" Type="http://schemas.openxmlformats.org/officeDocument/2006/relationships/slide" Target="slides/slide1027.xml"/><Relationship Id="rId287" Type="http://schemas.openxmlformats.org/officeDocument/2006/relationships/slide" Target="slides/slide274.xml"/><Relationship Id="rId410" Type="http://schemas.openxmlformats.org/officeDocument/2006/relationships/slide" Target="slides/slide397.xml"/><Relationship Id="rId494" Type="http://schemas.openxmlformats.org/officeDocument/2006/relationships/slide" Target="slides/slide481.xml"/><Relationship Id="rId508" Type="http://schemas.openxmlformats.org/officeDocument/2006/relationships/slide" Target="slides/slide495.xml"/><Relationship Id="rId715" Type="http://schemas.openxmlformats.org/officeDocument/2006/relationships/slide" Target="slides/slide702.xml"/><Relationship Id="rId922" Type="http://schemas.openxmlformats.org/officeDocument/2006/relationships/slide" Target="slides/slide909.xml"/><Relationship Id="rId1138" Type="http://schemas.openxmlformats.org/officeDocument/2006/relationships/slide" Target="slides/slide1125.xml"/><Relationship Id="rId147" Type="http://schemas.openxmlformats.org/officeDocument/2006/relationships/slide" Target="slides/slide134.xml"/><Relationship Id="rId354" Type="http://schemas.openxmlformats.org/officeDocument/2006/relationships/slide" Target="slides/slide341.xml"/><Relationship Id="rId799" Type="http://schemas.openxmlformats.org/officeDocument/2006/relationships/slide" Target="slides/slide786.xml"/><Relationship Id="rId1191" Type="http://schemas.openxmlformats.org/officeDocument/2006/relationships/slide" Target="slides/slide1178.xml"/><Relationship Id="rId1205" Type="http://schemas.openxmlformats.org/officeDocument/2006/relationships/slide" Target="slides/slide1192.xml"/><Relationship Id="rId51" Type="http://schemas.openxmlformats.org/officeDocument/2006/relationships/slide" Target="slides/slide38.xml"/><Relationship Id="rId561" Type="http://schemas.openxmlformats.org/officeDocument/2006/relationships/slide" Target="slides/slide548.xml"/><Relationship Id="rId659" Type="http://schemas.openxmlformats.org/officeDocument/2006/relationships/slide" Target="slides/slide646.xml"/><Relationship Id="rId866" Type="http://schemas.openxmlformats.org/officeDocument/2006/relationships/slide" Target="slides/slide853.xml"/><Relationship Id="rId214" Type="http://schemas.openxmlformats.org/officeDocument/2006/relationships/slide" Target="slides/slide201.xml"/><Relationship Id="rId298" Type="http://schemas.openxmlformats.org/officeDocument/2006/relationships/slide" Target="slides/slide285.xml"/><Relationship Id="rId421" Type="http://schemas.openxmlformats.org/officeDocument/2006/relationships/slide" Target="slides/slide408.xml"/><Relationship Id="rId519" Type="http://schemas.openxmlformats.org/officeDocument/2006/relationships/slide" Target="slides/slide506.xml"/><Relationship Id="rId1051" Type="http://schemas.openxmlformats.org/officeDocument/2006/relationships/slide" Target="slides/slide1038.xml"/><Relationship Id="rId1149" Type="http://schemas.openxmlformats.org/officeDocument/2006/relationships/slide" Target="slides/slide1136.xml"/><Relationship Id="rId158" Type="http://schemas.openxmlformats.org/officeDocument/2006/relationships/slide" Target="slides/slide145.xml"/><Relationship Id="rId726" Type="http://schemas.openxmlformats.org/officeDocument/2006/relationships/slide" Target="slides/slide713.xml"/><Relationship Id="rId933" Type="http://schemas.openxmlformats.org/officeDocument/2006/relationships/slide" Target="slides/slide920.xml"/><Relationship Id="rId1009" Type="http://schemas.openxmlformats.org/officeDocument/2006/relationships/slide" Target="slides/slide996.xml"/><Relationship Id="rId62" Type="http://schemas.openxmlformats.org/officeDocument/2006/relationships/slide" Target="slides/slide49.xml"/><Relationship Id="rId365" Type="http://schemas.openxmlformats.org/officeDocument/2006/relationships/slide" Target="slides/slide352.xml"/><Relationship Id="rId572" Type="http://schemas.openxmlformats.org/officeDocument/2006/relationships/slide" Target="slides/slide559.xml"/><Relationship Id="rId1216" Type="http://schemas.openxmlformats.org/officeDocument/2006/relationships/slide" Target="slides/slide1203.xml"/><Relationship Id="rId225" Type="http://schemas.openxmlformats.org/officeDocument/2006/relationships/slide" Target="slides/slide212.xml"/><Relationship Id="rId432" Type="http://schemas.openxmlformats.org/officeDocument/2006/relationships/slide" Target="slides/slide419.xml"/><Relationship Id="rId877" Type="http://schemas.openxmlformats.org/officeDocument/2006/relationships/slide" Target="slides/slide864.xml"/><Relationship Id="rId1062" Type="http://schemas.openxmlformats.org/officeDocument/2006/relationships/slide" Target="slides/slide1049.xml"/><Relationship Id="rId737" Type="http://schemas.openxmlformats.org/officeDocument/2006/relationships/slide" Target="slides/slide724.xml"/><Relationship Id="rId944" Type="http://schemas.openxmlformats.org/officeDocument/2006/relationships/slide" Target="slides/slide931.xml"/><Relationship Id="rId73" Type="http://schemas.openxmlformats.org/officeDocument/2006/relationships/slide" Target="slides/slide60.xml"/><Relationship Id="rId169" Type="http://schemas.openxmlformats.org/officeDocument/2006/relationships/slide" Target="slides/slide156.xml"/><Relationship Id="rId376" Type="http://schemas.openxmlformats.org/officeDocument/2006/relationships/slide" Target="slides/slide363.xml"/><Relationship Id="rId583" Type="http://schemas.openxmlformats.org/officeDocument/2006/relationships/slide" Target="slides/slide570.xml"/><Relationship Id="rId790" Type="http://schemas.openxmlformats.org/officeDocument/2006/relationships/slide" Target="slides/slide777.xml"/><Relationship Id="rId804" Type="http://schemas.openxmlformats.org/officeDocument/2006/relationships/slide" Target="slides/slide791.xml"/><Relationship Id="rId1227" Type="http://schemas.openxmlformats.org/officeDocument/2006/relationships/slide" Target="slides/slide1214.xml"/><Relationship Id="rId4" Type="http://schemas.openxmlformats.org/officeDocument/2006/relationships/slideMaster" Target="slideMasters/slideMaster4.xml"/><Relationship Id="rId236" Type="http://schemas.openxmlformats.org/officeDocument/2006/relationships/slide" Target="slides/slide223.xml"/><Relationship Id="rId443" Type="http://schemas.openxmlformats.org/officeDocument/2006/relationships/slide" Target="slides/slide430.xml"/><Relationship Id="rId650" Type="http://schemas.openxmlformats.org/officeDocument/2006/relationships/slide" Target="slides/slide637.xml"/><Relationship Id="rId888" Type="http://schemas.openxmlformats.org/officeDocument/2006/relationships/slide" Target="slides/slide875.xml"/><Relationship Id="rId1073" Type="http://schemas.openxmlformats.org/officeDocument/2006/relationships/slide" Target="slides/slide1060.xml"/><Relationship Id="rId303" Type="http://schemas.openxmlformats.org/officeDocument/2006/relationships/slide" Target="slides/slide290.xml"/><Relationship Id="rId748" Type="http://schemas.openxmlformats.org/officeDocument/2006/relationships/slide" Target="slides/slide735.xml"/><Relationship Id="rId955" Type="http://schemas.openxmlformats.org/officeDocument/2006/relationships/slide" Target="slides/slide942.xml"/><Relationship Id="rId1140" Type="http://schemas.openxmlformats.org/officeDocument/2006/relationships/slide" Target="slides/slide1127.xml"/><Relationship Id="rId84" Type="http://schemas.openxmlformats.org/officeDocument/2006/relationships/slide" Target="slides/slide71.xml"/><Relationship Id="rId387" Type="http://schemas.openxmlformats.org/officeDocument/2006/relationships/slide" Target="slides/slide374.xml"/><Relationship Id="rId510" Type="http://schemas.openxmlformats.org/officeDocument/2006/relationships/slide" Target="slides/slide497.xml"/><Relationship Id="rId594" Type="http://schemas.openxmlformats.org/officeDocument/2006/relationships/slide" Target="slides/slide581.xml"/><Relationship Id="rId608" Type="http://schemas.openxmlformats.org/officeDocument/2006/relationships/slide" Target="slides/slide595.xml"/><Relationship Id="rId815" Type="http://schemas.openxmlformats.org/officeDocument/2006/relationships/slide" Target="slides/slide802.xml"/><Relationship Id="rId1238" Type="http://schemas.openxmlformats.org/officeDocument/2006/relationships/slide" Target="slides/slide1225.xml"/><Relationship Id="rId247" Type="http://schemas.openxmlformats.org/officeDocument/2006/relationships/slide" Target="slides/slide234.xml"/><Relationship Id="rId899" Type="http://schemas.openxmlformats.org/officeDocument/2006/relationships/slide" Target="slides/slide886.xml"/><Relationship Id="rId1000" Type="http://schemas.openxmlformats.org/officeDocument/2006/relationships/slide" Target="slides/slide987.xml"/><Relationship Id="rId1084" Type="http://schemas.openxmlformats.org/officeDocument/2006/relationships/slide" Target="slides/slide1071.xml"/><Relationship Id="rId107" Type="http://schemas.openxmlformats.org/officeDocument/2006/relationships/slide" Target="slides/slide94.xml"/><Relationship Id="rId454" Type="http://schemas.openxmlformats.org/officeDocument/2006/relationships/slide" Target="slides/slide441.xml"/><Relationship Id="rId661" Type="http://schemas.openxmlformats.org/officeDocument/2006/relationships/slide" Target="slides/slide648.xml"/><Relationship Id="rId759" Type="http://schemas.openxmlformats.org/officeDocument/2006/relationships/slide" Target="slides/slide746.xml"/><Relationship Id="rId966" Type="http://schemas.openxmlformats.org/officeDocument/2006/relationships/slide" Target="slides/slide953.xml"/><Relationship Id="rId11" Type="http://schemas.openxmlformats.org/officeDocument/2006/relationships/slideMaster" Target="slideMasters/slideMaster11.xml"/><Relationship Id="rId314" Type="http://schemas.openxmlformats.org/officeDocument/2006/relationships/slide" Target="slides/slide301.xml"/><Relationship Id="rId398" Type="http://schemas.openxmlformats.org/officeDocument/2006/relationships/slide" Target="slides/slide385.xml"/><Relationship Id="rId521" Type="http://schemas.openxmlformats.org/officeDocument/2006/relationships/slide" Target="slides/slide508.xml"/><Relationship Id="rId619" Type="http://schemas.openxmlformats.org/officeDocument/2006/relationships/slide" Target="slides/slide606.xml"/><Relationship Id="rId1151" Type="http://schemas.openxmlformats.org/officeDocument/2006/relationships/slide" Target="slides/slide1138.xml"/><Relationship Id="rId1249" Type="http://schemas.openxmlformats.org/officeDocument/2006/relationships/slide" Target="slides/slide1236.xml"/><Relationship Id="rId95" Type="http://schemas.openxmlformats.org/officeDocument/2006/relationships/slide" Target="slides/slide82.xml"/><Relationship Id="rId160" Type="http://schemas.openxmlformats.org/officeDocument/2006/relationships/slide" Target="slides/slide147.xml"/><Relationship Id="rId826" Type="http://schemas.openxmlformats.org/officeDocument/2006/relationships/slide" Target="slides/slide813.xml"/><Relationship Id="rId1011" Type="http://schemas.openxmlformats.org/officeDocument/2006/relationships/slide" Target="slides/slide998.xml"/><Relationship Id="rId1109" Type="http://schemas.openxmlformats.org/officeDocument/2006/relationships/slide" Target="slides/slide1096.xml"/><Relationship Id="rId258" Type="http://schemas.openxmlformats.org/officeDocument/2006/relationships/slide" Target="slides/slide245.xml"/><Relationship Id="rId465" Type="http://schemas.openxmlformats.org/officeDocument/2006/relationships/slide" Target="slides/slide452.xml"/><Relationship Id="rId672" Type="http://schemas.openxmlformats.org/officeDocument/2006/relationships/slide" Target="slides/slide659.xml"/><Relationship Id="rId1095" Type="http://schemas.openxmlformats.org/officeDocument/2006/relationships/slide" Target="slides/slide1082.xml"/><Relationship Id="rId22" Type="http://schemas.openxmlformats.org/officeDocument/2006/relationships/slide" Target="slides/slide9.xml"/><Relationship Id="rId118" Type="http://schemas.openxmlformats.org/officeDocument/2006/relationships/slide" Target="slides/slide105.xml"/><Relationship Id="rId325" Type="http://schemas.openxmlformats.org/officeDocument/2006/relationships/slide" Target="slides/slide312.xml"/><Relationship Id="rId532" Type="http://schemas.openxmlformats.org/officeDocument/2006/relationships/slide" Target="slides/slide519.xml"/><Relationship Id="rId977" Type="http://schemas.openxmlformats.org/officeDocument/2006/relationships/slide" Target="slides/slide964.xml"/><Relationship Id="rId1162" Type="http://schemas.openxmlformats.org/officeDocument/2006/relationships/slide" Target="slides/slide1149.xml"/><Relationship Id="rId171" Type="http://schemas.openxmlformats.org/officeDocument/2006/relationships/slide" Target="slides/slide158.xml"/><Relationship Id="rId837" Type="http://schemas.openxmlformats.org/officeDocument/2006/relationships/slide" Target="slides/slide824.xml"/><Relationship Id="rId1022" Type="http://schemas.openxmlformats.org/officeDocument/2006/relationships/slide" Target="slides/slide1009.xml"/><Relationship Id="rId269" Type="http://schemas.openxmlformats.org/officeDocument/2006/relationships/slide" Target="slides/slide256.xml"/><Relationship Id="rId476" Type="http://schemas.openxmlformats.org/officeDocument/2006/relationships/slide" Target="slides/slide463.xml"/><Relationship Id="rId683" Type="http://schemas.openxmlformats.org/officeDocument/2006/relationships/slide" Target="slides/slide670.xml"/><Relationship Id="rId890" Type="http://schemas.openxmlformats.org/officeDocument/2006/relationships/slide" Target="slides/slide877.xml"/><Relationship Id="rId904" Type="http://schemas.openxmlformats.org/officeDocument/2006/relationships/slide" Target="slides/slide891.xml"/><Relationship Id="rId33" Type="http://schemas.openxmlformats.org/officeDocument/2006/relationships/slide" Target="slides/slide20.xml"/><Relationship Id="rId129" Type="http://schemas.openxmlformats.org/officeDocument/2006/relationships/slide" Target="slides/slide116.xml"/><Relationship Id="rId336" Type="http://schemas.openxmlformats.org/officeDocument/2006/relationships/slide" Target="slides/slide323.xml"/><Relationship Id="rId543" Type="http://schemas.openxmlformats.org/officeDocument/2006/relationships/slide" Target="slides/slide530.xml"/><Relationship Id="rId988" Type="http://schemas.openxmlformats.org/officeDocument/2006/relationships/slide" Target="slides/slide975.xml"/><Relationship Id="rId1173" Type="http://schemas.openxmlformats.org/officeDocument/2006/relationships/slide" Target="slides/slide1160.xml"/><Relationship Id="rId182" Type="http://schemas.openxmlformats.org/officeDocument/2006/relationships/slide" Target="slides/slide169.xml"/><Relationship Id="rId403" Type="http://schemas.openxmlformats.org/officeDocument/2006/relationships/slide" Target="slides/slide390.xml"/><Relationship Id="rId750" Type="http://schemas.openxmlformats.org/officeDocument/2006/relationships/slide" Target="slides/slide737.xml"/><Relationship Id="rId848" Type="http://schemas.openxmlformats.org/officeDocument/2006/relationships/slide" Target="slides/slide835.xml"/><Relationship Id="rId1033" Type="http://schemas.openxmlformats.org/officeDocument/2006/relationships/slide" Target="slides/slide1020.xml"/><Relationship Id="rId487" Type="http://schemas.openxmlformats.org/officeDocument/2006/relationships/slide" Target="slides/slide474.xml"/><Relationship Id="rId610" Type="http://schemas.openxmlformats.org/officeDocument/2006/relationships/slide" Target="slides/slide597.xml"/><Relationship Id="rId694" Type="http://schemas.openxmlformats.org/officeDocument/2006/relationships/slide" Target="slides/slide681.xml"/><Relationship Id="rId708" Type="http://schemas.openxmlformats.org/officeDocument/2006/relationships/slide" Target="slides/slide695.xml"/><Relationship Id="rId915" Type="http://schemas.openxmlformats.org/officeDocument/2006/relationships/slide" Target="slides/slide902.xml"/><Relationship Id="rId1240" Type="http://schemas.openxmlformats.org/officeDocument/2006/relationships/slide" Target="slides/slide1227.xml"/><Relationship Id="rId347" Type="http://schemas.openxmlformats.org/officeDocument/2006/relationships/slide" Target="slides/slide334.xml"/><Relationship Id="rId999" Type="http://schemas.openxmlformats.org/officeDocument/2006/relationships/slide" Target="slides/slide986.xml"/><Relationship Id="rId1100" Type="http://schemas.openxmlformats.org/officeDocument/2006/relationships/slide" Target="slides/slide1087.xml"/><Relationship Id="rId1184" Type="http://schemas.openxmlformats.org/officeDocument/2006/relationships/slide" Target="slides/slide1171.xml"/><Relationship Id="rId44" Type="http://schemas.openxmlformats.org/officeDocument/2006/relationships/slide" Target="slides/slide31.xml"/><Relationship Id="rId554" Type="http://schemas.openxmlformats.org/officeDocument/2006/relationships/slide" Target="slides/slide541.xml"/><Relationship Id="rId761" Type="http://schemas.openxmlformats.org/officeDocument/2006/relationships/slide" Target="slides/slide748.xml"/><Relationship Id="rId859" Type="http://schemas.openxmlformats.org/officeDocument/2006/relationships/slide" Target="slides/slide846.xml"/><Relationship Id="rId193" Type="http://schemas.openxmlformats.org/officeDocument/2006/relationships/slide" Target="slides/slide180.xml"/><Relationship Id="rId207" Type="http://schemas.openxmlformats.org/officeDocument/2006/relationships/slide" Target="slides/slide194.xml"/><Relationship Id="rId414" Type="http://schemas.openxmlformats.org/officeDocument/2006/relationships/slide" Target="slides/slide401.xml"/><Relationship Id="rId498" Type="http://schemas.openxmlformats.org/officeDocument/2006/relationships/slide" Target="slides/slide485.xml"/><Relationship Id="rId621" Type="http://schemas.openxmlformats.org/officeDocument/2006/relationships/slide" Target="slides/slide608.xml"/><Relationship Id="rId1044" Type="http://schemas.openxmlformats.org/officeDocument/2006/relationships/slide" Target="slides/slide1031.xml"/><Relationship Id="rId1251" Type="http://schemas.openxmlformats.org/officeDocument/2006/relationships/slide" Target="slides/slide1238.xml"/><Relationship Id="rId260" Type="http://schemas.openxmlformats.org/officeDocument/2006/relationships/slide" Target="slides/slide247.xml"/><Relationship Id="rId719" Type="http://schemas.openxmlformats.org/officeDocument/2006/relationships/slide" Target="slides/slide706.xml"/><Relationship Id="rId926" Type="http://schemas.openxmlformats.org/officeDocument/2006/relationships/slide" Target="slides/slide913.xml"/><Relationship Id="rId1111" Type="http://schemas.openxmlformats.org/officeDocument/2006/relationships/slide" Target="slides/slide1098.xml"/><Relationship Id="rId55" Type="http://schemas.openxmlformats.org/officeDocument/2006/relationships/slide" Target="slides/slide42.xml"/><Relationship Id="rId120" Type="http://schemas.openxmlformats.org/officeDocument/2006/relationships/slide" Target="slides/slide107.xml"/><Relationship Id="rId358" Type="http://schemas.openxmlformats.org/officeDocument/2006/relationships/slide" Target="slides/slide345.xml"/><Relationship Id="rId565" Type="http://schemas.openxmlformats.org/officeDocument/2006/relationships/slide" Target="slides/slide552.xml"/><Relationship Id="rId772" Type="http://schemas.openxmlformats.org/officeDocument/2006/relationships/slide" Target="slides/slide759.xml"/><Relationship Id="rId1195" Type="http://schemas.openxmlformats.org/officeDocument/2006/relationships/slide" Target="slides/slide1182.xml"/><Relationship Id="rId1209" Type="http://schemas.openxmlformats.org/officeDocument/2006/relationships/slide" Target="slides/slide1196.xml"/><Relationship Id="rId218" Type="http://schemas.openxmlformats.org/officeDocument/2006/relationships/slide" Target="slides/slide205.xml"/><Relationship Id="rId425" Type="http://schemas.openxmlformats.org/officeDocument/2006/relationships/slide" Target="slides/slide412.xml"/><Relationship Id="rId632" Type="http://schemas.openxmlformats.org/officeDocument/2006/relationships/slide" Target="slides/slide619.xml"/><Relationship Id="rId1055" Type="http://schemas.openxmlformats.org/officeDocument/2006/relationships/slide" Target="slides/slide1042.xml"/><Relationship Id="rId1262" Type="http://schemas.openxmlformats.org/officeDocument/2006/relationships/slide" Target="slides/slide1249.xml"/><Relationship Id="rId271" Type="http://schemas.openxmlformats.org/officeDocument/2006/relationships/slide" Target="slides/slide258.xml"/><Relationship Id="rId937" Type="http://schemas.openxmlformats.org/officeDocument/2006/relationships/slide" Target="slides/slide924.xml"/><Relationship Id="rId1122" Type="http://schemas.openxmlformats.org/officeDocument/2006/relationships/slide" Target="slides/slide1109.xml"/><Relationship Id="rId66" Type="http://schemas.openxmlformats.org/officeDocument/2006/relationships/slide" Target="slides/slide53.xml"/><Relationship Id="rId131" Type="http://schemas.openxmlformats.org/officeDocument/2006/relationships/slide" Target="slides/slide118.xml"/><Relationship Id="rId369" Type="http://schemas.openxmlformats.org/officeDocument/2006/relationships/slide" Target="slides/slide356.xml"/><Relationship Id="rId576" Type="http://schemas.openxmlformats.org/officeDocument/2006/relationships/slide" Target="slides/slide563.xml"/><Relationship Id="rId783" Type="http://schemas.openxmlformats.org/officeDocument/2006/relationships/slide" Target="slides/slide770.xml"/><Relationship Id="rId990" Type="http://schemas.openxmlformats.org/officeDocument/2006/relationships/slide" Target="slides/slide977.xml"/><Relationship Id="rId229" Type="http://schemas.openxmlformats.org/officeDocument/2006/relationships/slide" Target="slides/slide216.xml"/><Relationship Id="rId436" Type="http://schemas.openxmlformats.org/officeDocument/2006/relationships/slide" Target="slides/slide423.xml"/><Relationship Id="rId643" Type="http://schemas.openxmlformats.org/officeDocument/2006/relationships/slide" Target="slides/slide630.xml"/><Relationship Id="rId1066" Type="http://schemas.openxmlformats.org/officeDocument/2006/relationships/slide" Target="slides/slide1053.xml"/><Relationship Id="rId850" Type="http://schemas.openxmlformats.org/officeDocument/2006/relationships/slide" Target="slides/slide837.xml"/><Relationship Id="rId948" Type="http://schemas.openxmlformats.org/officeDocument/2006/relationships/slide" Target="slides/slide935.xml"/><Relationship Id="rId1133" Type="http://schemas.openxmlformats.org/officeDocument/2006/relationships/slide" Target="slides/slide1120.xml"/><Relationship Id="rId77" Type="http://schemas.openxmlformats.org/officeDocument/2006/relationships/slide" Target="slides/slide64.xml"/><Relationship Id="rId282" Type="http://schemas.openxmlformats.org/officeDocument/2006/relationships/slide" Target="slides/slide269.xml"/><Relationship Id="rId503" Type="http://schemas.openxmlformats.org/officeDocument/2006/relationships/slide" Target="slides/slide490.xml"/><Relationship Id="rId587" Type="http://schemas.openxmlformats.org/officeDocument/2006/relationships/slide" Target="slides/slide574.xml"/><Relationship Id="rId710" Type="http://schemas.openxmlformats.org/officeDocument/2006/relationships/slide" Target="slides/slide697.xml"/><Relationship Id="rId808" Type="http://schemas.openxmlformats.org/officeDocument/2006/relationships/slide" Target="slides/slide795.xml"/><Relationship Id="rId8" Type="http://schemas.openxmlformats.org/officeDocument/2006/relationships/slideMaster" Target="slideMasters/slideMaster8.xml"/><Relationship Id="rId142" Type="http://schemas.openxmlformats.org/officeDocument/2006/relationships/slide" Target="slides/slide129.xml"/><Relationship Id="rId447" Type="http://schemas.openxmlformats.org/officeDocument/2006/relationships/slide" Target="slides/slide434.xml"/><Relationship Id="rId794" Type="http://schemas.openxmlformats.org/officeDocument/2006/relationships/slide" Target="slides/slide781.xml"/><Relationship Id="rId1077" Type="http://schemas.openxmlformats.org/officeDocument/2006/relationships/slide" Target="slides/slide1064.xml"/><Relationship Id="rId1200" Type="http://schemas.openxmlformats.org/officeDocument/2006/relationships/slide" Target="slides/slide1187.xml"/><Relationship Id="rId654" Type="http://schemas.openxmlformats.org/officeDocument/2006/relationships/slide" Target="slides/slide641.xml"/><Relationship Id="rId861" Type="http://schemas.openxmlformats.org/officeDocument/2006/relationships/slide" Target="slides/slide848.xml"/><Relationship Id="rId959" Type="http://schemas.openxmlformats.org/officeDocument/2006/relationships/slide" Target="slides/slide946.xml"/><Relationship Id="rId293" Type="http://schemas.openxmlformats.org/officeDocument/2006/relationships/slide" Target="slides/slide280.xml"/><Relationship Id="rId307" Type="http://schemas.openxmlformats.org/officeDocument/2006/relationships/slide" Target="slides/slide294.xml"/><Relationship Id="rId514" Type="http://schemas.openxmlformats.org/officeDocument/2006/relationships/slide" Target="slides/slide501.xml"/><Relationship Id="rId721" Type="http://schemas.openxmlformats.org/officeDocument/2006/relationships/slide" Target="slides/slide708.xml"/><Relationship Id="rId1144" Type="http://schemas.openxmlformats.org/officeDocument/2006/relationships/slide" Target="slides/slide1131.xml"/><Relationship Id="rId88" Type="http://schemas.openxmlformats.org/officeDocument/2006/relationships/slide" Target="slides/slide75.xml"/><Relationship Id="rId153" Type="http://schemas.openxmlformats.org/officeDocument/2006/relationships/slide" Target="slides/slide140.xml"/><Relationship Id="rId360" Type="http://schemas.openxmlformats.org/officeDocument/2006/relationships/slide" Target="slides/slide347.xml"/><Relationship Id="rId598" Type="http://schemas.openxmlformats.org/officeDocument/2006/relationships/slide" Target="slides/slide585.xml"/><Relationship Id="rId819" Type="http://schemas.openxmlformats.org/officeDocument/2006/relationships/slide" Target="slides/slide806.xml"/><Relationship Id="rId1004" Type="http://schemas.openxmlformats.org/officeDocument/2006/relationships/slide" Target="slides/slide991.xml"/><Relationship Id="rId1211" Type="http://schemas.openxmlformats.org/officeDocument/2006/relationships/slide" Target="slides/slide1198.xml"/><Relationship Id="rId220" Type="http://schemas.openxmlformats.org/officeDocument/2006/relationships/slide" Target="slides/slide207.xml"/><Relationship Id="rId458" Type="http://schemas.openxmlformats.org/officeDocument/2006/relationships/slide" Target="slides/slide445.xml"/><Relationship Id="rId665" Type="http://schemas.openxmlformats.org/officeDocument/2006/relationships/slide" Target="slides/slide652.xml"/><Relationship Id="rId872" Type="http://schemas.openxmlformats.org/officeDocument/2006/relationships/slide" Target="slides/slide859.xml"/><Relationship Id="rId1088" Type="http://schemas.openxmlformats.org/officeDocument/2006/relationships/slide" Target="slides/slide1075.xml"/><Relationship Id="rId15" Type="http://schemas.openxmlformats.org/officeDocument/2006/relationships/slide" Target="slides/slide2.xml"/><Relationship Id="rId318" Type="http://schemas.openxmlformats.org/officeDocument/2006/relationships/slide" Target="slides/slide305.xml"/><Relationship Id="rId525" Type="http://schemas.openxmlformats.org/officeDocument/2006/relationships/slide" Target="slides/slide512.xml"/><Relationship Id="rId732" Type="http://schemas.openxmlformats.org/officeDocument/2006/relationships/slide" Target="slides/slide719.xml"/><Relationship Id="rId1155" Type="http://schemas.openxmlformats.org/officeDocument/2006/relationships/slide" Target="slides/slide1142.xml"/><Relationship Id="rId99" Type="http://schemas.openxmlformats.org/officeDocument/2006/relationships/slide" Target="slides/slide86.xml"/><Relationship Id="rId164" Type="http://schemas.openxmlformats.org/officeDocument/2006/relationships/slide" Target="slides/slide151.xml"/><Relationship Id="rId371" Type="http://schemas.openxmlformats.org/officeDocument/2006/relationships/slide" Target="slides/slide358.xml"/><Relationship Id="rId1015" Type="http://schemas.openxmlformats.org/officeDocument/2006/relationships/slide" Target="slides/slide1002.xml"/><Relationship Id="rId1222" Type="http://schemas.openxmlformats.org/officeDocument/2006/relationships/slide" Target="slides/slide1209.xml"/><Relationship Id="rId469" Type="http://schemas.openxmlformats.org/officeDocument/2006/relationships/slide" Target="slides/slide456.xml"/><Relationship Id="rId676" Type="http://schemas.openxmlformats.org/officeDocument/2006/relationships/slide" Target="slides/slide663.xml"/><Relationship Id="rId883" Type="http://schemas.openxmlformats.org/officeDocument/2006/relationships/slide" Target="slides/slide870.xml"/><Relationship Id="rId1099" Type="http://schemas.openxmlformats.org/officeDocument/2006/relationships/slide" Target="slides/slide1086.xml"/><Relationship Id="rId26" Type="http://schemas.openxmlformats.org/officeDocument/2006/relationships/slide" Target="slides/slide13.xml"/><Relationship Id="rId231" Type="http://schemas.openxmlformats.org/officeDocument/2006/relationships/slide" Target="slides/slide218.xml"/><Relationship Id="rId329" Type="http://schemas.openxmlformats.org/officeDocument/2006/relationships/slide" Target="slides/slide316.xml"/><Relationship Id="rId536" Type="http://schemas.openxmlformats.org/officeDocument/2006/relationships/slide" Target="slides/slide523.xml"/><Relationship Id="rId1166" Type="http://schemas.openxmlformats.org/officeDocument/2006/relationships/slide" Target="slides/slide1153.xml"/><Relationship Id="rId175" Type="http://schemas.openxmlformats.org/officeDocument/2006/relationships/slide" Target="slides/slide162.xml"/><Relationship Id="rId743" Type="http://schemas.openxmlformats.org/officeDocument/2006/relationships/slide" Target="slides/slide730.xml"/><Relationship Id="rId950" Type="http://schemas.openxmlformats.org/officeDocument/2006/relationships/slide" Target="slides/slide937.xml"/><Relationship Id="rId1026" Type="http://schemas.openxmlformats.org/officeDocument/2006/relationships/slide" Target="slides/slide1013.xml"/><Relationship Id="rId382" Type="http://schemas.openxmlformats.org/officeDocument/2006/relationships/slide" Target="slides/slide369.xml"/><Relationship Id="rId603" Type="http://schemas.openxmlformats.org/officeDocument/2006/relationships/slide" Target="slides/slide590.xml"/><Relationship Id="rId687" Type="http://schemas.openxmlformats.org/officeDocument/2006/relationships/slide" Target="slides/slide674.xml"/><Relationship Id="rId810" Type="http://schemas.openxmlformats.org/officeDocument/2006/relationships/slide" Target="slides/slide797.xml"/><Relationship Id="rId908" Type="http://schemas.openxmlformats.org/officeDocument/2006/relationships/slide" Target="slides/slide895.xml"/><Relationship Id="rId1233" Type="http://schemas.openxmlformats.org/officeDocument/2006/relationships/slide" Target="slides/slide1220.xml"/><Relationship Id="rId242" Type="http://schemas.openxmlformats.org/officeDocument/2006/relationships/slide" Target="slides/slide229.xml"/><Relationship Id="rId894" Type="http://schemas.openxmlformats.org/officeDocument/2006/relationships/slide" Target="slides/slide881.xml"/><Relationship Id="rId1177" Type="http://schemas.openxmlformats.org/officeDocument/2006/relationships/slide" Target="slides/slide1164.xml"/><Relationship Id="rId37" Type="http://schemas.openxmlformats.org/officeDocument/2006/relationships/slide" Target="slides/slide24.xml"/><Relationship Id="rId102" Type="http://schemas.openxmlformats.org/officeDocument/2006/relationships/slide" Target="slides/slide89.xml"/><Relationship Id="rId547" Type="http://schemas.openxmlformats.org/officeDocument/2006/relationships/slide" Target="slides/slide534.xml"/><Relationship Id="rId754" Type="http://schemas.openxmlformats.org/officeDocument/2006/relationships/slide" Target="slides/slide741.xml"/><Relationship Id="rId961" Type="http://schemas.openxmlformats.org/officeDocument/2006/relationships/slide" Target="slides/slide948.xml"/><Relationship Id="rId90" Type="http://schemas.openxmlformats.org/officeDocument/2006/relationships/slide" Target="slides/slide77.xml"/><Relationship Id="rId186" Type="http://schemas.openxmlformats.org/officeDocument/2006/relationships/slide" Target="slides/slide173.xml"/><Relationship Id="rId393" Type="http://schemas.openxmlformats.org/officeDocument/2006/relationships/slide" Target="slides/slide380.xml"/><Relationship Id="rId407" Type="http://schemas.openxmlformats.org/officeDocument/2006/relationships/slide" Target="slides/slide394.xml"/><Relationship Id="rId614" Type="http://schemas.openxmlformats.org/officeDocument/2006/relationships/slide" Target="slides/slide601.xml"/><Relationship Id="rId821" Type="http://schemas.openxmlformats.org/officeDocument/2006/relationships/slide" Target="slides/slide808.xml"/><Relationship Id="rId1037" Type="http://schemas.openxmlformats.org/officeDocument/2006/relationships/slide" Target="slides/slide1024.xml"/><Relationship Id="rId1244" Type="http://schemas.openxmlformats.org/officeDocument/2006/relationships/slide" Target="slides/slide1231.xml"/><Relationship Id="rId253" Type="http://schemas.openxmlformats.org/officeDocument/2006/relationships/slide" Target="slides/slide240.xml"/><Relationship Id="rId460" Type="http://schemas.openxmlformats.org/officeDocument/2006/relationships/slide" Target="slides/slide447.xml"/><Relationship Id="rId698" Type="http://schemas.openxmlformats.org/officeDocument/2006/relationships/slide" Target="slides/slide685.xml"/><Relationship Id="rId919" Type="http://schemas.openxmlformats.org/officeDocument/2006/relationships/slide" Target="slides/slide906.xml"/><Relationship Id="rId1090" Type="http://schemas.openxmlformats.org/officeDocument/2006/relationships/slide" Target="slides/slide1077.xml"/><Relationship Id="rId1104" Type="http://schemas.openxmlformats.org/officeDocument/2006/relationships/slide" Target="slides/slide1091.xml"/><Relationship Id="rId48" Type="http://schemas.openxmlformats.org/officeDocument/2006/relationships/slide" Target="slides/slide35.xml"/><Relationship Id="rId113" Type="http://schemas.openxmlformats.org/officeDocument/2006/relationships/slide" Target="slides/slide100.xml"/><Relationship Id="rId320" Type="http://schemas.openxmlformats.org/officeDocument/2006/relationships/slide" Target="slides/slide307.xml"/><Relationship Id="rId558" Type="http://schemas.openxmlformats.org/officeDocument/2006/relationships/slide" Target="slides/slide545.xml"/><Relationship Id="rId765" Type="http://schemas.openxmlformats.org/officeDocument/2006/relationships/slide" Target="slides/slide752.xml"/><Relationship Id="rId972" Type="http://schemas.openxmlformats.org/officeDocument/2006/relationships/slide" Target="slides/slide959.xml"/><Relationship Id="rId1188" Type="http://schemas.openxmlformats.org/officeDocument/2006/relationships/slide" Target="slides/slide1175.xml"/><Relationship Id="rId197" Type="http://schemas.openxmlformats.org/officeDocument/2006/relationships/slide" Target="slides/slide184.xml"/><Relationship Id="rId418" Type="http://schemas.openxmlformats.org/officeDocument/2006/relationships/slide" Target="slides/slide405.xml"/><Relationship Id="rId625" Type="http://schemas.openxmlformats.org/officeDocument/2006/relationships/slide" Target="slides/slide612.xml"/><Relationship Id="rId832" Type="http://schemas.openxmlformats.org/officeDocument/2006/relationships/slide" Target="slides/slide819.xml"/><Relationship Id="rId1048" Type="http://schemas.openxmlformats.org/officeDocument/2006/relationships/slide" Target="slides/slide1035.xml"/><Relationship Id="rId1255" Type="http://schemas.openxmlformats.org/officeDocument/2006/relationships/slide" Target="slides/slide1242.xml"/><Relationship Id="rId264" Type="http://schemas.openxmlformats.org/officeDocument/2006/relationships/slide" Target="slides/slide251.xml"/><Relationship Id="rId471" Type="http://schemas.openxmlformats.org/officeDocument/2006/relationships/slide" Target="slides/slide458.xml"/><Relationship Id="rId1115" Type="http://schemas.openxmlformats.org/officeDocument/2006/relationships/slide" Target="slides/slide1102.xml"/><Relationship Id="rId59" Type="http://schemas.openxmlformats.org/officeDocument/2006/relationships/slide" Target="slides/slide46.xml"/><Relationship Id="rId124" Type="http://schemas.openxmlformats.org/officeDocument/2006/relationships/slide" Target="slides/slide111.xml"/><Relationship Id="rId569" Type="http://schemas.openxmlformats.org/officeDocument/2006/relationships/slide" Target="slides/slide556.xml"/><Relationship Id="rId776" Type="http://schemas.openxmlformats.org/officeDocument/2006/relationships/slide" Target="slides/slide763.xml"/><Relationship Id="rId983" Type="http://schemas.openxmlformats.org/officeDocument/2006/relationships/slide" Target="slides/slide970.xml"/><Relationship Id="rId1199" Type="http://schemas.openxmlformats.org/officeDocument/2006/relationships/slide" Target="slides/slide1186.xml"/><Relationship Id="rId331" Type="http://schemas.openxmlformats.org/officeDocument/2006/relationships/slide" Target="slides/slide318.xml"/><Relationship Id="rId429" Type="http://schemas.openxmlformats.org/officeDocument/2006/relationships/slide" Target="slides/slide416.xml"/><Relationship Id="rId636" Type="http://schemas.openxmlformats.org/officeDocument/2006/relationships/slide" Target="slides/slide623.xml"/><Relationship Id="rId1059" Type="http://schemas.openxmlformats.org/officeDocument/2006/relationships/slide" Target="slides/slide1046.xml"/><Relationship Id="rId1266" Type="http://schemas.openxmlformats.org/officeDocument/2006/relationships/slide" Target="slides/slide1253.xml"/><Relationship Id="rId843" Type="http://schemas.openxmlformats.org/officeDocument/2006/relationships/slide" Target="slides/slide830.xml"/><Relationship Id="rId1126" Type="http://schemas.openxmlformats.org/officeDocument/2006/relationships/slide" Target="slides/slide1113.xml"/><Relationship Id="rId275" Type="http://schemas.openxmlformats.org/officeDocument/2006/relationships/slide" Target="slides/slide262.xml"/><Relationship Id="rId482" Type="http://schemas.openxmlformats.org/officeDocument/2006/relationships/slide" Target="slides/slide469.xml"/><Relationship Id="rId703" Type="http://schemas.openxmlformats.org/officeDocument/2006/relationships/slide" Target="slides/slide690.xml"/><Relationship Id="rId910" Type="http://schemas.openxmlformats.org/officeDocument/2006/relationships/slide" Target="slides/slide897.xml"/><Relationship Id="rId135" Type="http://schemas.openxmlformats.org/officeDocument/2006/relationships/slide" Target="slides/slide122.xml"/><Relationship Id="rId342" Type="http://schemas.openxmlformats.org/officeDocument/2006/relationships/slide" Target="slides/slide329.xml"/><Relationship Id="rId787" Type="http://schemas.openxmlformats.org/officeDocument/2006/relationships/slide" Target="slides/slide774.xml"/><Relationship Id="rId994" Type="http://schemas.openxmlformats.org/officeDocument/2006/relationships/slide" Target="slides/slide981.xml"/><Relationship Id="rId202" Type="http://schemas.openxmlformats.org/officeDocument/2006/relationships/slide" Target="slides/slide189.xml"/><Relationship Id="rId647" Type="http://schemas.openxmlformats.org/officeDocument/2006/relationships/slide" Target="slides/slide634.xml"/><Relationship Id="rId854" Type="http://schemas.openxmlformats.org/officeDocument/2006/relationships/slide" Target="slides/slide841.xml"/><Relationship Id="rId286" Type="http://schemas.openxmlformats.org/officeDocument/2006/relationships/slide" Target="slides/slide273.xml"/><Relationship Id="rId493" Type="http://schemas.openxmlformats.org/officeDocument/2006/relationships/slide" Target="slides/slide480.xml"/><Relationship Id="rId507" Type="http://schemas.openxmlformats.org/officeDocument/2006/relationships/slide" Target="slides/slide494.xml"/><Relationship Id="rId714" Type="http://schemas.openxmlformats.org/officeDocument/2006/relationships/slide" Target="slides/slide701.xml"/><Relationship Id="rId921" Type="http://schemas.openxmlformats.org/officeDocument/2006/relationships/slide" Target="slides/slide908.xml"/><Relationship Id="rId1137" Type="http://schemas.openxmlformats.org/officeDocument/2006/relationships/slide" Target="slides/slide1124.xml"/><Relationship Id="rId50" Type="http://schemas.openxmlformats.org/officeDocument/2006/relationships/slide" Target="slides/slide37.xml"/><Relationship Id="rId146" Type="http://schemas.openxmlformats.org/officeDocument/2006/relationships/slide" Target="slides/slide133.xml"/><Relationship Id="rId353" Type="http://schemas.openxmlformats.org/officeDocument/2006/relationships/slide" Target="slides/slide340.xml"/><Relationship Id="rId560" Type="http://schemas.openxmlformats.org/officeDocument/2006/relationships/slide" Target="slides/slide547.xml"/><Relationship Id="rId798" Type="http://schemas.openxmlformats.org/officeDocument/2006/relationships/slide" Target="slides/slide785.xml"/><Relationship Id="rId1190" Type="http://schemas.openxmlformats.org/officeDocument/2006/relationships/slide" Target="slides/slide1177.xml"/><Relationship Id="rId1204" Type="http://schemas.openxmlformats.org/officeDocument/2006/relationships/slide" Target="slides/slide1191.xml"/><Relationship Id="rId213" Type="http://schemas.openxmlformats.org/officeDocument/2006/relationships/slide" Target="slides/slide200.xml"/><Relationship Id="rId420" Type="http://schemas.openxmlformats.org/officeDocument/2006/relationships/slide" Target="slides/slide407.xml"/><Relationship Id="rId658" Type="http://schemas.openxmlformats.org/officeDocument/2006/relationships/slide" Target="slides/slide645.xml"/><Relationship Id="rId865" Type="http://schemas.openxmlformats.org/officeDocument/2006/relationships/slide" Target="slides/slide852.xml"/><Relationship Id="rId1050" Type="http://schemas.openxmlformats.org/officeDocument/2006/relationships/slide" Target="slides/slide1037.xml"/><Relationship Id="rId297" Type="http://schemas.openxmlformats.org/officeDocument/2006/relationships/slide" Target="slides/slide284.xml"/><Relationship Id="rId518" Type="http://schemas.openxmlformats.org/officeDocument/2006/relationships/slide" Target="slides/slide505.xml"/><Relationship Id="rId725" Type="http://schemas.openxmlformats.org/officeDocument/2006/relationships/slide" Target="slides/slide712.xml"/><Relationship Id="rId932" Type="http://schemas.openxmlformats.org/officeDocument/2006/relationships/slide" Target="slides/slide919.xml"/><Relationship Id="rId1148" Type="http://schemas.openxmlformats.org/officeDocument/2006/relationships/slide" Target="slides/slide1135.xml"/><Relationship Id="rId157" Type="http://schemas.openxmlformats.org/officeDocument/2006/relationships/slide" Target="slides/slide144.xml"/><Relationship Id="rId364" Type="http://schemas.openxmlformats.org/officeDocument/2006/relationships/slide" Target="slides/slide351.xml"/><Relationship Id="rId1008" Type="http://schemas.openxmlformats.org/officeDocument/2006/relationships/slide" Target="slides/slide995.xml"/><Relationship Id="rId1215" Type="http://schemas.openxmlformats.org/officeDocument/2006/relationships/slide" Target="slides/slide1202.xml"/><Relationship Id="rId61" Type="http://schemas.openxmlformats.org/officeDocument/2006/relationships/slide" Target="slides/slide48.xml"/><Relationship Id="rId571" Type="http://schemas.openxmlformats.org/officeDocument/2006/relationships/slide" Target="slides/slide558.xml"/><Relationship Id="rId669" Type="http://schemas.openxmlformats.org/officeDocument/2006/relationships/slide" Target="slides/slide656.xml"/><Relationship Id="rId876" Type="http://schemas.openxmlformats.org/officeDocument/2006/relationships/slide" Target="slides/slide863.xml"/><Relationship Id="rId19" Type="http://schemas.openxmlformats.org/officeDocument/2006/relationships/slide" Target="slides/slide6.xml"/><Relationship Id="rId224" Type="http://schemas.openxmlformats.org/officeDocument/2006/relationships/slide" Target="slides/slide211.xml"/><Relationship Id="rId431" Type="http://schemas.openxmlformats.org/officeDocument/2006/relationships/slide" Target="slides/slide418.xml"/><Relationship Id="rId529" Type="http://schemas.openxmlformats.org/officeDocument/2006/relationships/slide" Target="slides/slide516.xml"/><Relationship Id="rId736" Type="http://schemas.openxmlformats.org/officeDocument/2006/relationships/slide" Target="slides/slide723.xml"/><Relationship Id="rId1061" Type="http://schemas.openxmlformats.org/officeDocument/2006/relationships/slide" Target="slides/slide1048.xml"/><Relationship Id="rId1159" Type="http://schemas.openxmlformats.org/officeDocument/2006/relationships/slide" Target="slides/slide1146.xml"/><Relationship Id="rId168" Type="http://schemas.openxmlformats.org/officeDocument/2006/relationships/slide" Target="slides/slide155.xml"/><Relationship Id="rId943" Type="http://schemas.openxmlformats.org/officeDocument/2006/relationships/slide" Target="slides/slide930.xml"/><Relationship Id="rId1019" Type="http://schemas.openxmlformats.org/officeDocument/2006/relationships/slide" Target="slides/slide1006.xml"/><Relationship Id="rId72" Type="http://schemas.openxmlformats.org/officeDocument/2006/relationships/slide" Target="slides/slide59.xml"/><Relationship Id="rId375" Type="http://schemas.openxmlformats.org/officeDocument/2006/relationships/slide" Target="slides/slide362.xml"/><Relationship Id="rId582" Type="http://schemas.openxmlformats.org/officeDocument/2006/relationships/slide" Target="slides/slide569.xml"/><Relationship Id="rId803" Type="http://schemas.openxmlformats.org/officeDocument/2006/relationships/slide" Target="slides/slide790.xml"/><Relationship Id="rId1226" Type="http://schemas.openxmlformats.org/officeDocument/2006/relationships/slide" Target="slides/slide1213.xml"/><Relationship Id="rId3" Type="http://schemas.openxmlformats.org/officeDocument/2006/relationships/slideMaster" Target="slideMasters/slideMaster3.xml"/><Relationship Id="rId235" Type="http://schemas.openxmlformats.org/officeDocument/2006/relationships/slide" Target="slides/slide222.xml"/><Relationship Id="rId442" Type="http://schemas.openxmlformats.org/officeDocument/2006/relationships/slide" Target="slides/slide429.xml"/><Relationship Id="rId887" Type="http://schemas.openxmlformats.org/officeDocument/2006/relationships/slide" Target="slides/slide874.xml"/><Relationship Id="rId1072" Type="http://schemas.openxmlformats.org/officeDocument/2006/relationships/slide" Target="slides/slide1059.xml"/><Relationship Id="rId302" Type="http://schemas.openxmlformats.org/officeDocument/2006/relationships/slide" Target="slides/slide289.xml"/><Relationship Id="rId747" Type="http://schemas.openxmlformats.org/officeDocument/2006/relationships/slide" Target="slides/slide734.xml"/><Relationship Id="rId954" Type="http://schemas.openxmlformats.org/officeDocument/2006/relationships/slide" Target="slides/slide941.xml"/><Relationship Id="rId83" Type="http://schemas.openxmlformats.org/officeDocument/2006/relationships/slide" Target="slides/slide70.xml"/><Relationship Id="rId179" Type="http://schemas.openxmlformats.org/officeDocument/2006/relationships/slide" Target="slides/slide166.xml"/><Relationship Id="rId386" Type="http://schemas.openxmlformats.org/officeDocument/2006/relationships/slide" Target="slides/slide373.xml"/><Relationship Id="rId593" Type="http://schemas.openxmlformats.org/officeDocument/2006/relationships/slide" Target="slides/slide580.xml"/><Relationship Id="rId607" Type="http://schemas.openxmlformats.org/officeDocument/2006/relationships/slide" Target="slides/slide594.xml"/><Relationship Id="rId814" Type="http://schemas.openxmlformats.org/officeDocument/2006/relationships/slide" Target="slides/slide801.xml"/><Relationship Id="rId1237" Type="http://schemas.openxmlformats.org/officeDocument/2006/relationships/slide" Target="slides/slide1224.xml"/><Relationship Id="rId246" Type="http://schemas.openxmlformats.org/officeDocument/2006/relationships/slide" Target="slides/slide233.xml"/><Relationship Id="rId453" Type="http://schemas.openxmlformats.org/officeDocument/2006/relationships/slide" Target="slides/slide440.xml"/><Relationship Id="rId660" Type="http://schemas.openxmlformats.org/officeDocument/2006/relationships/slide" Target="slides/slide647.xml"/><Relationship Id="rId898" Type="http://schemas.openxmlformats.org/officeDocument/2006/relationships/slide" Target="slides/slide885.xml"/><Relationship Id="rId1083" Type="http://schemas.openxmlformats.org/officeDocument/2006/relationships/slide" Target="slides/slide1070.xml"/><Relationship Id="rId106" Type="http://schemas.openxmlformats.org/officeDocument/2006/relationships/slide" Target="slides/slide93.xml"/><Relationship Id="rId313" Type="http://schemas.openxmlformats.org/officeDocument/2006/relationships/slide" Target="slides/slide300.xml"/><Relationship Id="rId758" Type="http://schemas.openxmlformats.org/officeDocument/2006/relationships/slide" Target="slides/slide745.xml"/><Relationship Id="rId965" Type="http://schemas.openxmlformats.org/officeDocument/2006/relationships/slide" Target="slides/slide952.xml"/><Relationship Id="rId1150" Type="http://schemas.openxmlformats.org/officeDocument/2006/relationships/slide" Target="slides/slide1137.xml"/><Relationship Id="rId10" Type="http://schemas.openxmlformats.org/officeDocument/2006/relationships/slideMaster" Target="slideMasters/slideMaster10.xml"/><Relationship Id="rId94" Type="http://schemas.openxmlformats.org/officeDocument/2006/relationships/slide" Target="slides/slide81.xml"/><Relationship Id="rId397" Type="http://schemas.openxmlformats.org/officeDocument/2006/relationships/slide" Target="slides/slide384.xml"/><Relationship Id="rId520" Type="http://schemas.openxmlformats.org/officeDocument/2006/relationships/slide" Target="slides/slide507.xml"/><Relationship Id="rId618" Type="http://schemas.openxmlformats.org/officeDocument/2006/relationships/slide" Target="slides/slide605.xml"/><Relationship Id="rId825" Type="http://schemas.openxmlformats.org/officeDocument/2006/relationships/slide" Target="slides/slide812.xml"/><Relationship Id="rId1248" Type="http://schemas.openxmlformats.org/officeDocument/2006/relationships/slide" Target="slides/slide1235.xml"/><Relationship Id="rId257" Type="http://schemas.openxmlformats.org/officeDocument/2006/relationships/slide" Target="slides/slide244.xml"/><Relationship Id="rId464" Type="http://schemas.openxmlformats.org/officeDocument/2006/relationships/slide" Target="slides/slide451.xml"/><Relationship Id="rId1010" Type="http://schemas.openxmlformats.org/officeDocument/2006/relationships/slide" Target="slides/slide997.xml"/><Relationship Id="rId1094" Type="http://schemas.openxmlformats.org/officeDocument/2006/relationships/slide" Target="slides/slide1081.xml"/><Relationship Id="rId1108" Type="http://schemas.openxmlformats.org/officeDocument/2006/relationships/slide" Target="slides/slide1095.xml"/><Relationship Id="rId117" Type="http://schemas.openxmlformats.org/officeDocument/2006/relationships/slide" Target="slides/slide104.xml"/><Relationship Id="rId671" Type="http://schemas.openxmlformats.org/officeDocument/2006/relationships/slide" Target="slides/slide658.xml"/><Relationship Id="rId769" Type="http://schemas.openxmlformats.org/officeDocument/2006/relationships/slide" Target="slides/slide756.xml"/><Relationship Id="rId976" Type="http://schemas.openxmlformats.org/officeDocument/2006/relationships/slide" Target="slides/slide963.xml"/><Relationship Id="rId324" Type="http://schemas.openxmlformats.org/officeDocument/2006/relationships/slide" Target="slides/slide311.xml"/><Relationship Id="rId531" Type="http://schemas.openxmlformats.org/officeDocument/2006/relationships/slide" Target="slides/slide518.xml"/><Relationship Id="rId629" Type="http://schemas.openxmlformats.org/officeDocument/2006/relationships/slide" Target="slides/slide616.xml"/><Relationship Id="rId1161" Type="http://schemas.openxmlformats.org/officeDocument/2006/relationships/slide" Target="slides/slide1148.xml"/><Relationship Id="rId1259" Type="http://schemas.openxmlformats.org/officeDocument/2006/relationships/slide" Target="slides/slide1246.xml"/><Relationship Id="rId836" Type="http://schemas.openxmlformats.org/officeDocument/2006/relationships/slide" Target="slides/slide823.xml"/><Relationship Id="rId1021" Type="http://schemas.openxmlformats.org/officeDocument/2006/relationships/slide" Target="slides/slide1008.xml"/><Relationship Id="rId1119" Type="http://schemas.openxmlformats.org/officeDocument/2006/relationships/slide" Target="slides/slide1106.xml"/><Relationship Id="rId903" Type="http://schemas.openxmlformats.org/officeDocument/2006/relationships/slide" Target="slides/slide890.xml"/><Relationship Id="rId32" Type="http://schemas.openxmlformats.org/officeDocument/2006/relationships/slide" Target="slides/slide19.xml"/><Relationship Id="rId181" Type="http://schemas.openxmlformats.org/officeDocument/2006/relationships/slide" Target="slides/slide168.xml"/><Relationship Id="rId279" Type="http://schemas.openxmlformats.org/officeDocument/2006/relationships/slide" Target="slides/slide266.xml"/><Relationship Id="rId486" Type="http://schemas.openxmlformats.org/officeDocument/2006/relationships/slide" Target="slides/slide473.xml"/><Relationship Id="rId693" Type="http://schemas.openxmlformats.org/officeDocument/2006/relationships/slide" Target="slides/slide680.xml"/><Relationship Id="rId139" Type="http://schemas.openxmlformats.org/officeDocument/2006/relationships/slide" Target="slides/slide126.xml"/><Relationship Id="rId346" Type="http://schemas.openxmlformats.org/officeDocument/2006/relationships/slide" Target="slides/slide333.xml"/><Relationship Id="rId553" Type="http://schemas.openxmlformats.org/officeDocument/2006/relationships/slide" Target="slides/slide540.xml"/><Relationship Id="rId760" Type="http://schemas.openxmlformats.org/officeDocument/2006/relationships/slide" Target="slides/slide747.xml"/><Relationship Id="rId998" Type="http://schemas.openxmlformats.org/officeDocument/2006/relationships/slide" Target="slides/slide985.xml"/><Relationship Id="rId1183" Type="http://schemas.openxmlformats.org/officeDocument/2006/relationships/slide" Target="slides/slide1170.xml"/><Relationship Id="rId206" Type="http://schemas.openxmlformats.org/officeDocument/2006/relationships/slide" Target="slides/slide193.xml"/><Relationship Id="rId413" Type="http://schemas.openxmlformats.org/officeDocument/2006/relationships/slide" Target="slides/slide400.xml"/><Relationship Id="rId858" Type="http://schemas.openxmlformats.org/officeDocument/2006/relationships/slide" Target="slides/slide845.xml"/><Relationship Id="rId1043" Type="http://schemas.openxmlformats.org/officeDocument/2006/relationships/slide" Target="slides/slide1030.xml"/><Relationship Id="rId620" Type="http://schemas.openxmlformats.org/officeDocument/2006/relationships/slide" Target="slides/slide607.xml"/><Relationship Id="rId718" Type="http://schemas.openxmlformats.org/officeDocument/2006/relationships/slide" Target="slides/slide705.xml"/><Relationship Id="rId925" Type="http://schemas.openxmlformats.org/officeDocument/2006/relationships/slide" Target="slides/slide912.xml"/><Relationship Id="rId1250" Type="http://schemas.openxmlformats.org/officeDocument/2006/relationships/slide" Target="slides/slide1237.xml"/><Relationship Id="rId1110" Type="http://schemas.openxmlformats.org/officeDocument/2006/relationships/slide" Target="slides/slide1097.xml"/><Relationship Id="rId1208" Type="http://schemas.openxmlformats.org/officeDocument/2006/relationships/slide" Target="slides/slide1195.xml"/><Relationship Id="rId54" Type="http://schemas.openxmlformats.org/officeDocument/2006/relationships/slide" Target="slides/slide41.xml"/><Relationship Id="rId270" Type="http://schemas.openxmlformats.org/officeDocument/2006/relationships/slide" Target="slides/slide257.xml"/><Relationship Id="rId130" Type="http://schemas.openxmlformats.org/officeDocument/2006/relationships/slide" Target="slides/slide117.xml"/><Relationship Id="rId368" Type="http://schemas.openxmlformats.org/officeDocument/2006/relationships/slide" Target="slides/slide355.xml"/><Relationship Id="rId575" Type="http://schemas.openxmlformats.org/officeDocument/2006/relationships/slide" Target="slides/slide562.xml"/><Relationship Id="rId782" Type="http://schemas.openxmlformats.org/officeDocument/2006/relationships/slide" Target="slides/slide769.xml"/><Relationship Id="rId228" Type="http://schemas.openxmlformats.org/officeDocument/2006/relationships/slide" Target="slides/slide215.xml"/><Relationship Id="rId435" Type="http://schemas.openxmlformats.org/officeDocument/2006/relationships/slide" Target="slides/slide422.xml"/><Relationship Id="rId642" Type="http://schemas.openxmlformats.org/officeDocument/2006/relationships/slide" Target="slides/slide629.xml"/><Relationship Id="rId1065" Type="http://schemas.openxmlformats.org/officeDocument/2006/relationships/slide" Target="slides/slide1052.xml"/><Relationship Id="rId1272" Type="http://schemas.openxmlformats.org/officeDocument/2006/relationships/tableStyles" Target="tableStyles.xml"/><Relationship Id="rId502" Type="http://schemas.openxmlformats.org/officeDocument/2006/relationships/slide" Target="slides/slide489.xml"/><Relationship Id="rId947" Type="http://schemas.openxmlformats.org/officeDocument/2006/relationships/slide" Target="slides/slide934.xml"/><Relationship Id="rId1132" Type="http://schemas.openxmlformats.org/officeDocument/2006/relationships/slide" Target="slides/slide1119.xml"/><Relationship Id="rId76" Type="http://schemas.openxmlformats.org/officeDocument/2006/relationships/slide" Target="slides/slide63.xml"/><Relationship Id="rId807" Type="http://schemas.openxmlformats.org/officeDocument/2006/relationships/slide" Target="slides/slide794.xml"/><Relationship Id="rId292" Type="http://schemas.openxmlformats.org/officeDocument/2006/relationships/slide" Target="slides/slide279.xml"/><Relationship Id="rId597" Type="http://schemas.openxmlformats.org/officeDocument/2006/relationships/slide" Target="slides/slide584.xml"/><Relationship Id="rId152" Type="http://schemas.openxmlformats.org/officeDocument/2006/relationships/slide" Target="slides/slide139.xml"/><Relationship Id="rId457" Type="http://schemas.openxmlformats.org/officeDocument/2006/relationships/slide" Target="slides/slide444.xml"/><Relationship Id="rId1087" Type="http://schemas.openxmlformats.org/officeDocument/2006/relationships/slide" Target="slides/slide1074.xml"/><Relationship Id="rId664" Type="http://schemas.openxmlformats.org/officeDocument/2006/relationships/slide" Target="slides/slide651.xml"/><Relationship Id="rId871" Type="http://schemas.openxmlformats.org/officeDocument/2006/relationships/slide" Target="slides/slide858.xml"/><Relationship Id="rId969" Type="http://schemas.openxmlformats.org/officeDocument/2006/relationships/slide" Target="slides/slide956.xml"/><Relationship Id="rId317" Type="http://schemas.openxmlformats.org/officeDocument/2006/relationships/slide" Target="slides/slide304.xml"/><Relationship Id="rId524" Type="http://schemas.openxmlformats.org/officeDocument/2006/relationships/slide" Target="slides/slide511.xml"/><Relationship Id="rId731" Type="http://schemas.openxmlformats.org/officeDocument/2006/relationships/slide" Target="slides/slide718.xml"/><Relationship Id="rId1154" Type="http://schemas.openxmlformats.org/officeDocument/2006/relationships/slide" Target="slides/slide1141.xml"/><Relationship Id="rId98" Type="http://schemas.openxmlformats.org/officeDocument/2006/relationships/slide" Target="slides/slide85.xml"/><Relationship Id="rId829" Type="http://schemas.openxmlformats.org/officeDocument/2006/relationships/slide" Target="slides/slide816.xml"/><Relationship Id="rId1014" Type="http://schemas.openxmlformats.org/officeDocument/2006/relationships/slide" Target="slides/slide1001.xml"/><Relationship Id="rId1221" Type="http://schemas.openxmlformats.org/officeDocument/2006/relationships/slide" Target="slides/slide1208.xml"/><Relationship Id="rId25" Type="http://schemas.openxmlformats.org/officeDocument/2006/relationships/slide" Target="slides/slide12.xml"/><Relationship Id="rId174" Type="http://schemas.openxmlformats.org/officeDocument/2006/relationships/slide" Target="slides/slide161.xml"/><Relationship Id="rId381" Type="http://schemas.openxmlformats.org/officeDocument/2006/relationships/slide" Target="slides/slide368.xml"/><Relationship Id="rId241" Type="http://schemas.openxmlformats.org/officeDocument/2006/relationships/slide" Target="slides/slide228.xml"/><Relationship Id="rId479" Type="http://schemas.openxmlformats.org/officeDocument/2006/relationships/slide" Target="slides/slide466.xml"/><Relationship Id="rId686" Type="http://schemas.openxmlformats.org/officeDocument/2006/relationships/slide" Target="slides/slide673.xml"/><Relationship Id="rId893" Type="http://schemas.openxmlformats.org/officeDocument/2006/relationships/slide" Target="slides/slide880.xml"/><Relationship Id="rId339" Type="http://schemas.openxmlformats.org/officeDocument/2006/relationships/slide" Target="slides/slide326.xml"/><Relationship Id="rId546" Type="http://schemas.openxmlformats.org/officeDocument/2006/relationships/slide" Target="slides/slide533.xml"/><Relationship Id="rId753" Type="http://schemas.openxmlformats.org/officeDocument/2006/relationships/slide" Target="slides/slide740.xml"/><Relationship Id="rId1176" Type="http://schemas.openxmlformats.org/officeDocument/2006/relationships/slide" Target="slides/slide1163.xml"/><Relationship Id="rId101" Type="http://schemas.openxmlformats.org/officeDocument/2006/relationships/slide" Target="slides/slide88.xml"/><Relationship Id="rId406" Type="http://schemas.openxmlformats.org/officeDocument/2006/relationships/slide" Target="slides/slide393.xml"/><Relationship Id="rId960" Type="http://schemas.openxmlformats.org/officeDocument/2006/relationships/slide" Target="slides/slide947.xml"/><Relationship Id="rId1036" Type="http://schemas.openxmlformats.org/officeDocument/2006/relationships/slide" Target="slides/slide1023.xml"/><Relationship Id="rId1243" Type="http://schemas.openxmlformats.org/officeDocument/2006/relationships/slide" Target="slides/slide1230.xml"/><Relationship Id="rId613" Type="http://schemas.openxmlformats.org/officeDocument/2006/relationships/slide" Target="slides/slide600.xml"/><Relationship Id="rId820" Type="http://schemas.openxmlformats.org/officeDocument/2006/relationships/slide" Target="slides/slide807.xml"/><Relationship Id="rId918" Type="http://schemas.openxmlformats.org/officeDocument/2006/relationships/slide" Target="slides/slide905.xml"/><Relationship Id="rId1103" Type="http://schemas.openxmlformats.org/officeDocument/2006/relationships/slide" Target="slides/slide1090.xml"/><Relationship Id="rId47" Type="http://schemas.openxmlformats.org/officeDocument/2006/relationships/slide" Target="slides/slide34.xml"/><Relationship Id="rId196" Type="http://schemas.openxmlformats.org/officeDocument/2006/relationships/slide" Target="slides/slide183.xml"/><Relationship Id="rId263" Type="http://schemas.openxmlformats.org/officeDocument/2006/relationships/slide" Target="slides/slide250.xml"/><Relationship Id="rId470" Type="http://schemas.openxmlformats.org/officeDocument/2006/relationships/slide" Target="slides/slide457.xml"/><Relationship Id="rId123" Type="http://schemas.openxmlformats.org/officeDocument/2006/relationships/slide" Target="slides/slide110.xml"/><Relationship Id="rId330" Type="http://schemas.openxmlformats.org/officeDocument/2006/relationships/slide" Target="slides/slide317.xml"/><Relationship Id="rId568" Type="http://schemas.openxmlformats.org/officeDocument/2006/relationships/slide" Target="slides/slide555.xml"/><Relationship Id="rId775" Type="http://schemas.openxmlformats.org/officeDocument/2006/relationships/slide" Target="slides/slide762.xml"/><Relationship Id="rId982" Type="http://schemas.openxmlformats.org/officeDocument/2006/relationships/slide" Target="slides/slide969.xml"/><Relationship Id="rId1198" Type="http://schemas.openxmlformats.org/officeDocument/2006/relationships/slide" Target="slides/slide1185.xml"/><Relationship Id="rId428" Type="http://schemas.openxmlformats.org/officeDocument/2006/relationships/slide" Target="slides/slide415.xml"/><Relationship Id="rId635" Type="http://schemas.openxmlformats.org/officeDocument/2006/relationships/slide" Target="slides/slide622.xml"/><Relationship Id="rId842" Type="http://schemas.openxmlformats.org/officeDocument/2006/relationships/slide" Target="slides/slide829.xml"/><Relationship Id="rId1058" Type="http://schemas.openxmlformats.org/officeDocument/2006/relationships/slide" Target="slides/slide1045.xml"/><Relationship Id="rId1265" Type="http://schemas.openxmlformats.org/officeDocument/2006/relationships/slide" Target="slides/slide1252.xml"/><Relationship Id="rId702" Type="http://schemas.openxmlformats.org/officeDocument/2006/relationships/slide" Target="slides/slide689.xml"/><Relationship Id="rId1125" Type="http://schemas.openxmlformats.org/officeDocument/2006/relationships/slide" Target="slides/slide1112.xml"/><Relationship Id="rId69" Type="http://schemas.openxmlformats.org/officeDocument/2006/relationships/slide" Target="slides/slide56.xml"/><Relationship Id="rId285" Type="http://schemas.openxmlformats.org/officeDocument/2006/relationships/slide" Target="slides/slide272.xml"/><Relationship Id="rId492" Type="http://schemas.openxmlformats.org/officeDocument/2006/relationships/slide" Target="slides/slide479.xml"/><Relationship Id="rId797" Type="http://schemas.openxmlformats.org/officeDocument/2006/relationships/slide" Target="slides/slide784.xml"/><Relationship Id="rId145" Type="http://schemas.openxmlformats.org/officeDocument/2006/relationships/slide" Target="slides/slide132.xml"/><Relationship Id="rId352" Type="http://schemas.openxmlformats.org/officeDocument/2006/relationships/slide" Target="slides/slide339.xml"/><Relationship Id="rId212" Type="http://schemas.openxmlformats.org/officeDocument/2006/relationships/slide" Target="slides/slide199.xml"/><Relationship Id="rId657" Type="http://schemas.openxmlformats.org/officeDocument/2006/relationships/slide" Target="slides/slide644.xml"/><Relationship Id="rId864" Type="http://schemas.openxmlformats.org/officeDocument/2006/relationships/slide" Target="slides/slide851.xml"/><Relationship Id="rId517" Type="http://schemas.openxmlformats.org/officeDocument/2006/relationships/slide" Target="slides/slide504.xml"/><Relationship Id="rId724" Type="http://schemas.openxmlformats.org/officeDocument/2006/relationships/slide" Target="slides/slide711.xml"/><Relationship Id="rId931" Type="http://schemas.openxmlformats.org/officeDocument/2006/relationships/slide" Target="slides/slide918.xml"/><Relationship Id="rId1147" Type="http://schemas.openxmlformats.org/officeDocument/2006/relationships/slide" Target="slides/slide1134.xml"/><Relationship Id="rId60" Type="http://schemas.openxmlformats.org/officeDocument/2006/relationships/slide" Target="slides/slide47.xml"/><Relationship Id="rId1007" Type="http://schemas.openxmlformats.org/officeDocument/2006/relationships/slide" Target="slides/slide994.xml"/><Relationship Id="rId1214" Type="http://schemas.openxmlformats.org/officeDocument/2006/relationships/slide" Target="slides/slide1201.xml"/><Relationship Id="rId18" Type="http://schemas.openxmlformats.org/officeDocument/2006/relationships/slide" Target="slides/slide5.xml"/><Relationship Id="rId167" Type="http://schemas.openxmlformats.org/officeDocument/2006/relationships/slide" Target="slides/slide154.xml"/><Relationship Id="rId374" Type="http://schemas.openxmlformats.org/officeDocument/2006/relationships/slide" Target="slides/slide361.xml"/><Relationship Id="rId581" Type="http://schemas.openxmlformats.org/officeDocument/2006/relationships/slide" Target="slides/slide568.xml"/><Relationship Id="rId234" Type="http://schemas.openxmlformats.org/officeDocument/2006/relationships/slide" Target="slides/slide221.xml"/><Relationship Id="rId679" Type="http://schemas.openxmlformats.org/officeDocument/2006/relationships/slide" Target="slides/slide666.xml"/><Relationship Id="rId886" Type="http://schemas.openxmlformats.org/officeDocument/2006/relationships/slide" Target="slides/slide873.xml"/><Relationship Id="rId2" Type="http://schemas.openxmlformats.org/officeDocument/2006/relationships/slideMaster" Target="slideMasters/slideMaster2.xml"/><Relationship Id="rId441" Type="http://schemas.openxmlformats.org/officeDocument/2006/relationships/slide" Target="slides/slide428.xml"/><Relationship Id="rId539" Type="http://schemas.openxmlformats.org/officeDocument/2006/relationships/slide" Target="slides/slide526.xml"/><Relationship Id="rId746" Type="http://schemas.openxmlformats.org/officeDocument/2006/relationships/slide" Target="slides/slide733.xml"/><Relationship Id="rId1071" Type="http://schemas.openxmlformats.org/officeDocument/2006/relationships/slide" Target="slides/slide1058.xml"/><Relationship Id="rId1169" Type="http://schemas.openxmlformats.org/officeDocument/2006/relationships/slide" Target="slides/slide1156.xml"/><Relationship Id="rId301" Type="http://schemas.openxmlformats.org/officeDocument/2006/relationships/slide" Target="slides/slide288.xml"/><Relationship Id="rId953" Type="http://schemas.openxmlformats.org/officeDocument/2006/relationships/slide" Target="slides/slide940.xml"/><Relationship Id="rId1029" Type="http://schemas.openxmlformats.org/officeDocument/2006/relationships/slide" Target="slides/slide1016.xml"/><Relationship Id="rId1236" Type="http://schemas.openxmlformats.org/officeDocument/2006/relationships/slide" Target="slides/slide1223.xml"/><Relationship Id="rId82" Type="http://schemas.openxmlformats.org/officeDocument/2006/relationships/slide" Target="slides/slide69.xml"/><Relationship Id="rId606" Type="http://schemas.openxmlformats.org/officeDocument/2006/relationships/slide" Target="slides/slide593.xml"/><Relationship Id="rId813" Type="http://schemas.openxmlformats.org/officeDocument/2006/relationships/slide" Target="slides/slide800.xml"/><Relationship Id="rId189" Type="http://schemas.openxmlformats.org/officeDocument/2006/relationships/slide" Target="slides/slide176.xml"/><Relationship Id="rId396" Type="http://schemas.openxmlformats.org/officeDocument/2006/relationships/slide" Target="slides/slide383.xml"/><Relationship Id="rId256" Type="http://schemas.openxmlformats.org/officeDocument/2006/relationships/slide" Target="slides/slide243.xml"/><Relationship Id="rId463" Type="http://schemas.openxmlformats.org/officeDocument/2006/relationships/slide" Target="slides/slide450.xml"/><Relationship Id="rId670" Type="http://schemas.openxmlformats.org/officeDocument/2006/relationships/slide" Target="slides/slide657.xml"/><Relationship Id="rId1093" Type="http://schemas.openxmlformats.org/officeDocument/2006/relationships/slide" Target="slides/slide1080.xml"/><Relationship Id="rId116" Type="http://schemas.openxmlformats.org/officeDocument/2006/relationships/slide" Target="slides/slide103.xml"/><Relationship Id="rId323" Type="http://schemas.openxmlformats.org/officeDocument/2006/relationships/slide" Target="slides/slide310.xml"/><Relationship Id="rId530" Type="http://schemas.openxmlformats.org/officeDocument/2006/relationships/slide" Target="slides/slide517.xml"/><Relationship Id="rId768" Type="http://schemas.openxmlformats.org/officeDocument/2006/relationships/slide" Target="slides/slide755.xml"/><Relationship Id="rId975" Type="http://schemas.openxmlformats.org/officeDocument/2006/relationships/slide" Target="slides/slide962.xml"/><Relationship Id="rId1160" Type="http://schemas.openxmlformats.org/officeDocument/2006/relationships/slide" Target="slides/slide1147.xml"/><Relationship Id="rId628" Type="http://schemas.openxmlformats.org/officeDocument/2006/relationships/slide" Target="slides/slide615.xml"/><Relationship Id="rId835" Type="http://schemas.openxmlformats.org/officeDocument/2006/relationships/slide" Target="slides/slide822.xml"/><Relationship Id="rId1258" Type="http://schemas.openxmlformats.org/officeDocument/2006/relationships/slide" Target="slides/slide1245.xml"/><Relationship Id="rId1020" Type="http://schemas.openxmlformats.org/officeDocument/2006/relationships/slide" Target="slides/slide1007.xml"/><Relationship Id="rId1118" Type="http://schemas.openxmlformats.org/officeDocument/2006/relationships/slide" Target="slides/slide1105.xml"/><Relationship Id="rId902" Type="http://schemas.openxmlformats.org/officeDocument/2006/relationships/slide" Target="slides/slide8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B10ACF9-DE63-436F-98C3-A7F6AD263268}" type="slidenum">
              <a:rPr lang="en-US" altLang="zh-CN"/>
              <a:pPr/>
              <a:t>‹#›</a:t>
            </a:fld>
            <a:endParaRPr lang="en-US" altLang="zh-CN"/>
          </a:p>
        </p:txBody>
      </p:sp>
    </p:spTree>
    <p:extLst>
      <p:ext uri="{BB962C8B-B14F-4D97-AF65-F5344CB8AC3E}">
        <p14:creationId xmlns:p14="http://schemas.microsoft.com/office/powerpoint/2010/main" val="1189116149"/>
      </p:ext>
    </p:extLst>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DE3802-64AA-4A8B-9D82-F009323016F1}" type="slidenum">
              <a:rPr lang="en-US" altLang="zh-CN"/>
              <a:pPr/>
              <a:t>‹#›</a:t>
            </a:fld>
            <a:endParaRPr lang="en-US" altLang="zh-CN"/>
          </a:p>
        </p:txBody>
      </p:sp>
    </p:spTree>
    <p:extLst>
      <p:ext uri="{BB962C8B-B14F-4D97-AF65-F5344CB8AC3E}">
        <p14:creationId xmlns:p14="http://schemas.microsoft.com/office/powerpoint/2010/main" val="722279306"/>
      </p:ext>
    </p:extLst>
  </p:cSld>
  <p:clrMapOvr>
    <a:masterClrMapping/>
  </p:clrMapOvr>
  <p:transition>
    <p:zoom dir="in"/>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882552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261622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4705166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9926148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708430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8408242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983371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8147554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0163800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655876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E32CF1E-3376-4EB4-9FB9-C87102D88CF1}" type="slidenum">
              <a:rPr lang="en-US" altLang="zh-CN"/>
              <a:pPr/>
              <a:t>‹#›</a:t>
            </a:fld>
            <a:endParaRPr lang="en-US" altLang="zh-CN"/>
          </a:p>
        </p:txBody>
      </p:sp>
    </p:spTree>
    <p:extLst>
      <p:ext uri="{BB962C8B-B14F-4D97-AF65-F5344CB8AC3E}">
        <p14:creationId xmlns:p14="http://schemas.microsoft.com/office/powerpoint/2010/main" val="1337372700"/>
      </p:ext>
    </p:extLst>
  </p:cSld>
  <p:clrMapOvr>
    <a:masterClrMapping/>
  </p:clrMapOvr>
  <p:transition>
    <p:zoom dir="in"/>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893408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488397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603024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064506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209971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5355016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2946388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823410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080888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60522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5706736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5494648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4252118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1479891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561713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558242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701603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40846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700690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4916663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362615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6352789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890666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288744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962542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89002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6440854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8926620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34182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8565386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017614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389730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480214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7000448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28924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245173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61796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4173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94861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16171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58228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1764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1D165A-D645-40F2-8D73-ABEE45FA7D3C}" type="slidenum">
              <a:rPr lang="en-US" altLang="zh-CN"/>
              <a:pPr/>
              <a:t>‹#›</a:t>
            </a:fld>
            <a:endParaRPr lang="en-US" altLang="zh-CN"/>
          </a:p>
        </p:txBody>
      </p:sp>
    </p:spTree>
    <p:extLst>
      <p:ext uri="{BB962C8B-B14F-4D97-AF65-F5344CB8AC3E}">
        <p14:creationId xmlns:p14="http://schemas.microsoft.com/office/powerpoint/2010/main" val="3351818447"/>
      </p:ext>
    </p:extLst>
  </p:cSld>
  <p:clrMapOvr>
    <a:masterClrMapping/>
  </p:clrMapOvr>
  <p:transition>
    <p:zoom dir="in"/>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6687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85481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79473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72517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460335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7617681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35390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7830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545527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92739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8741F33-9607-4CBA-BE9C-ADC93FE1645E}" type="slidenum">
              <a:rPr lang="en-US" altLang="zh-CN"/>
              <a:pPr/>
              <a:t>‹#›</a:t>
            </a:fld>
            <a:endParaRPr lang="en-US" altLang="zh-CN"/>
          </a:p>
        </p:txBody>
      </p:sp>
    </p:spTree>
    <p:extLst>
      <p:ext uri="{BB962C8B-B14F-4D97-AF65-F5344CB8AC3E}">
        <p14:creationId xmlns:p14="http://schemas.microsoft.com/office/powerpoint/2010/main" val="3691116312"/>
      </p:ext>
    </p:extLst>
  </p:cSld>
  <p:clrMapOvr>
    <a:masterClrMapping/>
  </p:clrMapOvr>
  <p:transition>
    <p:zoom dir="in"/>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984726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122788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9104904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07925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3084454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5874884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569956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92520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377901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5900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F2E27B6-441B-4438-AB5D-38DA87B111A3}" type="slidenum">
              <a:rPr lang="en-US" altLang="zh-CN"/>
              <a:pPr/>
              <a:t>‹#›</a:t>
            </a:fld>
            <a:endParaRPr lang="en-US" altLang="zh-CN"/>
          </a:p>
        </p:txBody>
      </p:sp>
    </p:spTree>
    <p:extLst>
      <p:ext uri="{BB962C8B-B14F-4D97-AF65-F5344CB8AC3E}">
        <p14:creationId xmlns:p14="http://schemas.microsoft.com/office/powerpoint/2010/main" val="3146902814"/>
      </p:ext>
    </p:extLst>
  </p:cSld>
  <p:clrMapOvr>
    <a:masterClrMapping/>
  </p:clrMapOvr>
  <p:transition>
    <p:zoom dir="in"/>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080072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975996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08612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254347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107401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74474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22973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589510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12828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8760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52B678C-832D-49E5-8CF4-7ABFF91F13C0}" type="slidenum">
              <a:rPr lang="en-US" altLang="zh-CN"/>
              <a:pPr/>
              <a:t>‹#›</a:t>
            </a:fld>
            <a:endParaRPr lang="en-US" altLang="zh-CN"/>
          </a:p>
        </p:txBody>
      </p:sp>
    </p:spTree>
    <p:extLst>
      <p:ext uri="{BB962C8B-B14F-4D97-AF65-F5344CB8AC3E}">
        <p14:creationId xmlns:p14="http://schemas.microsoft.com/office/powerpoint/2010/main" val="2402869373"/>
      </p:ext>
    </p:extLst>
  </p:cSld>
  <p:clrMapOvr>
    <a:masterClrMapping/>
  </p:clrMapOvr>
  <p:transition>
    <p:zoom dir="in"/>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626426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267285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391262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509007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886465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0614067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75175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981082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969915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586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CE302B38-37E7-4F6C-B52C-A8B33621CC75}" type="slidenum">
              <a:rPr lang="en-US" altLang="zh-CN"/>
              <a:pPr/>
              <a:t>‹#›</a:t>
            </a:fld>
            <a:endParaRPr lang="en-US" altLang="zh-CN"/>
          </a:p>
        </p:txBody>
      </p:sp>
    </p:spTree>
    <p:extLst>
      <p:ext uri="{BB962C8B-B14F-4D97-AF65-F5344CB8AC3E}">
        <p14:creationId xmlns:p14="http://schemas.microsoft.com/office/powerpoint/2010/main" val="3562231700"/>
      </p:ext>
    </p:extLst>
  </p:cSld>
  <p:clrMapOvr>
    <a:masterClrMapping/>
  </p:clrMapOvr>
  <p:transition>
    <p:zoom dir="in"/>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45303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8469117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533003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8124955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176460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914592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1338733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472883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4247125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10584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EE45B6-BF0B-4A0A-A687-C01C2BC451C0}" type="slidenum">
              <a:rPr lang="en-US" altLang="zh-CN"/>
              <a:pPr/>
              <a:t>‹#›</a:t>
            </a:fld>
            <a:endParaRPr lang="en-US" altLang="zh-CN"/>
          </a:p>
        </p:txBody>
      </p:sp>
    </p:spTree>
    <p:extLst>
      <p:ext uri="{BB962C8B-B14F-4D97-AF65-F5344CB8AC3E}">
        <p14:creationId xmlns:p14="http://schemas.microsoft.com/office/powerpoint/2010/main" val="2127124596"/>
      </p:ext>
    </p:extLst>
  </p:cSld>
  <p:clrMapOvr>
    <a:masterClrMapping/>
  </p:clrMapOvr>
  <p:transition>
    <p:zoom dir="in"/>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5121426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838600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324602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6062818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8479923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531522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8332847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7095244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5169936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60499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676BCE3-28C9-4F25-8462-173062D576B0}" type="slidenum">
              <a:rPr lang="en-US" altLang="zh-CN"/>
              <a:pPr/>
              <a:t>‹#›</a:t>
            </a:fld>
            <a:endParaRPr lang="en-US" altLang="zh-CN"/>
          </a:p>
        </p:txBody>
      </p:sp>
    </p:spTree>
    <p:extLst>
      <p:ext uri="{BB962C8B-B14F-4D97-AF65-F5344CB8AC3E}">
        <p14:creationId xmlns:p14="http://schemas.microsoft.com/office/powerpoint/2010/main" val="4002923420"/>
      </p:ext>
    </p:extLst>
  </p:cSld>
  <p:clrMapOvr>
    <a:masterClrMapping/>
  </p:clrMapOvr>
  <p:transition>
    <p:zoom dir="in"/>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8127785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0871652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752979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9757064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6836337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326678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76315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182702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0183833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52163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741EF8C-549D-4BC0-92FC-B3A773DB39A5}" type="slidenum">
              <a:rPr lang="en-US" altLang="zh-CN"/>
              <a:pPr/>
              <a:t>‹#›</a:t>
            </a:fld>
            <a:endParaRPr lang="en-US" altLang="zh-CN"/>
          </a:p>
        </p:txBody>
      </p:sp>
    </p:spTree>
    <p:extLst>
      <p:ext uri="{BB962C8B-B14F-4D97-AF65-F5344CB8AC3E}">
        <p14:creationId xmlns:p14="http://schemas.microsoft.com/office/powerpoint/2010/main" val="3703033812"/>
      </p:ext>
    </p:extLst>
  </p:cSld>
  <p:clrMapOvr>
    <a:masterClrMapping/>
  </p:clrMapOvr>
  <p:transition>
    <p:zoom dir="in"/>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87195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3733542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5761038"/>
            <a:ext cx="4495800" cy="476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0686854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2157669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367640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599996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4578241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548539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026921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692150"/>
            <a:ext cx="2286000" cy="55451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692150"/>
            <a:ext cx="6705600" cy="55451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241625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57DD698-A64C-4AD0-9309-65104EDDFE3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dir="in"/>
  </p:transition>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07744B42-06CB-485C-98C3-AFA0084C257A}"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第九章    操作系统接口</a:t>
            </a:r>
            <a:endParaRPr lang="zh-CN" altLang="en-US"/>
          </a:p>
        </p:txBody>
      </p:sp>
    </p:spTree>
    <p:extLst>
      <p:ext uri="{BB962C8B-B14F-4D97-AF65-F5344CB8AC3E}">
        <p14:creationId xmlns:p14="http://schemas.microsoft.com/office/powerpoint/2010/main" val="176729515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36BACAD5-258F-44FC-8DBC-9C1135CA3DE9}"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第十章    多处理机操作系统</a:t>
            </a:r>
            <a:endParaRPr lang="zh-CN" altLang="en-US"/>
          </a:p>
        </p:txBody>
      </p:sp>
    </p:spTree>
    <p:extLst>
      <p:ext uri="{BB962C8B-B14F-4D97-AF65-F5344CB8AC3E}">
        <p14:creationId xmlns:p14="http://schemas.microsoft.com/office/powerpoint/2010/main" val="142187786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1D77CE59-E8B0-4F64-B280-87CD830119E3}"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第十一章    多媒体操作系统</a:t>
            </a:r>
            <a:endParaRPr lang="zh-CN" altLang="en-US"/>
          </a:p>
        </p:txBody>
      </p:sp>
    </p:spTree>
    <p:extLst>
      <p:ext uri="{BB962C8B-B14F-4D97-AF65-F5344CB8AC3E}">
        <p14:creationId xmlns:p14="http://schemas.microsoft.com/office/powerpoint/2010/main" val="174723426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5E551355-3B6F-444E-9122-2300BF3F0AAB}"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第十二章    保 护 和 安 全</a:t>
            </a:r>
            <a:endParaRPr lang="zh-CN" altLang="en-US"/>
          </a:p>
        </p:txBody>
      </p:sp>
    </p:spTree>
    <p:extLst>
      <p:ext uri="{BB962C8B-B14F-4D97-AF65-F5344CB8AC3E}">
        <p14:creationId xmlns:p14="http://schemas.microsoft.com/office/powerpoint/2010/main" val="120136920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3298FBAE-0C91-4109-9BFD-57BA1EDB62E3}"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第一章    操作系统引论</a:t>
            </a:r>
          </a:p>
        </p:txBody>
      </p:sp>
    </p:spTree>
    <p:extLst>
      <p:ext uri="{BB962C8B-B14F-4D97-AF65-F5344CB8AC3E}">
        <p14:creationId xmlns:p14="http://schemas.microsoft.com/office/powerpoint/2010/main" val="1999935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67F66526-B48B-443F-8CD3-AB9A10E65D62}"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第二章    进程的描述与控制</a:t>
            </a:r>
          </a:p>
        </p:txBody>
      </p:sp>
    </p:spTree>
    <p:extLst>
      <p:ext uri="{BB962C8B-B14F-4D97-AF65-F5344CB8AC3E}">
        <p14:creationId xmlns:p14="http://schemas.microsoft.com/office/powerpoint/2010/main" val="15135221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1CEF046F-D3E8-42B2-8AE7-4FFD2DF360A7}"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第三章    处理机调度与死锁</a:t>
            </a:r>
            <a:endParaRPr lang="zh-CN" altLang="en-US"/>
          </a:p>
        </p:txBody>
      </p:sp>
    </p:spTree>
    <p:extLst>
      <p:ext uri="{BB962C8B-B14F-4D97-AF65-F5344CB8AC3E}">
        <p14:creationId xmlns:p14="http://schemas.microsoft.com/office/powerpoint/2010/main" val="19870620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534C2200-81AF-4B51-88C8-9901613ADF3F}"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第四章    存 储 器 管 理</a:t>
            </a:r>
            <a:endParaRPr lang="zh-CN" altLang="en-US"/>
          </a:p>
        </p:txBody>
      </p:sp>
    </p:spTree>
    <p:extLst>
      <p:ext uri="{BB962C8B-B14F-4D97-AF65-F5344CB8AC3E}">
        <p14:creationId xmlns:p14="http://schemas.microsoft.com/office/powerpoint/2010/main" val="30511633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B22A6B42-88FE-4E23-862C-423613FE99C0}"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第五章    虚 拟 存 储 器</a:t>
            </a:r>
            <a:endParaRPr lang="zh-CN" altLang="en-US"/>
          </a:p>
        </p:txBody>
      </p:sp>
    </p:spTree>
    <p:extLst>
      <p:ext uri="{BB962C8B-B14F-4D97-AF65-F5344CB8AC3E}">
        <p14:creationId xmlns:p14="http://schemas.microsoft.com/office/powerpoint/2010/main" val="33530946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0B4769C9-1F22-4A1E-80FD-8C8AE672CE75}"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第六章    输入输出系统</a:t>
            </a:r>
            <a:endParaRPr lang="zh-CN" altLang="en-US"/>
          </a:p>
        </p:txBody>
      </p:sp>
    </p:spTree>
    <p:extLst>
      <p:ext uri="{BB962C8B-B14F-4D97-AF65-F5344CB8AC3E}">
        <p14:creationId xmlns:p14="http://schemas.microsoft.com/office/powerpoint/2010/main" val="18857340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8BC763AA-5729-4256-93D2-FBAC0EFCE0DD}"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第七章    文  件  管  理</a:t>
            </a:r>
            <a:endParaRPr lang="zh-CN" altLang="en-US"/>
          </a:p>
        </p:txBody>
      </p:sp>
    </p:spTree>
    <p:extLst>
      <p:ext uri="{BB962C8B-B14F-4D97-AF65-F5344CB8AC3E}">
        <p14:creationId xmlns:p14="http://schemas.microsoft.com/office/powerpoint/2010/main" val="170910636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66" name="Picture 842" descr="图片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692150"/>
            <a:ext cx="8207375"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0" y="5761038"/>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panose="020B0604020202020204" pitchFamily="34" charset="0"/>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defRPr>
            </a:lvl1pPr>
          </a:lstStyle>
          <a:p>
            <a:endParaRPr lang="en-US" altLang="zh-CN"/>
          </a:p>
        </p:txBody>
      </p:sp>
      <p:sp>
        <p:nvSpPr>
          <p:cNvPr id="1648" name="Oval 624"/>
          <p:cNvSpPr>
            <a:spLocks noChangeArrowheads="1"/>
          </p:cNvSpPr>
          <p:nvPr userDrawn="1"/>
        </p:nvSpPr>
        <p:spPr bwMode="auto">
          <a:xfrm>
            <a:off x="4211638" y="6353175"/>
            <a:ext cx="579437" cy="388938"/>
          </a:xfrm>
          <a:prstGeom prst="ellipse">
            <a:avLst/>
          </a:prstGeom>
          <a:solidFill>
            <a:srgbClr val="FFEFD1"/>
          </a:solidFill>
          <a:ln>
            <a:noFill/>
          </a:ln>
          <a:effectLst>
            <a:prstShdw prst="shdw17" dist="17961" dir="2700000">
              <a:srgbClr val="FFEFD1">
                <a:gamma/>
                <a:shade val="60000"/>
                <a:invGamma/>
              </a:srgbClr>
            </a:prstShdw>
          </a:effectLst>
          <a:extLst>
            <a:ext uri="{91240B29-F687-4F45-9708-019B960494DF}">
              <a14:hiddenLine xmlns:a14="http://schemas.microsoft.com/office/drawing/2010/main" w="9525" algn="ctr">
                <a:solidFill>
                  <a:schemeClr val="tx1"/>
                </a:solidFill>
                <a:round/>
                <a:headEnd/>
                <a:tailEnd/>
              </a14:hiddenLine>
            </a:ext>
          </a:extLst>
        </p:spPr>
        <p:txBody>
          <a:bodyPr lIns="0" tIns="0" rIns="0" bIns="0" anchor="ctr">
            <a:spAutoFit/>
          </a:bodyPr>
          <a:lstStyle/>
          <a:p>
            <a:fld id="{8E5A8399-AE74-471B-96CA-89FDB34E1D02}" type="slidenum">
              <a:rPr lang="en-US" altLang="zh-CN" sz="1800" b="1">
                <a:solidFill>
                  <a:srgbClr val="C75399"/>
                </a:solidFill>
                <a:latin typeface="华文行楷" panose="02010800040101010101" pitchFamily="2" charset="-122"/>
                <a:ea typeface="华文行楷" panose="02010800040101010101" pitchFamily="2" charset="-122"/>
              </a:rPr>
              <a:pPr/>
              <a:t>‹#›</a:t>
            </a:fld>
            <a:endParaRPr lang="en-US" altLang="zh-CN" sz="1800" b="1">
              <a:solidFill>
                <a:srgbClr val="C75399"/>
              </a:solidFill>
              <a:latin typeface="华文行楷" panose="02010800040101010101" pitchFamily="2" charset="-122"/>
              <a:ea typeface="华文行楷" panose="02010800040101010101" pitchFamily="2" charset="-122"/>
            </a:endParaRPr>
          </a:p>
        </p:txBody>
      </p:sp>
      <p:sp>
        <p:nvSpPr>
          <p:cNvPr id="1370" name="Rectangle 346"/>
          <p:cNvSpPr>
            <a:spLocks noChangeArrowheads="1"/>
          </p:cNvSpPr>
          <p:nvPr userDrawn="1"/>
        </p:nvSpPr>
        <p:spPr bwMode="auto">
          <a:xfrm>
            <a:off x="-12700" y="0"/>
            <a:ext cx="9144000" cy="6858000"/>
          </a:xfrm>
          <a:prstGeom prst="rect">
            <a:avLst/>
          </a:prstGeom>
          <a:noFill/>
          <a:ln w="28575" algn="ctr">
            <a:solidFill>
              <a:srgbClr val="8ADBFF"/>
            </a:solidFill>
            <a:miter lim="800000"/>
            <a:headEnd/>
            <a:tailEnd/>
          </a:ln>
          <a:effectLst>
            <a:prstShdw prst="shdw17" dist="17961" dir="2700000">
              <a:srgbClr val="8ADB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spAutoFit/>
          </a:bodyPr>
          <a:lstStyle/>
          <a:p>
            <a:endParaRPr lang="zh-CN" altLang="en-US"/>
          </a:p>
        </p:txBody>
      </p:sp>
      <p:sp>
        <p:nvSpPr>
          <p:cNvPr id="1867" name="Text Box 843"/>
          <p:cNvSpPr txBox="1">
            <a:spLocks noChangeArrowheads="1"/>
          </p:cNvSpPr>
          <p:nvPr userDrawn="1"/>
        </p:nvSpPr>
        <p:spPr bwMode="auto">
          <a:xfrm>
            <a:off x="1900238" y="206375"/>
            <a:ext cx="511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990000"/>
                </a:solidFill>
                <a:latin typeface="方正姚体简体" pitchFamily="65" charset="-122"/>
                <a:ea typeface="方正姚体简体" pitchFamily="65" charset="-122"/>
              </a:rPr>
              <a:t>第八章    磁盘存储器的管理</a:t>
            </a:r>
            <a:endParaRPr lang="zh-CN" altLang="en-US"/>
          </a:p>
        </p:txBody>
      </p:sp>
    </p:spTree>
    <p:extLst>
      <p:ext uri="{BB962C8B-B14F-4D97-AF65-F5344CB8AC3E}">
        <p14:creationId xmlns:p14="http://schemas.microsoft.com/office/powerpoint/2010/main" val="947383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fontAlgn="base">
        <a:lnSpc>
          <a:spcPct val="130000"/>
        </a:lnSpc>
        <a:spcBef>
          <a:spcPct val="0"/>
        </a:spcBef>
        <a:spcAft>
          <a:spcPct val="0"/>
        </a:spcAft>
        <a:defRPr sz="2400" kern="1200">
          <a:solidFill>
            <a:schemeClr val="tx2"/>
          </a:solidFill>
          <a:latin typeface="+mj-lt"/>
          <a:ea typeface="+mj-ea"/>
          <a:cs typeface="+mj-cs"/>
        </a:defRPr>
      </a:lvl1pPr>
      <a:lvl2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spcBef>
          <a:spcPct val="0"/>
        </a:spcBef>
        <a:spcAft>
          <a:spcPct val="0"/>
        </a:spcAft>
        <a:defRPr sz="2200" kern="1200">
          <a:solidFill>
            <a:schemeClr val="tx1"/>
          </a:solidFill>
          <a:latin typeface="+mn-lt"/>
          <a:ea typeface="+mn-ea"/>
          <a:cs typeface="+mn-cs"/>
        </a:defRPr>
      </a:lvl1pPr>
      <a:lvl2pPr marL="742950" indent="-285750" algn="ctr" rtl="0" fontAlgn="base">
        <a:spcBef>
          <a:spcPct val="0"/>
        </a:spcBef>
        <a:spcAft>
          <a:spcPct val="0"/>
        </a:spcAft>
        <a:defRPr sz="2200" kern="1200">
          <a:solidFill>
            <a:schemeClr val="tx1"/>
          </a:solidFill>
          <a:latin typeface="+mn-lt"/>
          <a:ea typeface="+mn-ea"/>
          <a:cs typeface="+mn-cs"/>
        </a:defRPr>
      </a:lvl2pPr>
      <a:lvl3pPr marL="1143000" indent="-228600" algn="ctr" rtl="0" fontAlgn="base">
        <a:spcBef>
          <a:spcPct val="0"/>
        </a:spcBef>
        <a:spcAft>
          <a:spcPct val="0"/>
        </a:spcAft>
        <a:defRPr sz="2200" kern="1200">
          <a:solidFill>
            <a:schemeClr val="tx1"/>
          </a:solidFill>
          <a:latin typeface="+mn-lt"/>
          <a:ea typeface="+mn-ea"/>
          <a:cs typeface="+mn-cs"/>
        </a:defRPr>
      </a:lvl3pPr>
      <a:lvl4pPr marL="1600200" indent="-228600" algn="ctr" rtl="0" fontAlgn="base">
        <a:spcBef>
          <a:spcPct val="0"/>
        </a:spcBef>
        <a:spcAft>
          <a:spcPct val="0"/>
        </a:spcAft>
        <a:defRPr sz="2200" kern="1200">
          <a:solidFill>
            <a:schemeClr val="tx1"/>
          </a:solidFill>
          <a:latin typeface="+mn-lt"/>
          <a:ea typeface="+mn-ea"/>
          <a:cs typeface="+mn-cs"/>
        </a:defRPr>
      </a:lvl4pPr>
      <a:lvl5pPr marL="2057400" indent="-228600" algn="ctr" rtl="0" fontAlgn="base">
        <a:spcBef>
          <a:spcPct val="0"/>
        </a:spcBef>
        <a:spcAft>
          <a:spcPct val="0"/>
        </a:spcAf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0.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1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4.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112.xml"/></Relationships>
</file>

<file path=ppt/slides/_rels/slide1015.xml.rels><?xml version="1.0" encoding="UTF-8" standalone="yes"?>
<Relationships xmlns="http://schemas.openxmlformats.org/package/2006/relationships"><Relationship Id="rId3" Type="http://schemas.openxmlformats.org/officeDocument/2006/relationships/hyperlink" Target="http://wiki.mbalib.com/wiki/&#25511;&#21046;" TargetMode="External"/><Relationship Id="rId2" Type="http://schemas.openxmlformats.org/officeDocument/2006/relationships/hyperlink" Target="http://wiki.mbalib.com/wiki/&#31649;&#29702;" TargetMode="External"/><Relationship Id="rId1" Type="http://schemas.openxmlformats.org/officeDocument/2006/relationships/slideLayout" Target="../slideLayouts/slideLayout11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7.xml.rels><?xml version="1.0" encoding="UTF-8" standalone="yes"?>
<Relationships xmlns="http://schemas.openxmlformats.org/package/2006/relationships"><Relationship Id="rId3" Type="http://schemas.openxmlformats.org/officeDocument/2006/relationships/hyperlink" Target="http://wenwen.soso.com/z/Search.e?sp=S&#32593;&#32476;&#25805;&#20316;&#31995;&#32479;&amp;ch=w.search.yjjlink&amp;cid=w.search.yjjlink" TargetMode="External"/><Relationship Id="rId2" Type="http://schemas.openxmlformats.org/officeDocument/2006/relationships/hyperlink" Target="http://wenwen.soso.com/z/Search.e?sp=S&#31649;&#29702;&#36164;&#28304;&amp;ch=w.search.yjjlink&amp;cid=w.search.yjjlink" TargetMode="External"/><Relationship Id="rId1" Type="http://schemas.openxmlformats.org/officeDocument/2006/relationships/slideLayout" Target="../slideLayouts/slideLayout11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51.xml.rels><?xml version="1.0" encoding="UTF-8" standalone="yes"?>
<Relationships xmlns="http://schemas.openxmlformats.org/package/2006/relationships"><Relationship Id="rId8" Type="http://schemas.openxmlformats.org/officeDocument/2006/relationships/slide" Target="slide1147.xml"/><Relationship Id="rId3" Type="http://schemas.openxmlformats.org/officeDocument/2006/relationships/slide" Target="slide1071.xml"/><Relationship Id="rId7" Type="http://schemas.openxmlformats.org/officeDocument/2006/relationships/slide" Target="slide1129.xml"/><Relationship Id="rId2" Type="http://schemas.openxmlformats.org/officeDocument/2006/relationships/slide" Target="slide1052.xml"/><Relationship Id="rId1" Type="http://schemas.openxmlformats.org/officeDocument/2006/relationships/slideLayout" Target="../slideLayouts/slideLayout123.xml"/><Relationship Id="rId6" Type="http://schemas.openxmlformats.org/officeDocument/2006/relationships/slide" Target="slide1118.xml"/><Relationship Id="rId11" Type="http://schemas.openxmlformats.org/officeDocument/2006/relationships/image" Target="../media/image7.gif"/><Relationship Id="rId5" Type="http://schemas.openxmlformats.org/officeDocument/2006/relationships/slide" Target="slide1105.xml"/><Relationship Id="rId10" Type="http://schemas.openxmlformats.org/officeDocument/2006/relationships/hyperlink" Target="&#23553;&#38754;&#21450;&#30446;&#24405;.ppt#2. &#24187;&#28783;&#29255; 2" TargetMode="External"/><Relationship Id="rId4" Type="http://schemas.openxmlformats.org/officeDocument/2006/relationships/slide" Target="slide1091.xml"/><Relationship Id="rId9" Type="http://schemas.openxmlformats.org/officeDocument/2006/relationships/slide" Target="slide1160.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9.xml.rels><?xml version="1.0" encoding="UTF-8" standalone="yes"?>
<Relationships xmlns="http://schemas.openxmlformats.org/package/2006/relationships"><Relationship Id="rId3" Type="http://schemas.openxmlformats.org/officeDocument/2006/relationships/hyperlink" Target="http://baike.baidu.com/view/157876.htm" TargetMode="External"/><Relationship Id="rId2" Type="http://schemas.openxmlformats.org/officeDocument/2006/relationships/hyperlink" Target="http://baike.baidu.com/view/2778983.htm" TargetMode="External"/><Relationship Id="rId1" Type="http://schemas.openxmlformats.org/officeDocument/2006/relationships/slideLayout" Target="../slideLayouts/slideLayout1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4.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123.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0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3.xml"/><Relationship Id="rId1" Type="http://schemas.openxmlformats.org/officeDocument/2006/relationships/vmlDrawing" Target="../drawings/vmlDrawing12.vml"/><Relationship Id="rId4" Type="http://schemas.openxmlformats.org/officeDocument/2006/relationships/image" Target="../media/image215.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0.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123.xml"/></Relationships>
</file>

<file path=ppt/slides/_rels/slide11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3.xml"/><Relationship Id="rId1" Type="http://schemas.openxmlformats.org/officeDocument/2006/relationships/vmlDrawing" Target="../drawings/vmlDrawing13.vml"/><Relationship Id="rId4" Type="http://schemas.openxmlformats.org/officeDocument/2006/relationships/image" Target="../media/image217.wmf"/></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13.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123.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16.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123.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19.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1.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23.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23.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123.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39.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41.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2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3.xml"/><Relationship Id="rId1" Type="http://schemas.openxmlformats.org/officeDocument/2006/relationships/vmlDrawing" Target="../drawings/vmlDrawing14.vml"/><Relationship Id="rId4" Type="http://schemas.openxmlformats.org/officeDocument/2006/relationships/image" Target="../media/image226.wmf"/></Relationships>
</file>

<file path=ppt/slides/_rels/slide1144.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123.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46.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23.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0.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123.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5.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23.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59.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65.xml.rels><?xml version="1.0" encoding="UTF-8" standalone="yes"?>
<Relationships xmlns="http://schemas.openxmlformats.org/package/2006/relationships"><Relationship Id="rId8" Type="http://schemas.openxmlformats.org/officeDocument/2006/relationships/slide" Target="slide1252.xml"/><Relationship Id="rId3" Type="http://schemas.openxmlformats.org/officeDocument/2006/relationships/slide" Target="slide1176.xml"/><Relationship Id="rId7" Type="http://schemas.openxmlformats.org/officeDocument/2006/relationships/slide" Target="slide1235.xml"/><Relationship Id="rId2" Type="http://schemas.openxmlformats.org/officeDocument/2006/relationships/slide" Target="slide1166.xml"/><Relationship Id="rId1" Type="http://schemas.openxmlformats.org/officeDocument/2006/relationships/slideLayout" Target="../slideLayouts/slideLayout134.xml"/><Relationship Id="rId6" Type="http://schemas.openxmlformats.org/officeDocument/2006/relationships/slide" Target="slide1217.xml"/><Relationship Id="rId5" Type="http://schemas.openxmlformats.org/officeDocument/2006/relationships/slide" Target="slide1204.xml"/><Relationship Id="rId10" Type="http://schemas.openxmlformats.org/officeDocument/2006/relationships/image" Target="../media/image7.gif"/><Relationship Id="rId4" Type="http://schemas.openxmlformats.org/officeDocument/2006/relationships/slide" Target="slide1190.xml"/><Relationship Id="rId9" Type="http://schemas.openxmlformats.org/officeDocument/2006/relationships/hyperlink" Target="&#23553;&#38754;&#21450;&#30446;&#24405;.ppt#2. &#24187;&#28783;&#29255; 2" TargetMode="Externa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8.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34.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1180.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134.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2.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134.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7.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134.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5.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134.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1.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134.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6.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134.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6.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134.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28.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134.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1.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134.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3.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134.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3" Type="http://schemas.openxmlformats.org/officeDocument/2006/relationships/hyperlink" Target="http://zh.wikipedia.org/wiki/&#38754;&#21521;&#23545;&#35937;&#32534;&#31243;" TargetMode="External"/><Relationship Id="rId2" Type="http://schemas.openxmlformats.org/officeDocument/2006/relationships/hyperlink" Target="http://zh.wikipedia.org/wiki/&#32178;&#32097;&#20659;&#36664;&#21332;&#35696;" TargetMode="External"/><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hyperlink" Target="&#31532;6&#31456;.ppt" TargetMode="External"/><Relationship Id="rId13" Type="http://schemas.openxmlformats.org/officeDocument/2006/relationships/hyperlink" Target="&#31532;11&#31456;.ppt" TargetMode="External"/><Relationship Id="rId3" Type="http://schemas.openxmlformats.org/officeDocument/2006/relationships/hyperlink" Target="&#31532;1&#31456;.ppt" TargetMode="External"/><Relationship Id="rId7" Type="http://schemas.openxmlformats.org/officeDocument/2006/relationships/hyperlink" Target="&#31532;5&#31456;.ppt" TargetMode="External"/><Relationship Id="rId12" Type="http://schemas.openxmlformats.org/officeDocument/2006/relationships/hyperlink" Target="&#31532;10&#31456;.ppt"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31532;4&#31456;.ppt" TargetMode="External"/><Relationship Id="rId11" Type="http://schemas.openxmlformats.org/officeDocument/2006/relationships/hyperlink" Target="&#31532;9&#31456;.ppt" TargetMode="External"/><Relationship Id="rId5" Type="http://schemas.openxmlformats.org/officeDocument/2006/relationships/hyperlink" Target="&#31532;3&#31456;.ppt" TargetMode="External"/><Relationship Id="rId10" Type="http://schemas.openxmlformats.org/officeDocument/2006/relationships/hyperlink" Target="&#31532;8&#31456;.ppt" TargetMode="External"/><Relationship Id="rId4" Type="http://schemas.openxmlformats.org/officeDocument/2006/relationships/hyperlink" Target="&#31532;2&#31456;.ppt" TargetMode="External"/><Relationship Id="rId9" Type="http://schemas.openxmlformats.org/officeDocument/2006/relationships/hyperlink" Target="&#31532;7&#31456;.ppt" TargetMode="External"/><Relationship Id="rId14" Type="http://schemas.openxmlformats.org/officeDocument/2006/relationships/hyperlink" Target="&#31532;12&#31456;.pp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8" Type="http://schemas.openxmlformats.org/officeDocument/2006/relationships/slide" Target="slide320.xml"/><Relationship Id="rId3" Type="http://schemas.openxmlformats.org/officeDocument/2006/relationships/slide" Target="slide240.xml"/><Relationship Id="rId7" Type="http://schemas.openxmlformats.org/officeDocument/2006/relationships/slide" Target="slide315.xml"/><Relationship Id="rId12" Type="http://schemas.openxmlformats.org/officeDocument/2006/relationships/image" Target="../media/image7.gif"/><Relationship Id="rId2" Type="http://schemas.openxmlformats.org/officeDocument/2006/relationships/slide" Target="slide231.xml"/><Relationship Id="rId1" Type="http://schemas.openxmlformats.org/officeDocument/2006/relationships/slideLayout" Target="../slideLayouts/slideLayout35.xml"/><Relationship Id="rId6" Type="http://schemas.openxmlformats.org/officeDocument/2006/relationships/slide" Target="slide299.xml"/><Relationship Id="rId11" Type="http://schemas.openxmlformats.org/officeDocument/2006/relationships/hyperlink" Target="&#23553;&#38754;&#21450;&#30446;&#24405;.ppt#2. &#24187;&#28783;&#29255; 2" TargetMode="External"/><Relationship Id="rId5" Type="http://schemas.openxmlformats.org/officeDocument/2006/relationships/slide" Target="slide276.xml"/><Relationship Id="rId10" Type="http://schemas.openxmlformats.org/officeDocument/2006/relationships/slide" Target="slide351.xml"/><Relationship Id="rId4" Type="http://schemas.openxmlformats.org/officeDocument/2006/relationships/slide" Target="slide253.xml"/><Relationship Id="rId9" Type="http://schemas.openxmlformats.org/officeDocument/2006/relationships/slide" Target="slide33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41.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5.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5.xml"/><Relationship Id="rId1" Type="http://schemas.openxmlformats.org/officeDocument/2006/relationships/vmlDrawing" Target="../drawings/vmlDrawing4.vml"/><Relationship Id="rId4" Type="http://schemas.openxmlformats.org/officeDocument/2006/relationships/image" Target="../media/image44.wmf"/></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5.xml"/></Relationships>
</file>

<file path=ppt/slides/_rels/slide26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5.xml"/><Relationship Id="rId1" Type="http://schemas.openxmlformats.org/officeDocument/2006/relationships/vmlDrawing" Target="../drawings/vmlDrawing5.vml"/><Relationship Id="rId4" Type="http://schemas.openxmlformats.org/officeDocument/2006/relationships/image" Target="../media/image49.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5.xml"/><Relationship Id="rId1" Type="http://schemas.openxmlformats.org/officeDocument/2006/relationships/vmlDrawing" Target="../drawings/vmlDrawing6.vml"/><Relationship Id="rId4" Type="http://schemas.openxmlformats.org/officeDocument/2006/relationships/image" Target="../media/image50.wmf"/></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5.xml"/></Relationships>
</file>

<file path=ppt/slides/_rels/slide29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hyperlink" Target="&#23553;&#38754;&#21450;&#30446;&#24405;.ppt#-1,2,&#24187;&#28783;&#29255; 2" TargetMode="External"/><Relationship Id="rId3" Type="http://schemas.openxmlformats.org/officeDocument/2006/relationships/slide" Target="slide12.xml"/><Relationship Id="rId7" Type="http://schemas.openxmlformats.org/officeDocument/2006/relationships/slide" Target="slide86.xml"/><Relationship Id="rId2" Type="http://schemas.openxmlformats.org/officeDocument/2006/relationships/slide" Target="slide4.xml"/><Relationship Id="rId1" Type="http://schemas.openxmlformats.org/officeDocument/2006/relationships/slideLayout" Target="../slideLayouts/slideLayout13.xml"/><Relationship Id="rId6" Type="http://schemas.openxmlformats.org/officeDocument/2006/relationships/slide" Target="slide57.xml"/><Relationship Id="rId5" Type="http://schemas.openxmlformats.org/officeDocument/2006/relationships/slide" Target="slide43.xml"/><Relationship Id="rId4" Type="http://schemas.openxmlformats.org/officeDocument/2006/relationships/slide" Target="slide35.xml"/><Relationship Id="rId9"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5.xml"/></Relationships>
</file>

<file path=ppt/slides/_rels/slide356.xml.rels><?xml version="1.0" encoding="UTF-8" standalone="yes"?>
<Relationships xmlns="http://schemas.openxmlformats.org/package/2006/relationships"><Relationship Id="rId8" Type="http://schemas.openxmlformats.org/officeDocument/2006/relationships/slide" Target="slide453.xml"/><Relationship Id="rId3" Type="http://schemas.openxmlformats.org/officeDocument/2006/relationships/slide" Target="slide365.xml"/><Relationship Id="rId7" Type="http://schemas.openxmlformats.org/officeDocument/2006/relationships/slide" Target="slide431.xml"/><Relationship Id="rId2" Type="http://schemas.openxmlformats.org/officeDocument/2006/relationships/slide" Target="slide357.xml"/><Relationship Id="rId1" Type="http://schemas.openxmlformats.org/officeDocument/2006/relationships/slideLayout" Target="../slideLayouts/slideLayout46.xml"/><Relationship Id="rId6" Type="http://schemas.openxmlformats.org/officeDocument/2006/relationships/slide" Target="slide411.xml"/><Relationship Id="rId5" Type="http://schemas.openxmlformats.org/officeDocument/2006/relationships/slide" Target="slide403.xml"/><Relationship Id="rId10" Type="http://schemas.openxmlformats.org/officeDocument/2006/relationships/image" Target="../media/image7.gif"/><Relationship Id="rId4" Type="http://schemas.openxmlformats.org/officeDocument/2006/relationships/slide" Target="slide375.xml"/><Relationship Id="rId9" Type="http://schemas.openxmlformats.org/officeDocument/2006/relationships/hyperlink" Target="&#23553;&#38754;&#21450;&#30446;&#24405;.ppt#2. &#24187;&#28783;&#29255; 2" TargetMode="Externa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38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3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6.xml"/><Relationship Id="rId1" Type="http://schemas.openxmlformats.org/officeDocument/2006/relationships/vmlDrawing" Target="../drawings/vmlDrawing7.vml"/><Relationship Id="rId4" Type="http://schemas.openxmlformats.org/officeDocument/2006/relationships/image" Target="../media/image80.wmf"/></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6.xml"/></Relationships>
</file>

<file path=ppt/slides/_rels/slide41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4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4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7.xml.rels><?xml version="1.0" encoding="UTF-8" standalone="yes"?>
<Relationships xmlns="http://schemas.openxmlformats.org/package/2006/relationships"><Relationship Id="rId8" Type="http://schemas.openxmlformats.org/officeDocument/2006/relationships/hyperlink" Target="&#23553;&#38754;&#21450;&#30446;&#24405;.ppt#2. &#24187;&#28783;&#29255; 2" TargetMode="External"/><Relationship Id="rId3" Type="http://schemas.openxmlformats.org/officeDocument/2006/relationships/slide" Target="slide467.xml"/><Relationship Id="rId7" Type="http://schemas.openxmlformats.org/officeDocument/2006/relationships/slide" Target="slide526.xml"/><Relationship Id="rId2" Type="http://schemas.openxmlformats.org/officeDocument/2006/relationships/slide" Target="slide458.xml"/><Relationship Id="rId1" Type="http://schemas.openxmlformats.org/officeDocument/2006/relationships/slideLayout" Target="../slideLayouts/slideLayout57.xml"/><Relationship Id="rId6" Type="http://schemas.openxmlformats.org/officeDocument/2006/relationships/slide" Target="slide515.xml"/><Relationship Id="rId5" Type="http://schemas.openxmlformats.org/officeDocument/2006/relationships/slide" Target="slide503.xml"/><Relationship Id="rId4" Type="http://schemas.openxmlformats.org/officeDocument/2006/relationships/slide" Target="slide484.xml"/><Relationship Id="rId9" Type="http://schemas.openxmlformats.org/officeDocument/2006/relationships/image" Target="../media/image7.gif"/></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7.xml"/><Relationship Id="rId1" Type="http://schemas.openxmlformats.org/officeDocument/2006/relationships/vmlDrawing" Target="../drawings/vmlDrawing8.vml"/><Relationship Id="rId4" Type="http://schemas.openxmlformats.org/officeDocument/2006/relationships/image" Target="../media/image103.wmf"/></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7.xml"/><Relationship Id="rId1" Type="http://schemas.openxmlformats.org/officeDocument/2006/relationships/vmlDrawing" Target="../drawings/vmlDrawing9.vml"/><Relationship Id="rId4" Type="http://schemas.openxmlformats.org/officeDocument/2006/relationships/image" Target="../media/image104.wmf"/></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7.xml"/><Relationship Id="rId1" Type="http://schemas.openxmlformats.org/officeDocument/2006/relationships/vmlDrawing" Target="../drawings/vmlDrawing10.vml"/><Relationship Id="rId4" Type="http://schemas.openxmlformats.org/officeDocument/2006/relationships/image" Target="../media/image105.wmf"/></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5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5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5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5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5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5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5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8" Type="http://schemas.openxmlformats.org/officeDocument/2006/relationships/slide" Target="slide624.xml"/><Relationship Id="rId3" Type="http://schemas.openxmlformats.org/officeDocument/2006/relationships/slide" Target="slide546.xml"/><Relationship Id="rId7" Type="http://schemas.openxmlformats.org/officeDocument/2006/relationships/slide" Target="slide614.xml"/><Relationship Id="rId12" Type="http://schemas.openxmlformats.org/officeDocument/2006/relationships/image" Target="../media/image7.gif"/><Relationship Id="rId2" Type="http://schemas.openxmlformats.org/officeDocument/2006/relationships/slide" Target="slide531.xml"/><Relationship Id="rId1" Type="http://schemas.openxmlformats.org/officeDocument/2006/relationships/slideLayout" Target="../slideLayouts/slideLayout68.xml"/><Relationship Id="rId6" Type="http://schemas.openxmlformats.org/officeDocument/2006/relationships/slide" Target="slide592.xml"/><Relationship Id="rId11" Type="http://schemas.openxmlformats.org/officeDocument/2006/relationships/hyperlink" Target="&#23553;&#38754;&#21450;&#30446;&#24405;.ppt#2. &#24187;&#28783;&#29255; 2" TargetMode="External"/><Relationship Id="rId5" Type="http://schemas.openxmlformats.org/officeDocument/2006/relationships/slide" Target="slide572.xml"/><Relationship Id="rId10" Type="http://schemas.openxmlformats.org/officeDocument/2006/relationships/slide" Target="slide657.xml"/><Relationship Id="rId4" Type="http://schemas.openxmlformats.org/officeDocument/2006/relationships/slide" Target="slide564.xml"/><Relationship Id="rId9" Type="http://schemas.openxmlformats.org/officeDocument/2006/relationships/slide" Target="slide64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8.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6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68.xml"/></Relationships>
</file>

<file path=ppt/slides/_rels/slide56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8.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68.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8.xml"/></Relationships>
</file>

<file path=ppt/slides/_rels/slide57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8.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8.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6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6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6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8.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6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68.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6.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6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6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6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6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6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6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8.xml"/></Relationships>
</file>

<file path=ppt/slides/_rels/slide64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6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6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68.xml"/></Relationships>
</file>

<file path=ppt/slides/_rels/slide65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6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1.xml.rels><?xml version="1.0" encoding="UTF-8" standalone="yes"?>
<Relationships xmlns="http://schemas.openxmlformats.org/package/2006/relationships"><Relationship Id="rId8" Type="http://schemas.openxmlformats.org/officeDocument/2006/relationships/hyperlink" Target="&#23553;&#38754;&#21450;&#30446;&#24405;.ppt#2. &#24187;&#28783;&#29255; 2" TargetMode="External"/><Relationship Id="rId3" Type="http://schemas.openxmlformats.org/officeDocument/2006/relationships/slide" Target="slide680.xml"/><Relationship Id="rId7" Type="http://schemas.openxmlformats.org/officeDocument/2006/relationships/slide" Target="slide754.xml"/><Relationship Id="rId2" Type="http://schemas.openxmlformats.org/officeDocument/2006/relationships/slide" Target="slide662.xml"/><Relationship Id="rId1" Type="http://schemas.openxmlformats.org/officeDocument/2006/relationships/slideLayout" Target="../slideLayouts/slideLayout79.xml"/><Relationship Id="rId6" Type="http://schemas.openxmlformats.org/officeDocument/2006/relationships/slide" Target="slide734.xml"/><Relationship Id="rId5" Type="http://schemas.openxmlformats.org/officeDocument/2006/relationships/slide" Target="slide723.xml"/><Relationship Id="rId4" Type="http://schemas.openxmlformats.org/officeDocument/2006/relationships/slide" Target="slide700.xml"/><Relationship Id="rId9" Type="http://schemas.openxmlformats.org/officeDocument/2006/relationships/image" Target="../media/image7.gif"/></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9.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9.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9.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9.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5.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9.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9.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9.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9.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9.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9.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9.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5.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9.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9.xml"/></Relationships>
</file>

<file path=ppt/slides/_rels/slide72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9.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9.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9.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9.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9.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9.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9.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750.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9.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3.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79.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8.xml.rels><?xml version="1.0" encoding="UTF-8" standalone="yes"?>
<Relationships xmlns="http://schemas.openxmlformats.org/package/2006/relationships"><Relationship Id="rId8" Type="http://schemas.openxmlformats.org/officeDocument/2006/relationships/hyperlink" Target="&#23553;&#38754;&#21450;&#30446;&#24405;.ppt#2. &#24187;&#28783;&#29255; 2" TargetMode="External"/><Relationship Id="rId3" Type="http://schemas.openxmlformats.org/officeDocument/2006/relationships/slide" Target="slide785.xml"/><Relationship Id="rId7" Type="http://schemas.openxmlformats.org/officeDocument/2006/relationships/slide" Target="slide836.xml"/><Relationship Id="rId2" Type="http://schemas.openxmlformats.org/officeDocument/2006/relationships/slide" Target="slide759.xml"/><Relationship Id="rId1" Type="http://schemas.openxmlformats.org/officeDocument/2006/relationships/slideLayout" Target="../slideLayouts/slideLayout90.xml"/><Relationship Id="rId6" Type="http://schemas.openxmlformats.org/officeDocument/2006/relationships/slide" Target="slide825.xml"/><Relationship Id="rId5" Type="http://schemas.openxmlformats.org/officeDocument/2006/relationships/slide" Target="slide809.xml"/><Relationship Id="rId4" Type="http://schemas.openxmlformats.org/officeDocument/2006/relationships/slide" Target="slide798.xml"/><Relationship Id="rId9" Type="http://schemas.openxmlformats.org/officeDocument/2006/relationships/image" Target="../media/image7.gif"/></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1.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90.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90.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6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90.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90.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4.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90.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9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1.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90.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4.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90.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6.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90.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790.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90.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4.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90.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6.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90.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90.xml"/></Relationships>
</file>

<file path=ppt/slides/_rels/slide815.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90.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7.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90.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9.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90.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4.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90.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3.xml.rels><?xml version="1.0" encoding="UTF-8" standalone="yes"?>
<Relationships xmlns="http://schemas.openxmlformats.org/package/2006/relationships"><Relationship Id="rId8" Type="http://schemas.openxmlformats.org/officeDocument/2006/relationships/slide" Target="slide924.xml"/><Relationship Id="rId3" Type="http://schemas.openxmlformats.org/officeDocument/2006/relationships/slide" Target="slide854.xml"/><Relationship Id="rId7" Type="http://schemas.openxmlformats.org/officeDocument/2006/relationships/slide" Target="slide909.xml"/><Relationship Id="rId2" Type="http://schemas.openxmlformats.org/officeDocument/2006/relationships/slide" Target="slide844.xml"/><Relationship Id="rId1" Type="http://schemas.openxmlformats.org/officeDocument/2006/relationships/slideLayout" Target="../slideLayouts/slideLayout101.xml"/><Relationship Id="rId6" Type="http://schemas.openxmlformats.org/officeDocument/2006/relationships/slide" Target="slide898.xml"/><Relationship Id="rId5" Type="http://schemas.openxmlformats.org/officeDocument/2006/relationships/slide" Target="slide888.xml"/><Relationship Id="rId10" Type="http://schemas.openxmlformats.org/officeDocument/2006/relationships/image" Target="../media/image7.gif"/><Relationship Id="rId4" Type="http://schemas.openxmlformats.org/officeDocument/2006/relationships/slide" Target="slide869.xml"/><Relationship Id="rId9" Type="http://schemas.openxmlformats.org/officeDocument/2006/relationships/hyperlink" Target="&#23553;&#38754;&#21450;&#30446;&#24405;.ppt#2. &#24187;&#28783;&#29255; 2" TargetMode="Externa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2.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01.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79.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10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01.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01.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01.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xml.rels><?xml version="1.0" encoding="UTF-8" standalone="yes"?>
<Relationships xmlns="http://schemas.openxmlformats.org/package/2006/relationships"><Relationship Id="rId8" Type="http://schemas.openxmlformats.org/officeDocument/2006/relationships/slide" Target="slide202.xml"/><Relationship Id="rId3" Type="http://schemas.openxmlformats.org/officeDocument/2006/relationships/slide" Target="slide105.xml"/><Relationship Id="rId7" Type="http://schemas.openxmlformats.org/officeDocument/2006/relationships/slide" Target="slide178.xml"/><Relationship Id="rId12" Type="http://schemas.openxmlformats.org/officeDocument/2006/relationships/image" Target="../media/image7.gif"/><Relationship Id="rId2" Type="http://schemas.openxmlformats.org/officeDocument/2006/relationships/slide" Target="slide90.xml"/><Relationship Id="rId1" Type="http://schemas.openxmlformats.org/officeDocument/2006/relationships/slideLayout" Target="../slideLayouts/slideLayout24.xml"/><Relationship Id="rId6" Type="http://schemas.openxmlformats.org/officeDocument/2006/relationships/slide" Target="slide169.xml"/><Relationship Id="rId11" Type="http://schemas.openxmlformats.org/officeDocument/2006/relationships/hyperlink" Target="&#23553;&#38754;&#21450;&#30446;&#24405;.ppt#2. &#24187;&#28783;&#29255; 2" TargetMode="External"/><Relationship Id="rId5" Type="http://schemas.openxmlformats.org/officeDocument/2006/relationships/slide" Target="slide148.xml"/><Relationship Id="rId10" Type="http://schemas.openxmlformats.org/officeDocument/2006/relationships/slide" Target="slide226.xml"/><Relationship Id="rId4" Type="http://schemas.openxmlformats.org/officeDocument/2006/relationships/slide" Target="slide133.xml"/><Relationship Id="rId9" Type="http://schemas.openxmlformats.org/officeDocument/2006/relationships/slide" Target="slide211.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101.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1.xml"/><Relationship Id="rId1" Type="http://schemas.openxmlformats.org/officeDocument/2006/relationships/vmlDrawing" Target="../drawings/vmlDrawing11.vml"/><Relationship Id="rId4" Type="http://schemas.openxmlformats.org/officeDocument/2006/relationships/image" Target="../media/image202.emf"/></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2.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10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01.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28.xml.rels><?xml version="1.0" encoding="UTF-8" standalone="yes"?>
<Relationships xmlns="http://schemas.openxmlformats.org/package/2006/relationships"><Relationship Id="rId8" Type="http://schemas.openxmlformats.org/officeDocument/2006/relationships/slide" Target="slide1024.xml"/><Relationship Id="rId3" Type="http://schemas.openxmlformats.org/officeDocument/2006/relationships/slide" Target="slide936.xml"/><Relationship Id="rId7" Type="http://schemas.openxmlformats.org/officeDocument/2006/relationships/slide" Target="slide1006.xml"/><Relationship Id="rId2" Type="http://schemas.openxmlformats.org/officeDocument/2006/relationships/slide" Target="slide929.xml"/><Relationship Id="rId1" Type="http://schemas.openxmlformats.org/officeDocument/2006/relationships/slideLayout" Target="../slideLayouts/slideLayout112.xml"/><Relationship Id="rId6" Type="http://schemas.openxmlformats.org/officeDocument/2006/relationships/slide" Target="slide983.xml"/><Relationship Id="rId11" Type="http://schemas.openxmlformats.org/officeDocument/2006/relationships/image" Target="../media/image7.gif"/><Relationship Id="rId5" Type="http://schemas.openxmlformats.org/officeDocument/2006/relationships/slide" Target="slide963.xml"/><Relationship Id="rId10" Type="http://schemas.openxmlformats.org/officeDocument/2006/relationships/hyperlink" Target="&#23553;&#38754;&#21450;&#30446;&#24405;.ppt#2. &#24187;&#28783;&#29255; 2" TargetMode="External"/><Relationship Id="rId4" Type="http://schemas.openxmlformats.org/officeDocument/2006/relationships/slide" Target="slide948.xml"/><Relationship Id="rId9" Type="http://schemas.openxmlformats.org/officeDocument/2006/relationships/slide" Target="slide1047.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38.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1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1.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11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3.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1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5.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11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7.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11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5.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11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7.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1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66" name="Picture 118" descr="009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357563"/>
            <a:ext cx="7993062" cy="2592387"/>
          </a:xfrm>
          <a:prstGeom prst="rect">
            <a:avLst/>
          </a:prstGeom>
          <a:noFill/>
          <a:extLst>
            <a:ext uri="{909E8E84-426E-40DD-AFC4-6F175D3DCCD1}">
              <a14:hiddenFill xmlns:a14="http://schemas.microsoft.com/office/drawing/2010/main">
                <a:solidFill>
                  <a:srgbClr val="FFFFFF"/>
                </a:solidFill>
              </a14:hiddenFill>
            </a:ext>
          </a:extLst>
        </p:spPr>
      </p:pic>
      <p:sp>
        <p:nvSpPr>
          <p:cNvPr id="2152" name="Text Box 104"/>
          <p:cNvSpPr txBox="1">
            <a:spLocks noChangeArrowheads="1"/>
          </p:cNvSpPr>
          <p:nvPr/>
        </p:nvSpPr>
        <p:spPr bwMode="auto">
          <a:xfrm>
            <a:off x="2446338" y="6042025"/>
            <a:ext cx="43164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chemeClr val="bg1"/>
                </a:solidFill>
              </a:rPr>
              <a:t>西 安 电 子 科 技 大 学 出 版 社</a:t>
            </a:r>
          </a:p>
          <a:p>
            <a:pPr algn="ctr"/>
            <a:r>
              <a:rPr lang="en-US" altLang="zh-CN" b="1">
                <a:solidFill>
                  <a:schemeClr val="bg1"/>
                </a:solidFill>
              </a:rPr>
              <a:t>http://www.xduph.com</a:t>
            </a:r>
          </a:p>
        </p:txBody>
      </p:sp>
      <p:pic>
        <p:nvPicPr>
          <p:cNvPr id="2154" name="Picture 106" descr="GIF033">
            <a:hlinkClick r:id="" action="ppaction://hlinkshowjump?jump=nextslid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64575" y="6465888"/>
            <a:ext cx="479425" cy="377825"/>
          </a:xfrm>
          <a:prstGeom prst="rect">
            <a:avLst/>
          </a:prstGeom>
          <a:noFill/>
          <a:extLst>
            <a:ext uri="{909E8E84-426E-40DD-AFC4-6F175D3DCCD1}">
              <a14:hiddenFill xmlns:a14="http://schemas.microsoft.com/office/drawing/2010/main">
                <a:solidFill>
                  <a:srgbClr val="FFFFFF"/>
                </a:solidFill>
              </a14:hiddenFill>
            </a:ext>
          </a:extLst>
        </p:spPr>
      </p:pic>
      <p:sp>
        <p:nvSpPr>
          <p:cNvPr id="2157" name="Text Box 109"/>
          <p:cNvSpPr txBox="1">
            <a:spLocks noChangeArrowheads="1"/>
          </p:cNvSpPr>
          <p:nvPr/>
        </p:nvSpPr>
        <p:spPr bwMode="auto">
          <a:xfrm>
            <a:off x="1539875" y="104775"/>
            <a:ext cx="69357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a:solidFill>
                  <a:schemeClr val="bg1"/>
                </a:solidFill>
              </a:rPr>
              <a:t>高等学校计算机类“十二五”规划教材</a:t>
            </a:r>
          </a:p>
          <a:p>
            <a:r>
              <a:rPr lang="zh-CN" altLang="en-US" sz="2200" b="1">
                <a:solidFill>
                  <a:schemeClr val="bg1"/>
                </a:solidFill>
              </a:rPr>
              <a:t>部级优秀教材</a:t>
            </a:r>
            <a:r>
              <a:rPr lang="zh-CN" altLang="en-US" sz="2200">
                <a:solidFill>
                  <a:schemeClr val="bg1"/>
                </a:solidFill>
              </a:rPr>
              <a:t> </a:t>
            </a:r>
          </a:p>
        </p:txBody>
      </p:sp>
      <p:pic>
        <p:nvPicPr>
          <p:cNvPr id="2159" name="Picture 111" descr="GIF-359"/>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0975"/>
            <a:ext cx="762000" cy="650875"/>
          </a:xfrm>
          <a:prstGeom prst="rect">
            <a:avLst/>
          </a:prstGeom>
          <a:noFill/>
          <a:extLst>
            <a:ext uri="{909E8E84-426E-40DD-AFC4-6F175D3DCCD1}">
              <a14:hiddenFill xmlns:a14="http://schemas.microsoft.com/office/drawing/2010/main">
                <a:solidFill>
                  <a:srgbClr val="FFFFFF"/>
                </a:solidFill>
              </a14:hiddenFill>
            </a:ext>
          </a:extLst>
        </p:spPr>
      </p:pic>
      <p:sp>
        <p:nvSpPr>
          <p:cNvPr id="2160" name="Rectangle 112"/>
          <p:cNvSpPr>
            <a:spLocks noChangeArrowheads="1"/>
          </p:cNvSpPr>
          <p:nvPr/>
        </p:nvSpPr>
        <p:spPr bwMode="auto">
          <a:xfrm>
            <a:off x="0" y="0"/>
            <a:ext cx="685800" cy="68580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 name="Text Box 107"/>
          <p:cNvSpPr txBox="1">
            <a:spLocks noChangeArrowheads="1"/>
          </p:cNvSpPr>
          <p:nvPr/>
        </p:nvSpPr>
        <p:spPr bwMode="auto">
          <a:xfrm>
            <a:off x="1042988" y="1125538"/>
            <a:ext cx="60499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5200" b="1">
                <a:solidFill>
                  <a:schemeClr val="bg1"/>
                </a:solidFill>
                <a:ea typeface="华文新魏" panose="02010800040101010101" pitchFamily="2" charset="-122"/>
              </a:rPr>
              <a:t>计算机操作系统</a:t>
            </a:r>
            <a:endParaRPr lang="zh-CN" altLang="en-US" sz="5200" b="1">
              <a:solidFill>
                <a:schemeClr val="bg1"/>
              </a:solidFill>
              <a:ea typeface="华文新魏" panose="02010800040101010101" pitchFamily="2" charset="-122"/>
            </a:endParaRPr>
          </a:p>
        </p:txBody>
      </p:sp>
      <p:pic>
        <p:nvPicPr>
          <p:cNvPr id="2168" name="Picture 120" descr="001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8538">
            <a:off x="2843213" y="3573463"/>
            <a:ext cx="3744912" cy="2074862"/>
          </a:xfrm>
          <a:prstGeom prst="rect">
            <a:avLst/>
          </a:prstGeom>
          <a:noFill/>
          <a:extLst>
            <a:ext uri="{909E8E84-426E-40DD-AFC4-6F175D3DCCD1}">
              <a14:hiddenFill xmlns:a14="http://schemas.microsoft.com/office/drawing/2010/main">
                <a:solidFill>
                  <a:srgbClr val="FFFFFF"/>
                </a:solidFill>
              </a14:hiddenFill>
            </a:ext>
          </a:extLst>
        </p:spPr>
      </p:pic>
      <p:sp>
        <p:nvSpPr>
          <p:cNvPr id="2156" name="Text Box 108"/>
          <p:cNvSpPr txBox="1">
            <a:spLocks noChangeArrowheads="1"/>
          </p:cNvSpPr>
          <p:nvPr/>
        </p:nvSpPr>
        <p:spPr bwMode="auto">
          <a:xfrm>
            <a:off x="3276600" y="2276475"/>
            <a:ext cx="2879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CC0099"/>
                </a:solidFill>
              </a:rPr>
              <a:t>汤小丹   梁红兵  </a:t>
            </a:r>
          </a:p>
          <a:p>
            <a:r>
              <a:rPr lang="zh-CN" altLang="en-US" b="1">
                <a:solidFill>
                  <a:srgbClr val="CC0099"/>
                </a:solidFill>
              </a:rPr>
              <a:t>哲凤屏   汤子瀛</a:t>
            </a:r>
            <a:r>
              <a:rPr lang="zh-CN" altLang="en-US"/>
              <a:t> </a:t>
            </a:r>
            <a:r>
              <a:rPr lang="zh-CN" altLang="en-US" b="1">
                <a:solidFill>
                  <a:schemeClr val="folHlink"/>
                </a:solidFill>
              </a:rPr>
              <a:t>    </a:t>
            </a:r>
          </a:p>
        </p:txBody>
      </p:sp>
      <p:sp>
        <p:nvSpPr>
          <p:cNvPr id="2170" name="Text Box 122"/>
          <p:cNvSpPr txBox="1">
            <a:spLocks noChangeArrowheads="1"/>
          </p:cNvSpPr>
          <p:nvPr/>
        </p:nvSpPr>
        <p:spPr bwMode="auto">
          <a:xfrm>
            <a:off x="6156325" y="1412875"/>
            <a:ext cx="19081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bg1"/>
                </a:solidFill>
              </a:rPr>
              <a:t>    (</a:t>
            </a:r>
            <a:r>
              <a:rPr lang="zh-CN" altLang="en-US" b="1">
                <a:solidFill>
                  <a:schemeClr val="bg1"/>
                </a:solidFill>
              </a:rPr>
              <a:t>第四版</a:t>
            </a:r>
            <a:r>
              <a:rPr lang="en-US" altLang="zh-CN" b="1">
                <a:solidFill>
                  <a:schemeClr val="bg1"/>
                </a:solidFill>
              </a:rPr>
              <a:t>)</a:t>
            </a:r>
          </a:p>
        </p:txBody>
      </p:sp>
      <p:sp>
        <p:nvSpPr>
          <p:cNvPr id="2171" name="Text Box 123"/>
          <p:cNvSpPr txBox="1">
            <a:spLocks noChangeArrowheads="1"/>
          </p:cNvSpPr>
          <p:nvPr/>
        </p:nvSpPr>
        <p:spPr bwMode="auto">
          <a:xfrm>
            <a:off x="5651500" y="2459038"/>
            <a:ext cx="122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CC0099"/>
                </a:solidFill>
              </a:rPr>
              <a:t>编著</a:t>
            </a:r>
            <a:r>
              <a:rPr lang="zh-CN" altLang="en-US"/>
              <a:t> </a:t>
            </a:r>
            <a:r>
              <a:rPr lang="zh-CN" altLang="en-US" b="1">
                <a:solidFill>
                  <a:schemeClr val="folHlink"/>
                </a:solidFill>
              </a:rPr>
              <a:t>    </a:t>
            </a:r>
          </a:p>
        </p:txBody>
      </p:sp>
    </p:spTree>
  </p:cSld>
  <p:clrMapOvr>
    <a:masterClrMapping/>
  </p:clrMapOvr>
  <p:transition>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endParaRPr lang="zh-CN" altLang="zh-CN"/>
          </a:p>
        </p:txBody>
      </p:sp>
      <p:sp>
        <p:nvSpPr>
          <p:cNvPr id="716803" name="Rectangle 3"/>
          <p:cNvSpPr>
            <a:spLocks noGrp="1" noChangeArrowheads="1"/>
          </p:cNvSpPr>
          <p:nvPr>
            <p:ph type="body" idx="1"/>
          </p:nvPr>
        </p:nvSpPr>
        <p:spPr/>
        <p:txBody>
          <a:bodyPr/>
          <a:lstStyle/>
          <a:p>
            <a:r>
              <a:rPr lang="zh-CN" altLang="en-US"/>
              <a:t>图</a:t>
            </a:r>
            <a:r>
              <a:rPr lang="en-US" altLang="zh-CN"/>
              <a:t>1-2  I/O</a:t>
            </a:r>
            <a:r>
              <a:rPr lang="zh-CN" altLang="en-US"/>
              <a:t>软件隐藏了</a:t>
            </a:r>
            <a:r>
              <a:rPr lang="en-US" altLang="zh-CN"/>
              <a:t>I/O</a:t>
            </a:r>
            <a:r>
              <a:rPr lang="zh-CN" altLang="en-US"/>
              <a:t>操作实现的细节</a:t>
            </a:r>
          </a:p>
        </p:txBody>
      </p:sp>
      <p:pic>
        <p:nvPicPr>
          <p:cNvPr id="716804"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12875"/>
            <a:ext cx="57150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66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2.1.3</a:t>
            </a:r>
            <a:r>
              <a:rPr lang="zh-CN" altLang="en-US">
                <a:latin typeface="黑体" panose="02010609060101010101" pitchFamily="49" charset="-122"/>
                <a:ea typeface="黑体" panose="02010609060101010101" pitchFamily="49" charset="-122"/>
              </a:rPr>
              <a:t>　程序并发执行</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程序的并发执行</a:t>
            </a:r>
            <a:br>
              <a:rPr lang="zh-CN" altLang="en-US">
                <a:latin typeface="黑体" panose="02010609060101010101" pitchFamily="49" charset="-122"/>
                <a:ea typeface="黑体" panose="02010609060101010101" pitchFamily="49" charset="-122"/>
              </a:rPr>
            </a:br>
            <a:r>
              <a:rPr lang="zh-CN" altLang="en-US"/>
              <a:t>　　我们通过一个常见的例子来说明程序的顺序执行和并发执行。在图</a:t>
            </a:r>
            <a:r>
              <a:rPr lang="en-US" altLang="zh-CN"/>
              <a:t>2-2</a:t>
            </a:r>
            <a:r>
              <a:rPr lang="zh-CN" altLang="en-US"/>
              <a:t>中的输入程序、计算程序和打印程序三者之间，存在着</a:t>
            </a:r>
            <a:r>
              <a:rPr lang="en-US" altLang="zh-CN"/>
              <a:t>I</a:t>
            </a:r>
            <a:r>
              <a:rPr lang="en-US" altLang="zh-CN" baseline="-25000"/>
              <a:t>i</a:t>
            </a:r>
            <a:r>
              <a:rPr lang="en-US" altLang="zh-CN"/>
              <a:t>→C</a:t>
            </a:r>
            <a:r>
              <a:rPr lang="en-US" altLang="zh-CN" baseline="-25000"/>
              <a:t>i</a:t>
            </a:r>
            <a:r>
              <a:rPr lang="en-US" altLang="zh-CN"/>
              <a:t>→P</a:t>
            </a:r>
            <a:r>
              <a:rPr lang="en-US" altLang="zh-CN" baseline="-25000"/>
              <a:t>i</a:t>
            </a:r>
            <a:r>
              <a:rPr lang="zh-CN" altLang="en-US"/>
              <a:t>这样的前趋关系，以至对一个作业的输入、计算和打印三个程序段必须顺序执行。但若是对一批作业进行处理时，每道作业的输入、计算和打印程序段的执行情况如图</a:t>
            </a:r>
            <a:r>
              <a:rPr lang="en-US" altLang="zh-CN"/>
              <a:t>2-3</a:t>
            </a:r>
            <a:r>
              <a:rPr lang="zh-CN" altLang="en-US"/>
              <a:t>所示。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0400115"/>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endParaRPr lang="zh-CN" altLang="zh-CN"/>
          </a:p>
        </p:txBody>
      </p:sp>
      <p:sp>
        <p:nvSpPr>
          <p:cNvPr id="783363" name="Rectangle 3"/>
          <p:cNvSpPr>
            <a:spLocks noGrp="1" noChangeArrowheads="1"/>
          </p:cNvSpPr>
          <p:nvPr>
            <p:ph type="body" idx="1"/>
          </p:nvPr>
        </p:nvSpPr>
        <p:spPr/>
        <p:txBody>
          <a:bodyPr/>
          <a:lstStyle/>
          <a:p>
            <a:r>
              <a:rPr lang="zh-CN" altLang="en-US"/>
              <a:t>图</a:t>
            </a:r>
            <a:r>
              <a:rPr lang="en-US" altLang="zh-CN"/>
              <a:t>10-8  </a:t>
            </a:r>
            <a:r>
              <a:rPr lang="zh-CN" altLang="en-US"/>
              <a:t>线程数对加速比的影响</a:t>
            </a:r>
          </a:p>
        </p:txBody>
      </p:sp>
      <p:pic>
        <p:nvPicPr>
          <p:cNvPr id="783364" name="Picture 4" descr="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705643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810485"/>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动态调度</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调度方式允许进程在执行期间动态地改变其线程的数目。这样，操作系统和应用程序能够共同地进行调度决策。操作系统负责把处理机分配给作业，而每个作业负责将分配到的处理机再分配给自己的某一部分可运行任务。</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7294728"/>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50000"/>
              </a:lnSpc>
            </a:pPr>
            <a:r>
              <a:rPr lang="zh-CN" altLang="en-US"/>
              <a:t>　　在这种方法中，操作系统的调度责任主要限于处理机的分配，并遵循以下的原则：</a:t>
            </a:r>
            <a:br>
              <a:rPr lang="zh-CN" altLang="en-US"/>
            </a:br>
            <a:r>
              <a:rPr lang="zh-CN" altLang="en-US"/>
              <a:t>　　</a:t>
            </a:r>
            <a:r>
              <a:rPr lang="en-US" altLang="zh-CN"/>
              <a:t>(1) </a:t>
            </a:r>
            <a:r>
              <a:rPr lang="zh-CN" altLang="en-US"/>
              <a:t>空闲则分配。</a:t>
            </a:r>
            <a:br>
              <a:rPr lang="zh-CN" altLang="en-US"/>
            </a:br>
            <a:r>
              <a:rPr lang="zh-CN" altLang="en-US"/>
              <a:t>　　</a:t>
            </a:r>
            <a:r>
              <a:rPr lang="en-US" altLang="zh-CN"/>
              <a:t>(2) </a:t>
            </a:r>
            <a:r>
              <a:rPr lang="zh-CN" altLang="en-US"/>
              <a:t>新作业绝对优先。</a:t>
            </a:r>
            <a:br>
              <a:rPr lang="zh-CN" altLang="en-US"/>
            </a:br>
            <a:r>
              <a:rPr lang="zh-CN" altLang="en-US"/>
              <a:t>　　</a:t>
            </a:r>
            <a:r>
              <a:rPr lang="en-US" altLang="zh-CN"/>
              <a:t>(3) </a:t>
            </a:r>
            <a:r>
              <a:rPr lang="zh-CN" altLang="en-US"/>
              <a:t>保持等待。</a:t>
            </a:r>
            <a:br>
              <a:rPr lang="zh-CN" altLang="en-US"/>
            </a:br>
            <a:r>
              <a:rPr lang="zh-CN" altLang="en-US"/>
              <a:t>　　</a:t>
            </a:r>
            <a:r>
              <a:rPr lang="en-US" altLang="zh-CN"/>
              <a:t>(4) </a:t>
            </a:r>
            <a:r>
              <a:rPr lang="zh-CN" altLang="en-US"/>
              <a:t>释放即分配。 </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31071579"/>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10.5.3  </a:t>
            </a:r>
            <a:r>
              <a:rPr lang="zh-CN" altLang="en-US">
                <a:latin typeface="黑体" panose="02010609060101010101" pitchFamily="49" charset="-122"/>
                <a:ea typeface="黑体" panose="02010609060101010101" pitchFamily="49" charset="-122"/>
              </a:rPr>
              <a:t>死锁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死锁的类型</a:t>
            </a:r>
            <a:br>
              <a:rPr lang="zh-CN" altLang="en-US">
                <a:latin typeface="黑体" panose="02010609060101010101" pitchFamily="49" charset="-122"/>
                <a:ea typeface="黑体" panose="02010609060101010101" pitchFamily="49" charset="-122"/>
              </a:rPr>
            </a:br>
            <a:r>
              <a:rPr lang="zh-CN" altLang="en-US"/>
              <a:t>　　在多处理机系统中，死锁可以分成资源死锁和通信死锁。前者是因为竞争系统中可重复使用的资源</a:t>
            </a:r>
            <a:r>
              <a:rPr lang="en-US" altLang="zh-CN"/>
              <a:t>(</a:t>
            </a:r>
            <a:r>
              <a:rPr lang="zh-CN" altLang="en-US"/>
              <a:t>如打印机、磁带机、存储器等</a:t>
            </a:r>
            <a:r>
              <a:rPr lang="en-US" altLang="zh-CN"/>
              <a:t>)</a:t>
            </a:r>
            <a:r>
              <a:rPr lang="zh-CN" altLang="en-US"/>
              <a:t>时，由于进程的推进顺序不当引起的。 </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87377268"/>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死锁的检测和解除</a:t>
            </a:r>
            <a:r>
              <a:rPr lang="zh-CN" altLang="en-US"/>
              <a:t/>
            </a:r>
            <a:br>
              <a:rPr lang="zh-CN" altLang="en-US"/>
            </a:br>
            <a:r>
              <a:rPr lang="zh-CN" altLang="en-US"/>
              <a:t>　　</a:t>
            </a:r>
            <a:r>
              <a:rPr lang="en-US" altLang="zh-CN"/>
              <a:t>1) </a:t>
            </a:r>
            <a:r>
              <a:rPr lang="zh-CN" altLang="en-US"/>
              <a:t>集中式检测</a:t>
            </a:r>
            <a:br>
              <a:rPr lang="zh-CN" altLang="en-US"/>
            </a:br>
            <a:r>
              <a:rPr lang="zh-CN" altLang="en-US"/>
              <a:t>　　在每台处理机上都有一张进程资源图，用于描述进程及其占有资源的状况，在负责控制的中心处理机上，配置一张整个系统的进程资源图，并设置一个检测进程，负责整个系统的死锁检测。当检测进程检测到环路时，就选择中止环路中的一个进程，以解决死锁。</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1150942"/>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分布式检测</a:t>
            </a:r>
            <a:br>
              <a:rPr lang="zh-CN" altLang="en-US"/>
            </a:br>
            <a:r>
              <a:rPr lang="zh-CN" altLang="en-US"/>
              <a:t>　　分布式检测是通过系统中竞争资源的各个进程间的相互协作，实现对死锁的检测，无需设置一个检测进程，专门用于对全局资源使用情况进行检测。 </a:t>
            </a:r>
          </a:p>
        </p:txBody>
      </p:sp>
      <p:sp>
        <p:nvSpPr>
          <p:cNvPr id="788483" name="Rectangle 3"/>
          <p:cNvSpPr>
            <a:spLocks noGrp="1" noChangeArrowheads="1"/>
          </p:cNvSpPr>
          <p:nvPr>
            <p:ph type="body" idx="1"/>
          </p:nvPr>
        </p:nvSpPr>
        <p:spPr/>
        <p:txBody>
          <a:bodyPr/>
          <a:lstStyle/>
          <a:p>
            <a:endParaRPr lang="zh-CN" altLang="zh-CN"/>
          </a:p>
        </p:txBody>
      </p:sp>
      <p:sp>
        <p:nvSpPr>
          <p:cNvPr id="78848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9386419"/>
      </p:ext>
    </p:extLst>
  </p:cSld>
  <p:clrMapOvr>
    <a:masterClrMapping/>
  </p:clrMapOvr>
  <p:timing>
    <p:tnLst>
      <p:par>
        <p:cTn id="1" dur="indefinite" restart="never" nodeType="tmRoot"/>
      </p:par>
    </p:tnLst>
  </p:timing>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10.6  </a:t>
            </a:r>
            <a:r>
              <a:rPr lang="zh-CN" altLang="en-US" sz="3200">
                <a:latin typeface="黑体" panose="02010609060101010101" pitchFamily="49" charset="-122"/>
                <a:ea typeface="黑体" panose="02010609060101010101" pitchFamily="49" charset="-122"/>
              </a:rPr>
              <a:t>网络操作系统</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计算机网络是指通过数据通信系统把地理上分散的自主计算机系统连接起来，以达到数据通信和资源共享目的的一种计算机系统。自主计算机是指具有独立处理能力的计算机。可见，计算机网络是在计算机技术和通信技术高度发展的基础上相结合的产物，是多个处理机通过通信线路互连而构成的松散耦合系统，通信系统为计算机之间的数据传送提供最重要的支持。 </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7041940"/>
      </p:ext>
    </p:extLst>
  </p:cSld>
  <p:clrMapOvr>
    <a:masterClrMapping/>
  </p:clrMapOvr>
  <p:timing>
    <p:tnLst>
      <p:par>
        <p:cTn id="1" dur="indefinite" restart="never" nodeType="tmRoot"/>
      </p:par>
    </p:tnLst>
  </p:timing>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10.6.1  </a:t>
            </a:r>
            <a:r>
              <a:rPr lang="zh-CN" altLang="en-US">
                <a:latin typeface="黑体" panose="02010609060101010101" pitchFamily="49" charset="-122"/>
                <a:ea typeface="黑体" panose="02010609060101010101" pitchFamily="49" charset="-122"/>
              </a:rPr>
              <a:t>网络及网络体系结构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计算机网络的组成</a:t>
            </a:r>
            <a:br>
              <a:rPr lang="zh-CN" altLang="en-US">
                <a:latin typeface="黑体" panose="02010609060101010101" pitchFamily="49" charset="-122"/>
                <a:ea typeface="黑体" panose="02010609060101010101" pitchFamily="49" charset="-122"/>
              </a:rPr>
            </a:br>
            <a:r>
              <a:rPr lang="zh-CN" altLang="en-US"/>
              <a:t>　　计算机网络从构造的物理结构而言，是通过包括星形、树形、公用总线形、环形和网状形等不同的拓扑结构，将地理上分散的计算机连接起来的网络。而从逻辑结构而言，计算机网络是由三个部分组成：</a:t>
            </a:r>
            <a:br>
              <a:rPr lang="zh-CN" altLang="en-US"/>
            </a:br>
            <a:r>
              <a:rPr lang="zh-CN" altLang="en-US"/>
              <a:t>　　</a:t>
            </a:r>
            <a:r>
              <a:rPr lang="en-US" altLang="zh-CN"/>
              <a:t>(1) </a:t>
            </a:r>
            <a:r>
              <a:rPr lang="zh-CN" altLang="en-US"/>
              <a:t>通信子网：</a:t>
            </a:r>
            <a:br>
              <a:rPr lang="zh-CN" altLang="en-US"/>
            </a:br>
            <a:r>
              <a:rPr lang="zh-CN" altLang="en-US"/>
              <a:t>　　</a:t>
            </a:r>
            <a:r>
              <a:rPr lang="en-US" altLang="zh-CN"/>
              <a:t>(2) </a:t>
            </a:r>
            <a:r>
              <a:rPr lang="zh-CN" altLang="en-US"/>
              <a:t>资源子网：</a:t>
            </a:r>
            <a:br>
              <a:rPr lang="zh-CN" altLang="en-US"/>
            </a:br>
            <a:r>
              <a:rPr lang="zh-CN" altLang="en-US"/>
              <a:t>　　</a:t>
            </a:r>
            <a:r>
              <a:rPr lang="en-US" altLang="zh-CN"/>
              <a:t>(3) </a:t>
            </a:r>
            <a:r>
              <a:rPr lang="zh-CN" altLang="en-US"/>
              <a:t>网络协议：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0412432"/>
      </p:ext>
    </p:extLst>
  </p:cSld>
  <p:clrMapOvr>
    <a:masterClrMapping/>
  </p:clrMapOvr>
  <p:timing>
    <p:tnLst>
      <p:par>
        <p:cTn id="1" dur="indefinite" restart="never" nodeType="tmRoot"/>
      </p:par>
    </p:tnLst>
  </p:timing>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网络协议</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网络协议是一组控制数据交互过程的通信规则，规定了通信双方所交换数据</a:t>
            </a:r>
            <a:r>
              <a:rPr lang="en-US" altLang="zh-CN"/>
              <a:t>(</a:t>
            </a:r>
            <a:r>
              <a:rPr lang="zh-CN" altLang="en-US"/>
              <a:t>控制信息</a:t>
            </a:r>
            <a:r>
              <a:rPr lang="en-US" altLang="zh-CN"/>
              <a:t>)</a:t>
            </a:r>
            <a:r>
              <a:rPr lang="zh-CN" altLang="en-US"/>
              <a:t>的格式和时序。网络协议的三要素分别是：</a:t>
            </a:r>
            <a:br>
              <a:rPr lang="zh-CN" altLang="en-US"/>
            </a:br>
            <a:r>
              <a:rPr lang="zh-CN" altLang="en-US"/>
              <a:t>　　</a:t>
            </a:r>
            <a:r>
              <a:rPr lang="en-US" altLang="zh-CN"/>
              <a:t>(1) </a:t>
            </a:r>
            <a:r>
              <a:rPr lang="zh-CN" altLang="en-US"/>
              <a:t>语义</a:t>
            </a:r>
            <a:br>
              <a:rPr lang="zh-CN" altLang="en-US"/>
            </a:br>
            <a:r>
              <a:rPr lang="zh-CN" altLang="en-US"/>
              <a:t>　　</a:t>
            </a:r>
            <a:r>
              <a:rPr lang="en-US" altLang="zh-CN"/>
              <a:t>(2) </a:t>
            </a:r>
            <a:r>
              <a:rPr lang="zh-CN" altLang="en-US"/>
              <a:t>语法 </a:t>
            </a:r>
            <a:br>
              <a:rPr lang="zh-CN" altLang="en-US"/>
            </a:br>
            <a:r>
              <a:rPr lang="zh-CN" altLang="en-US"/>
              <a:t>　　</a:t>
            </a:r>
            <a:r>
              <a:rPr lang="en-US" altLang="zh-CN"/>
              <a:t>(3) </a:t>
            </a:r>
            <a:r>
              <a:rPr lang="zh-CN" altLang="en-US"/>
              <a:t>时序</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592609"/>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互连网协议</a:t>
            </a:r>
            <a:r>
              <a:rPr lang="en-US" altLang="zh-CN">
                <a:latin typeface="黑体" panose="02010609060101010101" pitchFamily="49" charset="-122"/>
                <a:ea typeface="黑体" panose="02010609060101010101" pitchFamily="49" charset="-122"/>
              </a:rPr>
              <a:t>IP v4</a:t>
            </a:r>
            <a:r>
              <a:rPr lang="zh-CN" altLang="en-US">
                <a:latin typeface="黑体" panose="02010609060101010101" pitchFamily="49" charset="-122"/>
                <a:ea typeface="黑体" panose="02010609060101010101" pitchFamily="49" charset="-122"/>
              </a:rPr>
              <a:t>和</a:t>
            </a:r>
            <a:r>
              <a:rPr lang="en-US" altLang="zh-CN">
                <a:latin typeface="黑体" panose="02010609060101010101" pitchFamily="49" charset="-122"/>
                <a:ea typeface="黑体" panose="02010609060101010101" pitchFamily="49" charset="-122"/>
              </a:rPr>
              <a:t>IP v6 </a:t>
            </a:r>
            <a:r>
              <a:rPr lang="en-US" altLang="zh-CN"/>
              <a:t/>
            </a:r>
            <a:br>
              <a:rPr lang="en-US" altLang="zh-CN"/>
            </a:br>
            <a:r>
              <a:rPr lang="zh-CN" altLang="en-US"/>
              <a:t>　　</a:t>
            </a:r>
            <a:r>
              <a:rPr lang="en-US" altLang="zh-CN"/>
              <a:t>1)  IP v4</a:t>
            </a:r>
            <a:r>
              <a:rPr lang="zh-CN" altLang="en-US"/>
              <a:t>协议</a:t>
            </a:r>
            <a:br>
              <a:rPr lang="zh-CN" altLang="en-US"/>
            </a:br>
            <a:r>
              <a:rPr lang="zh-CN" altLang="en-US"/>
              <a:t>　　</a:t>
            </a:r>
            <a:r>
              <a:rPr lang="en-US" altLang="zh-CN"/>
              <a:t>IP v4</a:t>
            </a:r>
            <a:r>
              <a:rPr lang="zh-CN" altLang="en-US"/>
              <a:t>是早期在</a:t>
            </a:r>
            <a:r>
              <a:rPr lang="en-US" altLang="zh-CN"/>
              <a:t>Internet</a:t>
            </a:r>
            <a:r>
              <a:rPr lang="zh-CN" altLang="en-US"/>
              <a:t>上使用的网络互连协议，可利用它来实现网络互连，为此，</a:t>
            </a:r>
            <a:r>
              <a:rPr lang="en-US" altLang="zh-CN"/>
              <a:t>IP v4</a:t>
            </a:r>
            <a:r>
              <a:rPr lang="zh-CN" altLang="en-US"/>
              <a:t>协议应解决三个问题：</a:t>
            </a:r>
            <a:br>
              <a:rPr lang="zh-CN" altLang="en-US"/>
            </a:br>
            <a:r>
              <a:rPr lang="zh-CN" altLang="en-US"/>
              <a:t>　　① 寻址</a:t>
            </a:r>
            <a:br>
              <a:rPr lang="zh-CN" altLang="en-US"/>
            </a:br>
            <a:r>
              <a:rPr lang="zh-CN" altLang="en-US"/>
              <a:t>　　② 分段和重新组装</a:t>
            </a:r>
            <a:br>
              <a:rPr lang="zh-CN" altLang="en-US"/>
            </a:br>
            <a:r>
              <a:rPr lang="zh-CN" altLang="en-US"/>
              <a:t>　　③ 源路由选择</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45702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endParaRPr lang="zh-CN" altLang="zh-CN"/>
          </a:p>
        </p:txBody>
      </p:sp>
      <p:sp>
        <p:nvSpPr>
          <p:cNvPr id="721923" name="Rectangle 3"/>
          <p:cNvSpPr>
            <a:spLocks noGrp="1" noChangeArrowheads="1"/>
          </p:cNvSpPr>
          <p:nvPr>
            <p:ph type="body" idx="1"/>
          </p:nvPr>
        </p:nvSpPr>
        <p:spPr>
          <a:xfrm>
            <a:off x="0" y="5373688"/>
            <a:ext cx="9144000" cy="476250"/>
          </a:xfrm>
        </p:spPr>
        <p:txBody>
          <a:bodyPr/>
          <a:lstStyle/>
          <a:p>
            <a:r>
              <a:rPr lang="zh-CN" altLang="en-US"/>
              <a:t>图</a:t>
            </a:r>
            <a:r>
              <a:rPr lang="en-US" altLang="zh-CN"/>
              <a:t>2-3  </a:t>
            </a:r>
            <a:r>
              <a:rPr lang="zh-CN" altLang="en-US"/>
              <a:t>程序并发执行时的前趋图 </a:t>
            </a:r>
          </a:p>
        </p:txBody>
      </p:sp>
      <p:pic>
        <p:nvPicPr>
          <p:cNvPr id="721924" name="Picture 4" descr="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844675"/>
            <a:ext cx="67691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680777"/>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a:lnSpc>
                <a:spcPct val="150000"/>
              </a:lnSpc>
            </a:pPr>
            <a:r>
              <a:rPr lang="zh-CN" altLang="en-US"/>
              <a:t>　　</a:t>
            </a:r>
            <a:r>
              <a:rPr lang="en-US" altLang="zh-CN"/>
              <a:t>2)  IP v6</a:t>
            </a:r>
            <a:r>
              <a:rPr lang="zh-CN" altLang="en-US"/>
              <a:t>协议</a:t>
            </a:r>
            <a:br>
              <a:rPr lang="zh-CN" altLang="en-US"/>
            </a:br>
            <a:r>
              <a:rPr lang="zh-CN" altLang="en-US"/>
              <a:t>　　</a:t>
            </a:r>
            <a:r>
              <a:rPr lang="en-US" altLang="zh-CN"/>
              <a:t>IP v6</a:t>
            </a:r>
            <a:r>
              <a:rPr lang="zh-CN" altLang="en-US"/>
              <a:t>协议继承了</a:t>
            </a:r>
            <a:r>
              <a:rPr lang="en-US" altLang="zh-CN"/>
              <a:t>IP v4</a:t>
            </a:r>
            <a:r>
              <a:rPr lang="zh-CN" altLang="en-US"/>
              <a:t>协议的一切优点，而针对其不足之处做了多方面的修改，使之能更好地满足当今</a:t>
            </a:r>
            <a:r>
              <a:rPr lang="en-US" altLang="zh-CN"/>
              <a:t>Internet</a:t>
            </a:r>
            <a:r>
              <a:rPr lang="zh-CN" altLang="en-US"/>
              <a:t>网络的需要。 </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4239478"/>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传输层协议 </a:t>
            </a:r>
            <a:r>
              <a:rPr lang="en-US" altLang="zh-CN">
                <a:latin typeface="黑体" panose="02010609060101010101" pitchFamily="49" charset="-122"/>
                <a:ea typeface="黑体" panose="02010609060101010101" pitchFamily="49" charset="-122"/>
              </a:rPr>
              <a:t>TCP</a:t>
            </a:r>
            <a:r>
              <a:rPr lang="zh-CN" altLang="en-US">
                <a:latin typeface="黑体" panose="02010609060101010101" pitchFamily="49" charset="-122"/>
                <a:ea typeface="黑体" panose="02010609060101010101" pitchFamily="49" charset="-122"/>
              </a:rPr>
              <a:t>和</a:t>
            </a:r>
            <a:r>
              <a:rPr lang="en-US" altLang="zh-CN">
                <a:latin typeface="黑体" panose="02010609060101010101" pitchFamily="49" charset="-122"/>
                <a:ea typeface="黑体" panose="02010609060101010101" pitchFamily="49" charset="-122"/>
              </a:rPr>
              <a:t>UDP</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传输控制协议</a:t>
            </a:r>
            <a:r>
              <a:rPr lang="en-US" altLang="zh-CN"/>
              <a:t>TCP</a:t>
            </a:r>
            <a:br>
              <a:rPr lang="en-US" altLang="zh-CN"/>
            </a:br>
            <a:r>
              <a:rPr lang="zh-CN" altLang="en-US"/>
              <a:t>　　</a:t>
            </a:r>
            <a:r>
              <a:rPr lang="en-US" altLang="zh-CN"/>
              <a:t>TCP</a:t>
            </a:r>
            <a:r>
              <a:rPr lang="zh-CN" altLang="en-US"/>
              <a:t>提供了面向连接的、可靠的端</a:t>
            </a:r>
            <a:r>
              <a:rPr lang="en-US" altLang="zh-CN"/>
              <a:t>-</a:t>
            </a:r>
            <a:r>
              <a:rPr lang="zh-CN" altLang="en-US"/>
              <a:t>端通信机制。所谓可靠，是指即使网络层</a:t>
            </a:r>
            <a:r>
              <a:rPr lang="en-US" altLang="zh-CN"/>
              <a:t>(</a:t>
            </a:r>
            <a:r>
              <a:rPr lang="zh-CN" altLang="en-US"/>
              <a:t>通信子网</a:t>
            </a:r>
            <a:r>
              <a:rPr lang="en-US" altLang="zh-CN"/>
              <a:t>)</a:t>
            </a:r>
            <a:r>
              <a:rPr lang="zh-CN" altLang="en-US"/>
              <a:t>出现了差错，</a:t>
            </a:r>
            <a:r>
              <a:rPr lang="en-US" altLang="zh-CN"/>
              <a:t>TCP</a:t>
            </a:r>
            <a:r>
              <a:rPr lang="zh-CN" altLang="en-US"/>
              <a:t>协议仍能正确地控制连接的建立、数据的传输和连接的释放。此外，在进行正常的数据交换时也要有流量控制，即控制发方发送数据的速度不应超过接收方接收数据的能力。</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48842856"/>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用户数据报协议</a:t>
            </a:r>
            <a:r>
              <a:rPr lang="en-US" altLang="zh-CN"/>
              <a:t>UDP</a:t>
            </a:r>
            <a:br>
              <a:rPr lang="en-US" altLang="zh-CN"/>
            </a:br>
            <a:r>
              <a:rPr lang="zh-CN" altLang="en-US"/>
              <a:t>　　如果所传输的数据并不那么重要，可考虑利用</a:t>
            </a:r>
            <a:r>
              <a:rPr lang="en-US" altLang="zh-CN"/>
              <a:t>UDP</a:t>
            </a:r>
            <a:r>
              <a:rPr lang="zh-CN" altLang="en-US"/>
              <a:t>协议来传输数据。该协议是一种无连接的、不可靠的协议。它无需在数据传送之前先建立端</a:t>
            </a:r>
            <a:r>
              <a:rPr lang="en-US" altLang="zh-CN"/>
              <a:t>-</a:t>
            </a:r>
            <a:r>
              <a:rPr lang="zh-CN" altLang="en-US"/>
              <a:t>端之间的连接，也就不要拆除连接。在数据传送过程中，无需对传送的数据进行差错检测。换而言之，它是以一种比较简单的方式来传送数据，因而有效地提高了传输速率。 </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21610777"/>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网络体系结构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为了简化对复杂的计算机网络的研究、设计和分析工作，一般把计算机网络的功能分成若干层。层次结构就是指把一个复杂的系统设计问题分解成多个层次分明的局部问题，并规定每一层次所必须完成的功能。</a:t>
            </a:r>
          </a:p>
        </p:txBody>
      </p:sp>
      <p:sp>
        <p:nvSpPr>
          <p:cNvPr id="79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76932338"/>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endParaRPr lang="zh-CN" altLang="zh-CN"/>
          </a:p>
        </p:txBody>
      </p:sp>
      <p:sp>
        <p:nvSpPr>
          <p:cNvPr id="797699" name="Rectangle 3"/>
          <p:cNvSpPr>
            <a:spLocks noGrp="1" noChangeArrowheads="1"/>
          </p:cNvSpPr>
          <p:nvPr>
            <p:ph type="body" idx="1"/>
          </p:nvPr>
        </p:nvSpPr>
        <p:spPr>
          <a:xfrm>
            <a:off x="0" y="5373688"/>
            <a:ext cx="9144000" cy="476250"/>
          </a:xfrm>
        </p:spPr>
        <p:txBody>
          <a:bodyPr/>
          <a:lstStyle/>
          <a:p>
            <a:r>
              <a:rPr lang="zh-CN" altLang="en-US"/>
              <a:t>图</a:t>
            </a:r>
            <a:r>
              <a:rPr lang="en-US" altLang="zh-CN"/>
              <a:t>10-9  OSI</a:t>
            </a:r>
            <a:r>
              <a:rPr lang="zh-CN" altLang="en-US"/>
              <a:t>七层模型</a:t>
            </a:r>
          </a:p>
        </p:txBody>
      </p:sp>
      <p:pic>
        <p:nvPicPr>
          <p:cNvPr id="797700" name="Picture 4" descr="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557338"/>
            <a:ext cx="6553200"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06413"/>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10.6.2  </a:t>
            </a:r>
            <a:r>
              <a:rPr lang="zh-CN" altLang="en-US">
                <a:latin typeface="黑体" panose="02010609060101010101" pitchFamily="49" charset="-122"/>
                <a:ea typeface="黑体" panose="02010609060101010101" pitchFamily="49" charset="-122"/>
              </a:rPr>
              <a:t>网络操作系统及其分类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网络操作系统及其特征</a:t>
            </a:r>
            <a:br>
              <a:rPr lang="zh-CN" altLang="en-US">
                <a:latin typeface="黑体" panose="02010609060101010101" pitchFamily="49" charset="-122"/>
                <a:ea typeface="黑体" panose="02010609060101010101" pitchFamily="49" charset="-122"/>
              </a:rPr>
            </a:br>
            <a:r>
              <a:rPr lang="zh-CN" altLang="en-US"/>
              <a:t>　　网络操作系统</a:t>
            </a:r>
            <a:r>
              <a:rPr lang="en-US" altLang="zh-CN"/>
              <a:t>(Network Operating System)</a:t>
            </a:r>
            <a:r>
              <a:rPr lang="zh-CN" altLang="en-US"/>
              <a:t>是在计算机网络环境下，对网络资源进行</a:t>
            </a:r>
            <a:r>
              <a:rPr lang="zh-CN" altLang="en-US">
                <a:hlinkClick r:id="rId2"/>
              </a:rPr>
              <a:t>管理</a:t>
            </a:r>
            <a:r>
              <a:rPr lang="zh-CN" altLang="en-US"/>
              <a:t>和</a:t>
            </a:r>
            <a:r>
              <a:rPr lang="zh-CN" altLang="en-US">
                <a:hlinkClick r:id="rId3"/>
              </a:rPr>
              <a:t>控制</a:t>
            </a:r>
            <a:r>
              <a:rPr lang="zh-CN" altLang="en-US"/>
              <a:t>，实现数据通信及对网络资源的共享，为用户提供与网络资源之间接口的一组软件和规程的集合。网络操作系统建立在网络中计算机各自不同的单机操作系统之上，为用户提供使用网络系统资源的桥梁。 </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1602004"/>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网络操作系统的分类</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对等模式</a:t>
            </a:r>
            <a:r>
              <a:rPr lang="en-US" altLang="zh-CN"/>
              <a:t>(peer-to-peer model)</a:t>
            </a:r>
            <a:br>
              <a:rPr lang="en-US" altLang="zh-CN"/>
            </a:br>
            <a:r>
              <a:rPr lang="zh-CN" altLang="en-US"/>
              <a:t>　　在该模式的操作系统管理下，网络上的每台计算机处于平等的地位，系统中不设专用服务器，任何一台计算机和其它计算机之间没有从属关系。原则上网络中的任意两个节点之间都直接通信，系统中的每一台计算机都能访问计算机上的共享资源，每台联网计算机都分前台方式和后台方式工作，前台为本地服务，后台为其它结点的网络用户服务。</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6069122"/>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工作站</a:t>
            </a:r>
            <a:r>
              <a:rPr lang="en-US" altLang="zh-CN"/>
              <a:t>/</a:t>
            </a:r>
            <a:r>
              <a:rPr lang="zh-CN" altLang="en-US"/>
              <a:t>服务器模式</a:t>
            </a:r>
            <a:r>
              <a:rPr lang="en-US" altLang="zh-CN"/>
              <a:t>(Workstation/Server model)</a:t>
            </a:r>
            <a:br>
              <a:rPr lang="en-US" altLang="zh-CN"/>
            </a:br>
            <a:r>
              <a:rPr lang="zh-CN" altLang="en-US"/>
              <a:t>　　该模式将网络中的节点计算机分为两类：网络服务器</a:t>
            </a:r>
            <a:r>
              <a:rPr lang="en-US" altLang="zh-CN"/>
              <a:t>(Server)</a:t>
            </a:r>
            <a:r>
              <a:rPr lang="zh-CN" altLang="en-US"/>
              <a:t>和网络工作站</a:t>
            </a:r>
            <a:r>
              <a:rPr lang="en-US" altLang="zh-CN"/>
              <a:t>(Workstation)</a:t>
            </a:r>
            <a:r>
              <a:rPr lang="zh-CN" altLang="en-US"/>
              <a:t>。服务器以集中方式管理网络中的共享资源，为工作站提供服务，服务器不再作其它用途。工作站为本地用户访问本地资源和访问网络资源服务。</a:t>
            </a:r>
          </a:p>
        </p:txBody>
      </p:sp>
      <p:sp>
        <p:nvSpPr>
          <p:cNvPr id="80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21694446"/>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r>
              <a:rPr lang="zh-CN" altLang="en-US"/>
              <a:t>　　</a:t>
            </a:r>
            <a:r>
              <a:rPr lang="en-US" altLang="zh-CN"/>
              <a:t>3) </a:t>
            </a:r>
            <a:r>
              <a:rPr lang="zh-CN" altLang="en-US"/>
              <a:t>客户</a:t>
            </a:r>
            <a:r>
              <a:rPr lang="en-US" altLang="zh-CN"/>
              <a:t>/</a:t>
            </a:r>
            <a:r>
              <a:rPr lang="zh-CN" altLang="en-US"/>
              <a:t>服务器模式</a:t>
            </a:r>
            <a:r>
              <a:rPr lang="en-US" altLang="zh-CN"/>
              <a:t>(Client/Server model)</a:t>
            </a:r>
            <a:br>
              <a:rPr lang="en-US" altLang="zh-CN"/>
            </a:br>
            <a:r>
              <a:rPr lang="zh-CN" altLang="en-US"/>
              <a:t>　　在计算机网络中，从硬件角度看，客户</a:t>
            </a:r>
            <a:r>
              <a:rPr lang="en-US" altLang="zh-CN"/>
              <a:t>/</a:t>
            </a:r>
            <a:r>
              <a:rPr lang="zh-CN" altLang="en-US"/>
              <a:t>服务器模式是指，某项任务分配在两台或多台机器上，其中用于接受请求并提供各种资源、数据和服务的计算机称为服务器，而面向用户，提供用户接口和前端处理，并向服务器提出资源、数据和服务请求的计算机称为客户机。</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4944843"/>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浏览器</a:t>
            </a:r>
            <a:r>
              <a:rPr lang="en-US" altLang="zh-CN"/>
              <a:t>/</a:t>
            </a:r>
            <a:r>
              <a:rPr lang="zh-CN" altLang="en-US"/>
              <a:t>服务器模式</a:t>
            </a:r>
            <a:r>
              <a:rPr lang="en-US" altLang="zh-CN"/>
              <a:t>(Browser/Server model)</a:t>
            </a:r>
            <a:br>
              <a:rPr lang="en-US" altLang="zh-CN"/>
            </a:br>
            <a:r>
              <a:rPr lang="zh-CN" altLang="en-US"/>
              <a:t>　　客户</a:t>
            </a:r>
            <a:r>
              <a:rPr lang="en-US" altLang="zh-CN"/>
              <a:t>/</a:t>
            </a:r>
            <a:r>
              <a:rPr lang="zh-CN" altLang="en-US"/>
              <a:t>服务器模式可分为两层</a:t>
            </a:r>
            <a:r>
              <a:rPr lang="en-US" altLang="zh-CN"/>
              <a:t>C/S</a:t>
            </a:r>
            <a:r>
              <a:rPr lang="zh-CN" altLang="en-US"/>
              <a:t>模式和三层</a:t>
            </a:r>
            <a:r>
              <a:rPr lang="en-US" altLang="zh-CN"/>
              <a:t>C/S</a:t>
            </a:r>
            <a:r>
              <a:rPr lang="zh-CN" altLang="en-US"/>
              <a:t>模式两种。传统的小型局域网采用两层客户</a:t>
            </a:r>
            <a:r>
              <a:rPr lang="en-US" altLang="zh-CN"/>
              <a:t>/</a:t>
            </a:r>
            <a:r>
              <a:rPr lang="zh-CN" altLang="en-US"/>
              <a:t>服务器模式，在大型网络中通常采用三层</a:t>
            </a:r>
            <a:r>
              <a:rPr lang="en-US" altLang="zh-CN"/>
              <a:t>C/S</a:t>
            </a:r>
            <a:r>
              <a:rPr lang="zh-CN" altLang="en-US"/>
              <a:t>模式。三层</a:t>
            </a:r>
            <a:r>
              <a:rPr lang="en-US" altLang="zh-CN"/>
              <a:t>C/S</a:t>
            </a:r>
            <a:r>
              <a:rPr lang="zh-CN" altLang="en-US"/>
              <a:t>模式，即将客户机连接到一台</a:t>
            </a:r>
            <a:r>
              <a:rPr lang="en-US" altLang="zh-CN"/>
              <a:t>Web</a:t>
            </a:r>
            <a:r>
              <a:rPr lang="zh-CN" altLang="en-US"/>
              <a:t>服务器</a:t>
            </a:r>
            <a:r>
              <a:rPr lang="en-US" altLang="zh-CN"/>
              <a:t>(</a:t>
            </a:r>
            <a:r>
              <a:rPr lang="zh-CN" altLang="en-US"/>
              <a:t>并配上浏览器软件，用于实现客户与</a:t>
            </a:r>
            <a:r>
              <a:rPr lang="en-US" altLang="zh-CN"/>
              <a:t>Web</a:t>
            </a:r>
            <a:r>
              <a:rPr lang="zh-CN" altLang="en-US"/>
              <a:t>服务器之间的交互</a:t>
            </a:r>
            <a:r>
              <a:rPr lang="en-US" altLang="zh-CN"/>
              <a:t>)</a:t>
            </a:r>
            <a:r>
              <a:rPr lang="zh-CN" altLang="en-US"/>
              <a:t>上，即在客户机与服务器之间再增加一台</a:t>
            </a:r>
            <a:r>
              <a:rPr lang="en-US" altLang="zh-CN"/>
              <a:t>Web</a:t>
            </a:r>
            <a:r>
              <a:rPr lang="zh-CN" altLang="en-US"/>
              <a:t>服务器，它相当于前面所介绍的应用服务器。</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4037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r>
              <a:rPr lang="zh-CN" altLang="en-US"/>
              <a:t>　　由图</a:t>
            </a:r>
            <a:r>
              <a:rPr lang="en-US" altLang="zh-CN"/>
              <a:t>2-3</a:t>
            </a:r>
            <a:r>
              <a:rPr lang="zh-CN" altLang="en-US"/>
              <a:t>可以看出，存在前趋关系</a:t>
            </a:r>
            <a:r>
              <a:rPr lang="en-US" altLang="zh-CN"/>
              <a:t>I</a:t>
            </a:r>
            <a:r>
              <a:rPr lang="en-US" altLang="zh-CN" baseline="-25000"/>
              <a:t>i</a:t>
            </a:r>
            <a:r>
              <a:rPr lang="en-US" altLang="zh-CN"/>
              <a:t>→C</a:t>
            </a:r>
            <a:r>
              <a:rPr lang="en-US" altLang="zh-CN" baseline="-25000"/>
              <a:t>i</a:t>
            </a:r>
            <a:r>
              <a:rPr lang="zh-CN" altLang="en-US"/>
              <a:t>，</a:t>
            </a:r>
            <a:r>
              <a:rPr lang="en-US" altLang="zh-CN"/>
              <a:t>I</a:t>
            </a:r>
            <a:r>
              <a:rPr lang="en-US" altLang="zh-CN" baseline="-25000"/>
              <a:t>i</a:t>
            </a:r>
            <a:r>
              <a:rPr lang="en-US" altLang="zh-CN"/>
              <a:t>→I</a:t>
            </a:r>
            <a:r>
              <a:rPr lang="en-US" altLang="zh-CN" baseline="-25000"/>
              <a:t>i+1</a:t>
            </a:r>
            <a:r>
              <a:rPr lang="zh-CN" altLang="en-US"/>
              <a:t>，</a:t>
            </a:r>
            <a:r>
              <a:rPr lang="en-US" altLang="zh-CN"/>
              <a:t>C</a:t>
            </a:r>
            <a:r>
              <a:rPr lang="en-US" altLang="zh-CN" baseline="-25000"/>
              <a:t>i</a:t>
            </a:r>
            <a:r>
              <a:rPr lang="en-US" altLang="zh-CN"/>
              <a:t>→P</a:t>
            </a:r>
            <a:r>
              <a:rPr lang="en-US" altLang="zh-CN" baseline="-25000"/>
              <a:t>i</a:t>
            </a:r>
            <a:r>
              <a:rPr lang="zh-CN" altLang="en-US"/>
              <a:t>，</a:t>
            </a:r>
            <a:r>
              <a:rPr lang="en-US" altLang="zh-CN"/>
              <a:t>C</a:t>
            </a:r>
            <a:r>
              <a:rPr lang="en-US" altLang="zh-CN" baseline="-25000"/>
              <a:t>i</a:t>
            </a:r>
            <a:r>
              <a:rPr lang="en-US" altLang="zh-CN"/>
              <a:t>→C</a:t>
            </a:r>
            <a:r>
              <a:rPr lang="en-US" altLang="zh-CN" baseline="-25000"/>
              <a:t>i+1</a:t>
            </a:r>
            <a:r>
              <a:rPr lang="zh-CN" altLang="en-US"/>
              <a:t>，</a:t>
            </a:r>
            <a:r>
              <a:rPr lang="en-US" altLang="zh-CN"/>
              <a:t>P</a:t>
            </a:r>
            <a:r>
              <a:rPr lang="en-US" altLang="zh-CN" baseline="-25000"/>
              <a:t>i</a:t>
            </a:r>
            <a:r>
              <a:rPr lang="en-US" altLang="zh-CN"/>
              <a:t>→P</a:t>
            </a:r>
            <a:r>
              <a:rPr lang="en-US" altLang="zh-CN" baseline="-25000"/>
              <a:t>i+1</a:t>
            </a:r>
            <a:r>
              <a:rPr lang="zh-CN" altLang="en-US"/>
              <a:t>，而</a:t>
            </a:r>
            <a:r>
              <a:rPr lang="en-US" altLang="zh-CN"/>
              <a:t>I</a:t>
            </a:r>
            <a:r>
              <a:rPr lang="en-US" altLang="zh-CN" baseline="-25000"/>
              <a:t>i+1</a:t>
            </a:r>
            <a:r>
              <a:rPr lang="zh-CN" altLang="en-US"/>
              <a:t>和</a:t>
            </a:r>
            <a:r>
              <a:rPr lang="en-US" altLang="zh-CN"/>
              <a:t>C</a:t>
            </a:r>
            <a:r>
              <a:rPr lang="en-US" altLang="zh-CN" baseline="-25000"/>
              <a:t>i</a:t>
            </a:r>
            <a:r>
              <a:rPr lang="zh-CN" altLang="en-US"/>
              <a:t>及</a:t>
            </a:r>
            <a:r>
              <a:rPr lang="en-US" altLang="zh-CN"/>
              <a:t>P</a:t>
            </a:r>
            <a:r>
              <a:rPr lang="en-US" altLang="zh-CN" baseline="-25000"/>
              <a:t>i-1</a:t>
            </a:r>
            <a:r>
              <a:rPr lang="zh-CN" altLang="en-US"/>
              <a:t>是重叠的，即在</a:t>
            </a:r>
            <a:r>
              <a:rPr lang="en-US" altLang="zh-CN"/>
              <a:t>P</a:t>
            </a:r>
            <a:r>
              <a:rPr lang="en-US" altLang="zh-CN" baseline="-25000"/>
              <a:t>i-1</a:t>
            </a:r>
            <a:r>
              <a:rPr lang="zh-CN" altLang="en-US"/>
              <a:t>和</a:t>
            </a:r>
            <a:r>
              <a:rPr lang="en-US" altLang="zh-CN"/>
              <a:t>C</a:t>
            </a:r>
            <a:r>
              <a:rPr lang="en-US" altLang="zh-CN" baseline="-25000"/>
              <a:t>i</a:t>
            </a:r>
            <a:r>
              <a:rPr lang="zh-CN" altLang="en-US"/>
              <a:t>以及</a:t>
            </a:r>
            <a:r>
              <a:rPr lang="en-US" altLang="zh-CN"/>
              <a:t>I</a:t>
            </a:r>
            <a:r>
              <a:rPr lang="en-US" altLang="zh-CN" baseline="-25000"/>
              <a:t>i+1</a:t>
            </a:r>
            <a:r>
              <a:rPr lang="zh-CN" altLang="en-US"/>
              <a:t>之间，不存在前趋关系，可以并发执行。</a:t>
            </a:r>
            <a:br>
              <a:rPr lang="zh-CN" altLang="en-US"/>
            </a:br>
            <a:r>
              <a:rPr lang="zh-CN" altLang="en-US"/>
              <a:t>　　对于具有下述四条语句的程序段：</a:t>
            </a:r>
            <a:br>
              <a:rPr lang="zh-CN" altLang="en-US"/>
            </a:br>
            <a:r>
              <a:rPr lang="zh-CN" altLang="en-US"/>
              <a:t>　　</a:t>
            </a:r>
            <a:r>
              <a:rPr lang="en-US" altLang="zh-CN"/>
              <a:t>S</a:t>
            </a:r>
            <a:r>
              <a:rPr lang="en-US" altLang="zh-CN" baseline="-25000"/>
              <a:t>1</a:t>
            </a:r>
            <a:r>
              <a:rPr lang="en-US" altLang="zh-CN"/>
              <a:t>: a :=x+2</a:t>
            </a:r>
            <a:br>
              <a:rPr lang="en-US" altLang="zh-CN"/>
            </a:br>
            <a:r>
              <a:rPr lang="zh-CN" altLang="en-US"/>
              <a:t>　　</a:t>
            </a:r>
            <a:r>
              <a:rPr lang="en-US" altLang="zh-CN"/>
              <a:t>S</a:t>
            </a:r>
            <a:r>
              <a:rPr lang="en-US" altLang="zh-CN" baseline="-25000"/>
              <a:t>2</a:t>
            </a:r>
            <a:r>
              <a:rPr lang="en-US" altLang="zh-CN"/>
              <a:t>: b :=y+4</a:t>
            </a:r>
            <a:br>
              <a:rPr lang="en-US" altLang="zh-CN"/>
            </a:br>
            <a:r>
              <a:rPr lang="zh-CN" altLang="en-US"/>
              <a:t>　　</a:t>
            </a:r>
            <a:r>
              <a:rPr lang="en-US" altLang="zh-CN"/>
              <a:t>S</a:t>
            </a:r>
            <a:r>
              <a:rPr lang="en-US" altLang="zh-CN" baseline="-25000"/>
              <a:t>3</a:t>
            </a:r>
            <a:r>
              <a:rPr lang="en-US" altLang="zh-CN"/>
              <a:t>: c :=a+b</a:t>
            </a:r>
            <a:br>
              <a:rPr lang="en-US" altLang="zh-CN"/>
            </a:br>
            <a:r>
              <a:rPr lang="zh-CN" altLang="en-US"/>
              <a:t>　　</a:t>
            </a:r>
            <a:r>
              <a:rPr lang="en-US" altLang="zh-CN"/>
              <a:t>S</a:t>
            </a:r>
            <a:r>
              <a:rPr lang="en-US" altLang="zh-CN" baseline="-25000"/>
              <a:t>4</a:t>
            </a:r>
            <a:r>
              <a:rPr lang="en-US" altLang="zh-CN"/>
              <a:t>: d :=c+b</a:t>
            </a:r>
            <a:br>
              <a:rPr lang="en-US" altLang="zh-CN"/>
            </a:br>
            <a:r>
              <a:rPr lang="zh-CN" altLang="en-US"/>
              <a:t>　　可画出图</a:t>
            </a:r>
            <a:r>
              <a:rPr lang="en-US" altLang="zh-CN"/>
              <a:t>2-4</a:t>
            </a:r>
            <a:r>
              <a:rPr lang="zh-CN" altLang="en-US"/>
              <a:t>所示的前趋关系。可以看出：</a:t>
            </a:r>
            <a:r>
              <a:rPr lang="en-US" altLang="zh-CN"/>
              <a:t>S</a:t>
            </a:r>
            <a:r>
              <a:rPr lang="en-US" altLang="zh-CN" baseline="-25000"/>
              <a:t>3</a:t>
            </a:r>
            <a:r>
              <a:rPr lang="zh-CN" altLang="en-US"/>
              <a:t>必须在</a:t>
            </a:r>
            <a:r>
              <a:rPr lang="en-US" altLang="zh-CN"/>
              <a:t>a</a:t>
            </a:r>
            <a:r>
              <a:rPr lang="zh-CN" altLang="en-US"/>
              <a:t>和</a:t>
            </a:r>
            <a:r>
              <a:rPr lang="en-US" altLang="zh-CN"/>
              <a:t>b</a:t>
            </a:r>
            <a:r>
              <a:rPr lang="zh-CN" altLang="en-US"/>
              <a:t>被赋值后方能执行；</a:t>
            </a:r>
            <a:r>
              <a:rPr lang="en-US" altLang="zh-CN"/>
              <a:t>S</a:t>
            </a:r>
            <a:r>
              <a:rPr lang="en-US" altLang="zh-CN" baseline="-25000"/>
              <a:t>4</a:t>
            </a:r>
            <a:r>
              <a:rPr lang="zh-CN" altLang="en-US"/>
              <a:t>必须在</a:t>
            </a:r>
            <a:r>
              <a:rPr lang="en-US" altLang="zh-CN"/>
              <a:t>S</a:t>
            </a:r>
            <a:r>
              <a:rPr lang="en-US" altLang="zh-CN" baseline="-25000"/>
              <a:t>3</a:t>
            </a:r>
            <a:r>
              <a:rPr lang="zh-CN" altLang="en-US"/>
              <a:t>之后执行；但</a:t>
            </a:r>
            <a:r>
              <a:rPr lang="en-US" altLang="zh-CN"/>
              <a:t>S</a:t>
            </a:r>
            <a:r>
              <a:rPr lang="en-US" altLang="zh-CN" baseline="-25000"/>
              <a:t>1</a:t>
            </a:r>
            <a:r>
              <a:rPr lang="zh-CN" altLang="en-US"/>
              <a:t>和</a:t>
            </a:r>
            <a:r>
              <a:rPr lang="en-US" altLang="zh-CN"/>
              <a:t>S</a:t>
            </a:r>
            <a:r>
              <a:rPr lang="en-US" altLang="zh-CN" baseline="-25000"/>
              <a:t>2</a:t>
            </a:r>
            <a:r>
              <a:rPr lang="zh-CN" altLang="en-US"/>
              <a:t>则可以并发执行，因为它们彼此互不依赖。</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41048456"/>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10.6.3  </a:t>
            </a:r>
            <a:r>
              <a:rPr lang="zh-CN" altLang="en-US">
                <a:latin typeface="黑体" panose="02010609060101010101" pitchFamily="49" charset="-122"/>
                <a:ea typeface="黑体" panose="02010609060101010101" pitchFamily="49" charset="-122"/>
              </a:rPr>
              <a:t>网络操作系统的功能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数据通信</a:t>
            </a:r>
            <a:br>
              <a:rPr lang="zh-CN" altLang="en-US">
                <a:latin typeface="黑体" panose="02010609060101010101" pitchFamily="49" charset="-122"/>
                <a:ea typeface="黑体" panose="02010609060101010101" pitchFamily="49" charset="-122"/>
              </a:rPr>
            </a:br>
            <a:r>
              <a:rPr lang="zh-CN" altLang="en-US"/>
              <a:t>　　为了实现网络中计算机之间的数据通信，网络</a:t>
            </a:r>
            <a:r>
              <a:rPr lang="en-US" altLang="zh-CN"/>
              <a:t>OS</a:t>
            </a:r>
            <a:r>
              <a:rPr lang="zh-CN" altLang="en-US"/>
              <a:t>应具有如下基本功能：</a:t>
            </a:r>
            <a:br>
              <a:rPr lang="zh-CN" altLang="en-US"/>
            </a:br>
            <a:r>
              <a:rPr lang="zh-CN" altLang="en-US"/>
              <a:t>　　</a:t>
            </a:r>
            <a:r>
              <a:rPr lang="en-US" altLang="zh-CN"/>
              <a:t>(1) </a:t>
            </a:r>
            <a:r>
              <a:rPr lang="zh-CN" altLang="en-US"/>
              <a:t>连接的建立与拆除。</a:t>
            </a:r>
            <a:br>
              <a:rPr lang="zh-CN" altLang="en-US"/>
            </a:br>
            <a:r>
              <a:rPr lang="zh-CN" altLang="en-US"/>
              <a:t>　　</a:t>
            </a:r>
            <a:r>
              <a:rPr lang="en-US" altLang="zh-CN"/>
              <a:t>(2) </a:t>
            </a:r>
            <a:r>
              <a:rPr lang="zh-CN" altLang="en-US"/>
              <a:t>报文的分解与组装。</a:t>
            </a:r>
            <a:br>
              <a:rPr lang="zh-CN" altLang="en-US"/>
            </a:br>
            <a:r>
              <a:rPr lang="zh-CN" altLang="en-US"/>
              <a:t>　　</a:t>
            </a:r>
            <a:r>
              <a:rPr lang="en-US" altLang="zh-CN"/>
              <a:t>(3) </a:t>
            </a:r>
            <a:r>
              <a:rPr lang="zh-CN" altLang="en-US"/>
              <a:t>传输控制。</a:t>
            </a:r>
            <a:br>
              <a:rPr lang="zh-CN" altLang="en-US"/>
            </a:br>
            <a:r>
              <a:rPr lang="zh-CN" altLang="en-US"/>
              <a:t>　　</a:t>
            </a:r>
            <a:r>
              <a:rPr lang="en-US" altLang="zh-CN"/>
              <a:t>(4) </a:t>
            </a:r>
            <a:r>
              <a:rPr lang="zh-CN" altLang="en-US"/>
              <a:t>流量控制。</a:t>
            </a:r>
            <a:br>
              <a:rPr lang="zh-CN" altLang="en-US"/>
            </a:br>
            <a:r>
              <a:rPr lang="zh-CN" altLang="en-US"/>
              <a:t>　　</a:t>
            </a:r>
            <a:r>
              <a:rPr lang="en-US" altLang="zh-CN"/>
              <a:t>(5) </a:t>
            </a:r>
            <a:r>
              <a:rPr lang="zh-CN" altLang="en-US"/>
              <a:t>差错的检测与纠正。</a:t>
            </a:r>
          </a:p>
        </p:txBody>
      </p:sp>
      <p:sp>
        <p:nvSpPr>
          <p:cNvPr id="80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4203012"/>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应用互操作</a:t>
            </a:r>
            <a:r>
              <a:rPr lang="zh-CN" altLang="en-US"/>
              <a:t/>
            </a:r>
            <a:br>
              <a:rPr lang="zh-CN" altLang="en-US"/>
            </a:br>
            <a:r>
              <a:rPr lang="zh-CN" altLang="en-US"/>
              <a:t>　　为了实现多个网络之间的通信和资源共享，不仅需要将它们从物理上连接在一起，而且还应使不同网络的计算机系统之间能进行通信</a:t>
            </a:r>
            <a:r>
              <a:rPr lang="en-US" altLang="zh-CN"/>
              <a:t>(</a:t>
            </a:r>
            <a:r>
              <a:rPr lang="zh-CN" altLang="en-US"/>
              <a:t>信息互通</a:t>
            </a:r>
            <a:r>
              <a:rPr lang="en-US" altLang="zh-CN"/>
              <a:t>)</a:t>
            </a:r>
            <a:r>
              <a:rPr lang="zh-CN" altLang="en-US"/>
              <a:t>和实现资源共享</a:t>
            </a:r>
            <a:r>
              <a:rPr lang="en-US" altLang="zh-CN"/>
              <a:t>(</a:t>
            </a:r>
            <a:r>
              <a:rPr lang="zh-CN" altLang="en-US"/>
              <a:t>信息互用</a:t>
            </a:r>
            <a:r>
              <a:rPr lang="en-US" altLang="zh-CN"/>
              <a:t>)</a:t>
            </a:r>
            <a:r>
              <a:rPr lang="zh-CN" altLang="en-US"/>
              <a:t>。为此，在网络</a:t>
            </a:r>
            <a:r>
              <a:rPr lang="en-US" altLang="zh-CN"/>
              <a:t>OS</a:t>
            </a:r>
            <a:r>
              <a:rPr lang="zh-CN" altLang="en-US"/>
              <a:t>中必须提供应用互操作功能，以实现“信息互通性”及“信息互用性”。</a:t>
            </a:r>
            <a:br>
              <a:rPr lang="zh-CN" altLang="en-US"/>
            </a:br>
            <a:r>
              <a:rPr lang="zh-CN" altLang="en-US"/>
              <a:t>　　</a:t>
            </a:r>
            <a:r>
              <a:rPr lang="en-US" altLang="zh-CN"/>
              <a:t>(1) </a:t>
            </a:r>
            <a:r>
              <a:rPr lang="zh-CN" altLang="en-US"/>
              <a:t>信息的互通性。</a:t>
            </a:r>
            <a:br>
              <a:rPr lang="zh-CN" altLang="en-US"/>
            </a:br>
            <a:r>
              <a:rPr lang="zh-CN" altLang="en-US"/>
              <a:t>　　</a:t>
            </a:r>
            <a:r>
              <a:rPr lang="en-US" altLang="zh-CN"/>
              <a:t>(2) </a:t>
            </a:r>
            <a:r>
              <a:rPr lang="zh-CN" altLang="en-US"/>
              <a:t>信息的“互用性”。 </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45862285"/>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网络管理</a:t>
            </a:r>
            <a:r>
              <a:rPr lang="zh-CN" altLang="en-US"/>
              <a:t/>
            </a:r>
            <a:br>
              <a:rPr lang="zh-CN" altLang="en-US"/>
            </a:br>
            <a:r>
              <a:rPr lang="zh-CN" altLang="en-US"/>
              <a:t>　　</a:t>
            </a:r>
            <a:r>
              <a:rPr lang="en-US" altLang="zh-CN"/>
              <a:t>1) </a:t>
            </a:r>
            <a:r>
              <a:rPr lang="zh-CN" altLang="en-US"/>
              <a:t>网络管理的目标</a:t>
            </a:r>
            <a:br>
              <a:rPr lang="zh-CN" altLang="en-US"/>
            </a:br>
            <a:r>
              <a:rPr lang="zh-CN" altLang="en-US"/>
              <a:t>　　</a:t>
            </a:r>
            <a:r>
              <a:rPr lang="en-US" altLang="zh-CN"/>
              <a:t>(1) </a:t>
            </a:r>
            <a:r>
              <a:rPr lang="zh-CN" altLang="en-US"/>
              <a:t>增强网络的可用性，如通过预测及时地检测出网络故障，为关键设备配置冗余的设备等；</a:t>
            </a:r>
            <a:br>
              <a:rPr lang="zh-CN" altLang="en-US"/>
            </a:br>
            <a:r>
              <a:rPr lang="zh-CN" altLang="en-US"/>
              <a:t>　</a:t>
            </a:r>
            <a:r>
              <a:rPr lang="en-US" altLang="zh-CN"/>
              <a:t>(2) </a:t>
            </a:r>
            <a:r>
              <a:rPr lang="zh-CN" altLang="en-US"/>
              <a:t>提高网络的运行质量，随时监测网络中的负荷及流量；</a:t>
            </a:r>
            <a:br>
              <a:rPr lang="zh-CN" altLang="en-US"/>
            </a:br>
            <a:r>
              <a:rPr lang="zh-CN" altLang="en-US"/>
              <a:t>　　</a:t>
            </a:r>
            <a:r>
              <a:rPr lang="en-US" altLang="zh-CN"/>
              <a:t>(3) </a:t>
            </a:r>
            <a:r>
              <a:rPr lang="zh-CN" altLang="en-US"/>
              <a:t>提高网络的资源利用率，长期监测网络，对网络资源进行合理的调整；</a:t>
            </a:r>
            <a:br>
              <a:rPr lang="zh-CN" altLang="en-US"/>
            </a:br>
            <a:r>
              <a:rPr lang="zh-CN" altLang="en-US"/>
              <a:t>　　</a:t>
            </a:r>
            <a:r>
              <a:rPr lang="en-US" altLang="zh-CN"/>
              <a:t>(4) </a:t>
            </a:r>
            <a:r>
              <a:rPr lang="zh-CN" altLang="en-US"/>
              <a:t>保障网络数据的安全性，采取多级安全保障机制；</a:t>
            </a:r>
            <a:br>
              <a:rPr lang="zh-CN" altLang="en-US"/>
            </a:br>
            <a:r>
              <a:rPr lang="zh-CN" altLang="en-US"/>
              <a:t>　　</a:t>
            </a:r>
            <a:r>
              <a:rPr lang="en-US" altLang="zh-CN"/>
              <a:t>(5) </a:t>
            </a:r>
            <a:r>
              <a:rPr lang="zh-CN" altLang="en-US"/>
              <a:t>提高网络的社会和经济效益。</a:t>
            </a:r>
          </a:p>
        </p:txBody>
      </p:sp>
      <p:sp>
        <p:nvSpPr>
          <p:cNvPr id="80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3425836"/>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网络管理的功能</a:t>
            </a:r>
            <a:br>
              <a:rPr lang="zh-CN" altLang="en-US"/>
            </a:br>
            <a:r>
              <a:rPr lang="zh-CN" altLang="en-US"/>
              <a:t>　　</a:t>
            </a:r>
            <a:r>
              <a:rPr lang="en-US" altLang="zh-CN"/>
              <a:t>ISO</a:t>
            </a:r>
            <a:r>
              <a:rPr lang="zh-CN" altLang="en-US"/>
              <a:t>为网络管理定义了差错、配置、性能、计费和安全五大管理功能：</a:t>
            </a:r>
            <a:br>
              <a:rPr lang="zh-CN" altLang="en-US"/>
            </a:br>
            <a:r>
              <a:rPr lang="zh-CN" altLang="en-US"/>
              <a:t>　　</a:t>
            </a:r>
            <a:r>
              <a:rPr lang="en-US" altLang="zh-CN"/>
              <a:t>(1) </a:t>
            </a:r>
            <a:r>
              <a:rPr lang="zh-CN" altLang="en-US"/>
              <a:t>配置管理</a:t>
            </a:r>
            <a:br>
              <a:rPr lang="zh-CN" altLang="en-US"/>
            </a:br>
            <a:r>
              <a:rPr lang="zh-CN" altLang="en-US"/>
              <a:t>　　</a:t>
            </a:r>
            <a:r>
              <a:rPr lang="en-US" altLang="zh-CN"/>
              <a:t>(2) </a:t>
            </a:r>
            <a:r>
              <a:rPr lang="zh-CN" altLang="en-US"/>
              <a:t>故障管理</a:t>
            </a:r>
            <a:br>
              <a:rPr lang="zh-CN" altLang="en-US"/>
            </a:br>
            <a:r>
              <a:rPr lang="zh-CN" altLang="en-US"/>
              <a:t>　　</a:t>
            </a:r>
            <a:r>
              <a:rPr lang="en-US" altLang="zh-CN"/>
              <a:t>(3) </a:t>
            </a:r>
            <a:r>
              <a:rPr lang="zh-CN" altLang="en-US"/>
              <a:t>性能管理</a:t>
            </a:r>
            <a:br>
              <a:rPr lang="zh-CN" altLang="en-US"/>
            </a:br>
            <a:r>
              <a:rPr lang="zh-CN" altLang="en-US"/>
              <a:t>　　</a:t>
            </a:r>
            <a:r>
              <a:rPr lang="en-US" altLang="zh-CN"/>
              <a:t>(4) </a:t>
            </a:r>
            <a:r>
              <a:rPr lang="zh-CN" altLang="en-US"/>
              <a:t>安全管理</a:t>
            </a:r>
            <a:br>
              <a:rPr lang="zh-CN" altLang="en-US"/>
            </a:br>
            <a:r>
              <a:rPr lang="zh-CN" altLang="en-US"/>
              <a:t>　　</a:t>
            </a:r>
            <a:r>
              <a:rPr lang="en-US" altLang="zh-CN"/>
              <a:t>(5) </a:t>
            </a:r>
            <a:r>
              <a:rPr lang="zh-CN" altLang="en-US"/>
              <a:t>计费管理</a:t>
            </a:r>
          </a:p>
        </p:txBody>
      </p:sp>
      <p:sp>
        <p:nvSpPr>
          <p:cNvPr id="806915" name="Rectangle 3"/>
          <p:cNvSpPr>
            <a:spLocks noGrp="1" noChangeArrowheads="1"/>
          </p:cNvSpPr>
          <p:nvPr>
            <p:ph type="body" idx="1"/>
          </p:nvPr>
        </p:nvSpPr>
        <p:spPr/>
        <p:txBody>
          <a:bodyPr/>
          <a:lstStyle/>
          <a:p>
            <a:endParaRPr lang="zh-CN" altLang="zh-CN"/>
          </a:p>
        </p:txBody>
      </p:sp>
      <p:sp>
        <p:nvSpPr>
          <p:cNvPr id="80691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64417229"/>
      </p:ext>
    </p:extLst>
  </p:cSld>
  <p:clrMapOvr>
    <a:masterClrMapping/>
  </p:clrMapOvr>
  <p:timing>
    <p:tnLst>
      <p:par>
        <p:cTn id="1" dur="indefinite" restart="never" nodeType="tmRoot"/>
      </p:par>
    </p:tnLst>
  </p:timing>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pPr>
              <a:lnSpc>
                <a:spcPct val="15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10.7  </a:t>
            </a:r>
            <a:r>
              <a:rPr lang="zh-CN" altLang="en-US" sz="3200">
                <a:latin typeface="黑体" panose="02010609060101010101" pitchFamily="49" charset="-122"/>
                <a:ea typeface="黑体" panose="02010609060101010101" pitchFamily="49" charset="-122"/>
              </a:rPr>
              <a:t>分布式文件系统</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分布式文件系统是配置在分布式系统上的，因此，本节在介绍分布式文件系统这个主题前，先对所涉及的分布式系统的知识和概念做个扼要的介绍。</a:t>
            </a:r>
          </a:p>
        </p:txBody>
      </p:sp>
      <p:sp>
        <p:nvSpPr>
          <p:cNvPr id="80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18844163"/>
      </p:ext>
    </p:extLst>
  </p:cSld>
  <p:clrMapOvr>
    <a:masterClrMapping/>
  </p:clrMapOvr>
  <p:timing>
    <p:tnLst>
      <p:par>
        <p:cTn id="1" dur="indefinite" restart="never" nodeType="tmRoot"/>
      </p:par>
    </p:tnLst>
  </p:timing>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10.7.1  </a:t>
            </a:r>
            <a:r>
              <a:rPr lang="zh-CN" altLang="en-US">
                <a:latin typeface="黑体" panose="02010609060101010101" pitchFamily="49" charset="-122"/>
                <a:ea typeface="黑体" panose="02010609060101010101" pitchFamily="49" charset="-122"/>
              </a:rPr>
              <a:t>分布式系统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分布式系统的特征</a:t>
            </a:r>
            <a:br>
              <a:rPr lang="zh-CN" altLang="en-US">
                <a:latin typeface="黑体" panose="02010609060101010101" pitchFamily="49" charset="-122"/>
                <a:ea typeface="黑体" panose="02010609060101010101" pitchFamily="49" charset="-122"/>
              </a:rPr>
            </a:br>
            <a:r>
              <a:rPr lang="zh-CN" altLang="en-US"/>
              <a:t>　　分布式系统</a:t>
            </a:r>
            <a:r>
              <a:rPr lang="en-US" altLang="zh-CN"/>
              <a:t>(distributed system)</a:t>
            </a:r>
            <a:r>
              <a:rPr lang="zh-CN" altLang="en-US"/>
              <a:t>，是基于软件实现的一种多处理机系统，是多个处理机通过通信线路互连而构成的松散耦合系统，系统的处理和控制功能分布在各个处理机上。换言之，是利用软件系统方式构建在计算机网络之上的一种多处理机系统。</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473801"/>
      </p:ext>
    </p:extLst>
  </p:cSld>
  <p:clrMapOvr>
    <a:masterClrMapping/>
  </p:clrMapOvr>
  <p:timing>
    <p:tnLst>
      <p:par>
        <p:cTn id="1" dur="indefinite" restart="never" nodeType="tmRoot"/>
      </p:par>
    </p:tnLst>
  </p:timing>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pPr>
              <a:lnSpc>
                <a:spcPct val="140000"/>
              </a:lnSpc>
            </a:pPr>
            <a:r>
              <a:rPr lang="zh-CN" altLang="en-US"/>
              <a:t>　　与前面所述的多种多处理机系统</a:t>
            </a:r>
            <a:r>
              <a:rPr lang="en-US" altLang="zh-CN"/>
              <a:t>(</a:t>
            </a:r>
            <a:r>
              <a:rPr lang="zh-CN" altLang="en-US"/>
              <a:t>包括多处理机和多计算机等</a:t>
            </a:r>
            <a:r>
              <a:rPr lang="en-US" altLang="zh-CN"/>
              <a:t>)</a:t>
            </a:r>
            <a:r>
              <a:rPr lang="zh-CN" altLang="en-US"/>
              <a:t>相比，分布式系统的不同在于：① 分布式系统中的每个节点都是一台独立的计算机，并配置有完整的外部设备；② 分布式系统中节点的耦合程度更为分散，地理分布区域更加广阔；③ 分布式系统中的每个节点可以运行不同的操作系统，每个节点拥有自己的文件系统，除了本节点的管理外，还有其它多个机构对其实施管理。</a:t>
            </a:r>
          </a:p>
        </p:txBody>
      </p:sp>
      <p:sp>
        <p:nvSpPr>
          <p:cNvPr id="80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87952836"/>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zh-CN" altLang="en-US"/>
              <a:t>　　对分布式系统有很多不同的定义，比如：“一个分布式系统是一些独立的计算机集合，但是对这个系统的用户来说，系统就像一台计算机一样”，或者，“分布式系统是能为用户自动</a:t>
            </a:r>
            <a:r>
              <a:rPr lang="zh-CN" altLang="en-US">
                <a:hlinkClick r:id="rId2"/>
              </a:rPr>
              <a:t>管理资源</a:t>
            </a:r>
            <a:r>
              <a:rPr lang="zh-CN" altLang="en-US"/>
              <a:t>的</a:t>
            </a:r>
            <a:r>
              <a:rPr lang="zh-CN" altLang="en-US">
                <a:hlinkClick r:id="rId3"/>
              </a:rPr>
              <a:t>网络操作系统</a:t>
            </a:r>
            <a:r>
              <a:rPr lang="zh-CN" altLang="en-US"/>
              <a:t>，由它调用完成用户任务所需要的资源，而整个网络像一个大的计算机系统一样对用户是透明的。”等等，归纳起来，分布式系统应具有以下几个主要特征：</a:t>
            </a:r>
            <a:br>
              <a:rPr lang="zh-CN" altLang="en-US"/>
            </a:br>
            <a:r>
              <a:rPr lang="zh-CN" altLang="en-US"/>
              <a:t>　　</a:t>
            </a:r>
            <a:r>
              <a:rPr lang="en-US" altLang="zh-CN"/>
              <a:t>(1) </a:t>
            </a:r>
            <a:r>
              <a:rPr lang="zh-CN" altLang="en-US"/>
              <a:t>分布性。</a:t>
            </a:r>
            <a:br>
              <a:rPr lang="zh-CN" altLang="en-US"/>
            </a:br>
            <a:r>
              <a:rPr lang="zh-CN" altLang="en-US"/>
              <a:t>　　</a:t>
            </a:r>
            <a:r>
              <a:rPr lang="en-US" altLang="zh-CN"/>
              <a:t>(2) </a:t>
            </a:r>
            <a:r>
              <a:rPr lang="zh-CN" altLang="en-US"/>
              <a:t>透明性。</a:t>
            </a:r>
            <a:br>
              <a:rPr lang="zh-CN" altLang="en-US"/>
            </a:br>
            <a:r>
              <a:rPr lang="zh-CN" altLang="en-US"/>
              <a:t>　　</a:t>
            </a:r>
            <a:r>
              <a:rPr lang="en-US" altLang="zh-CN"/>
              <a:t>(3) </a:t>
            </a:r>
            <a:r>
              <a:rPr lang="zh-CN" altLang="en-US"/>
              <a:t>同一性。</a:t>
            </a:r>
            <a:br>
              <a:rPr lang="zh-CN" altLang="en-US"/>
            </a:br>
            <a:r>
              <a:rPr lang="zh-CN" altLang="en-US"/>
              <a:t>　　</a:t>
            </a:r>
            <a:r>
              <a:rPr lang="en-US" altLang="zh-CN"/>
              <a:t>(4) </a:t>
            </a:r>
            <a:r>
              <a:rPr lang="zh-CN" altLang="en-US"/>
              <a:t>全局性。系 </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33487878"/>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分布式系统的优点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分布式系统与集中式系统相比具有以下一些优点：</a:t>
            </a:r>
            <a:br>
              <a:rPr lang="zh-CN" altLang="en-US"/>
            </a:br>
            <a:r>
              <a:rPr lang="zh-CN" altLang="en-US"/>
              <a:t>　　</a:t>
            </a:r>
            <a:r>
              <a:rPr lang="en-US" altLang="zh-CN"/>
              <a:t>(1) </a:t>
            </a:r>
            <a:r>
              <a:rPr lang="zh-CN" altLang="en-US"/>
              <a:t>计算能力强。</a:t>
            </a:r>
            <a:br>
              <a:rPr lang="zh-CN" altLang="en-US"/>
            </a:br>
            <a:r>
              <a:rPr lang="zh-CN" altLang="en-US"/>
              <a:t>　　</a:t>
            </a:r>
            <a:r>
              <a:rPr lang="en-US" altLang="zh-CN"/>
              <a:t>(2) </a:t>
            </a:r>
            <a:r>
              <a:rPr lang="zh-CN" altLang="en-US"/>
              <a:t>易于实现共享。</a:t>
            </a:r>
            <a:br>
              <a:rPr lang="zh-CN" altLang="en-US"/>
            </a:br>
            <a:r>
              <a:rPr lang="zh-CN" altLang="en-US"/>
              <a:t>　　</a:t>
            </a:r>
            <a:r>
              <a:rPr lang="en-US" altLang="zh-CN"/>
              <a:t>(3) </a:t>
            </a:r>
            <a:r>
              <a:rPr lang="zh-CN" altLang="en-US"/>
              <a:t>方便通信。</a:t>
            </a:r>
            <a:br>
              <a:rPr lang="zh-CN" altLang="en-US"/>
            </a:br>
            <a:r>
              <a:rPr lang="zh-CN" altLang="en-US"/>
              <a:t>　　</a:t>
            </a:r>
            <a:r>
              <a:rPr lang="en-US" altLang="zh-CN"/>
              <a:t>(4) </a:t>
            </a:r>
            <a:r>
              <a:rPr lang="zh-CN" altLang="en-US"/>
              <a:t>可靠性高。</a:t>
            </a:r>
            <a:br>
              <a:rPr lang="zh-CN" altLang="en-US"/>
            </a:br>
            <a:r>
              <a:rPr lang="zh-CN" altLang="en-US"/>
              <a:t>　　</a:t>
            </a:r>
            <a:r>
              <a:rPr lang="en-US" altLang="zh-CN"/>
              <a:t>(5) </a:t>
            </a:r>
            <a:r>
              <a:rPr lang="zh-CN" altLang="en-US"/>
              <a:t>可扩充性好。</a:t>
            </a:r>
          </a:p>
        </p:txBody>
      </p:sp>
      <p:sp>
        <p:nvSpPr>
          <p:cNvPr id="81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434177"/>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分布式操作系统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分布式操作系统是配置在分布式系统上的公用操作系统，以全局的方式对分布式系统中的所有资源进行统一管理，可以直接对系统中地理位置分散的各种物理和逻辑资源进行动态的分配和调度，有效地协调和控制各个任务的并行执行，协调和保持系统内的各个计算机间的信息传输及协作运行，并向用户提供一个统一的、方便的、透明的使用系统的界面和标准接口。一个典型的例子是万维网</a:t>
            </a:r>
            <a:r>
              <a:rPr lang="en-US" altLang="zh-CN"/>
              <a:t>(World Wide Web)</a:t>
            </a:r>
            <a:r>
              <a:rPr lang="zh-CN" altLang="en-US"/>
              <a:t>，在万维网中，所有的操作只通过一种界面</a:t>
            </a:r>
            <a:r>
              <a:rPr lang="en-US" altLang="zh-CN"/>
              <a:t>——Web</a:t>
            </a:r>
            <a:r>
              <a:rPr lang="zh-CN" altLang="en-US"/>
              <a:t>页面。</a:t>
            </a:r>
          </a:p>
        </p:txBody>
      </p:sp>
      <p:sp>
        <p:nvSpPr>
          <p:cNvPr id="813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14457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endParaRPr lang="zh-CN" altLang="zh-CN"/>
          </a:p>
        </p:txBody>
      </p:sp>
      <p:sp>
        <p:nvSpPr>
          <p:cNvPr id="723971" name="Rectangle 3"/>
          <p:cNvSpPr>
            <a:spLocks noGrp="1" noChangeArrowheads="1"/>
          </p:cNvSpPr>
          <p:nvPr>
            <p:ph type="body" idx="1"/>
          </p:nvPr>
        </p:nvSpPr>
        <p:spPr/>
        <p:txBody>
          <a:bodyPr/>
          <a:lstStyle/>
          <a:p>
            <a:r>
              <a:rPr lang="en-US" altLang="zh-CN"/>
              <a:t> </a:t>
            </a:r>
            <a:r>
              <a:rPr lang="zh-CN" altLang="en-US"/>
              <a:t>图</a:t>
            </a:r>
            <a:r>
              <a:rPr lang="en-US" altLang="zh-CN"/>
              <a:t>2-4  </a:t>
            </a:r>
            <a:r>
              <a:rPr lang="zh-CN" altLang="en-US"/>
              <a:t>四条语句的前趋关系 </a:t>
            </a:r>
          </a:p>
        </p:txBody>
      </p:sp>
      <p:pic>
        <p:nvPicPr>
          <p:cNvPr id="723972" name="Picture 4"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628775"/>
            <a:ext cx="57150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92467"/>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pPr>
              <a:lnSpc>
                <a:spcPct val="140000"/>
              </a:lnSpc>
            </a:pPr>
            <a:r>
              <a:rPr lang="zh-CN" altLang="en-US"/>
              <a:t>　　分布式操作系统除了涵盖单机操作系统的主要功能外，还应该包括：</a:t>
            </a:r>
            <a:br>
              <a:rPr lang="zh-CN" altLang="en-US"/>
            </a:br>
            <a:r>
              <a:rPr lang="zh-CN" altLang="en-US"/>
              <a:t>　　</a:t>
            </a:r>
            <a:r>
              <a:rPr lang="en-US" altLang="zh-CN"/>
              <a:t>(1) </a:t>
            </a:r>
            <a:r>
              <a:rPr lang="zh-CN" altLang="en-US"/>
              <a:t>通信管理功能。</a:t>
            </a:r>
            <a:br>
              <a:rPr lang="zh-CN" altLang="en-US"/>
            </a:br>
            <a:r>
              <a:rPr lang="zh-CN" altLang="en-US"/>
              <a:t>　　</a:t>
            </a:r>
            <a:r>
              <a:rPr lang="en-US" altLang="zh-CN"/>
              <a:t>(2) </a:t>
            </a:r>
            <a:r>
              <a:rPr lang="zh-CN" altLang="en-US"/>
              <a:t>资源管理功能。</a:t>
            </a:r>
            <a:br>
              <a:rPr lang="zh-CN" altLang="en-US"/>
            </a:br>
            <a:r>
              <a:rPr lang="zh-CN" altLang="en-US"/>
              <a:t>　　</a:t>
            </a:r>
            <a:r>
              <a:rPr lang="en-US" altLang="zh-CN"/>
              <a:t>(3) </a:t>
            </a:r>
            <a:r>
              <a:rPr lang="zh-CN" altLang="en-US"/>
              <a:t>进程管理功能。 </a:t>
            </a:r>
          </a:p>
        </p:txBody>
      </p:sp>
      <p:sp>
        <p:nvSpPr>
          <p:cNvPr id="81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2387346"/>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10.7.2  </a:t>
            </a:r>
            <a:r>
              <a:rPr lang="zh-CN" altLang="en-US">
                <a:latin typeface="黑体" panose="02010609060101010101" pitchFamily="49" charset="-122"/>
                <a:ea typeface="黑体" panose="02010609060101010101" pitchFamily="49" charset="-122"/>
              </a:rPr>
              <a:t>分布式文件系统的实现方式和基本要求</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DFS</a:t>
            </a:r>
            <a:r>
              <a:rPr lang="zh-CN" altLang="en-US">
                <a:latin typeface="黑体" panose="02010609060101010101" pitchFamily="49" charset="-122"/>
                <a:ea typeface="黑体" panose="02010609060101010101" pitchFamily="49" charset="-122"/>
              </a:rPr>
              <a:t>的实现方式</a:t>
            </a:r>
            <a:br>
              <a:rPr lang="zh-CN" altLang="en-US">
                <a:latin typeface="黑体" panose="02010609060101010101" pitchFamily="49" charset="-122"/>
                <a:ea typeface="黑体" panose="02010609060101010101" pitchFamily="49" charset="-122"/>
              </a:rPr>
            </a:br>
            <a:r>
              <a:rPr lang="zh-CN" altLang="en-US"/>
              <a:t>　　</a:t>
            </a:r>
            <a:r>
              <a:rPr lang="en-US" altLang="zh-CN"/>
              <a:t>DFS</a:t>
            </a:r>
            <a:r>
              <a:rPr lang="zh-CN" altLang="en-US"/>
              <a:t>有多种实现方式，一般分为以下两类： </a:t>
            </a:r>
            <a:br>
              <a:rPr lang="zh-CN" altLang="en-US"/>
            </a:br>
            <a:r>
              <a:rPr lang="zh-CN" altLang="en-US"/>
              <a:t>　　</a:t>
            </a:r>
            <a:r>
              <a:rPr lang="en-US" altLang="zh-CN"/>
              <a:t>1) </a:t>
            </a:r>
            <a:r>
              <a:rPr lang="zh-CN" altLang="en-US"/>
              <a:t>共享文件系统方式</a:t>
            </a:r>
            <a:r>
              <a:rPr lang="en-US" altLang="zh-CN"/>
              <a:t>(shared file system approach)</a:t>
            </a:r>
            <a:br>
              <a:rPr lang="en-US" altLang="zh-CN"/>
            </a:br>
            <a:r>
              <a:rPr lang="zh-CN" altLang="en-US"/>
              <a:t>　　该方式也称专用服务器方式。类似于本地文件系统使用树形目录结构，管理本地计算机存储设备上的文件方式。共享文件系统方式也采用一个逻辑树的结构，对整个系统中的文件系统进行管理。 </a:t>
            </a:r>
          </a:p>
        </p:txBody>
      </p:sp>
      <p:sp>
        <p:nvSpPr>
          <p:cNvPr id="81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8502064"/>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共享磁盘方式</a:t>
            </a:r>
            <a:r>
              <a:rPr lang="en-US" altLang="zh-CN"/>
              <a:t>(shared disk approach)</a:t>
            </a:r>
            <a:br>
              <a:rPr lang="en-US" altLang="zh-CN"/>
            </a:br>
            <a:r>
              <a:rPr lang="zh-CN" altLang="en-US"/>
              <a:t>　　该方式也称为无服务器方式。在这种方式中，系统中没有专门的文件服务器，而是配置了一个共享磁盘</a:t>
            </a:r>
            <a:r>
              <a:rPr lang="en-US" altLang="zh-CN"/>
              <a:t>(</a:t>
            </a:r>
            <a:r>
              <a:rPr lang="zh-CN" altLang="en-US"/>
              <a:t>一般为高速磁盘，如</a:t>
            </a:r>
            <a:r>
              <a:rPr lang="en-US" altLang="zh-CN"/>
              <a:t>IBM SSA)</a:t>
            </a:r>
            <a:r>
              <a:rPr lang="zh-CN" altLang="en-US"/>
              <a:t>，并将其与主机、客户机都连接在内部的高速网络</a:t>
            </a:r>
            <a:r>
              <a:rPr lang="en-US" altLang="zh-CN"/>
              <a:t>(</a:t>
            </a:r>
            <a:r>
              <a:rPr lang="zh-CN" altLang="en-US"/>
              <a:t>如光通道</a:t>
            </a:r>
            <a:r>
              <a:rPr lang="en-US" altLang="zh-CN"/>
              <a:t>)</a:t>
            </a:r>
            <a:r>
              <a:rPr lang="zh-CN" altLang="en-US"/>
              <a:t>上，主机和客户机都将共享磁盘作为它们的存储设备，直接以盘块方式读写磁盘上的文件，实现共享。 </a:t>
            </a:r>
          </a:p>
        </p:txBody>
      </p:sp>
      <p:sp>
        <p:nvSpPr>
          <p:cNvPr id="81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4161193"/>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基本要求</a:t>
            </a:r>
            <a:r>
              <a:rPr lang="zh-CN" altLang="en-US"/>
              <a:t/>
            </a:r>
            <a:br>
              <a:rPr lang="zh-CN" altLang="en-US"/>
            </a:br>
            <a:r>
              <a:rPr lang="zh-CN" altLang="en-US"/>
              <a:t>　　相对于</a:t>
            </a:r>
            <a:r>
              <a:rPr lang="en-US" altLang="zh-CN"/>
              <a:t>LFS</a:t>
            </a:r>
            <a:r>
              <a:rPr lang="zh-CN" altLang="en-US"/>
              <a:t>，</a:t>
            </a:r>
            <a:r>
              <a:rPr lang="en-US" altLang="zh-CN"/>
              <a:t>DFS</a:t>
            </a:r>
            <a:r>
              <a:rPr lang="zh-CN" altLang="en-US"/>
              <a:t>除了大容量的要求外，还有很多基本要求：</a:t>
            </a:r>
            <a:br>
              <a:rPr lang="zh-CN" altLang="en-US"/>
            </a:br>
            <a:r>
              <a:rPr lang="zh-CN" altLang="en-US"/>
              <a:t>　　</a:t>
            </a:r>
            <a:r>
              <a:rPr lang="en-US" altLang="zh-CN"/>
              <a:t>(1) </a:t>
            </a:r>
            <a:r>
              <a:rPr lang="zh-CN" altLang="en-US"/>
              <a:t>透明性。	</a:t>
            </a:r>
            <a:br>
              <a:rPr lang="zh-CN" altLang="en-US"/>
            </a:br>
            <a:r>
              <a:rPr lang="zh-CN" altLang="en-US"/>
              <a:t>　　</a:t>
            </a:r>
            <a:r>
              <a:rPr lang="en-US" altLang="zh-CN"/>
              <a:t>(2) </a:t>
            </a:r>
            <a:r>
              <a:rPr lang="zh-CN" altLang="en-US"/>
              <a:t>高性能和高可靠性。</a:t>
            </a:r>
            <a:br>
              <a:rPr lang="zh-CN" altLang="en-US"/>
            </a:br>
            <a:r>
              <a:rPr lang="zh-CN" altLang="en-US"/>
              <a:t>　　</a:t>
            </a:r>
            <a:r>
              <a:rPr lang="en-US" altLang="zh-CN"/>
              <a:t>(3) </a:t>
            </a:r>
            <a:r>
              <a:rPr lang="zh-CN" altLang="en-US"/>
              <a:t>容错性。</a:t>
            </a:r>
            <a:br>
              <a:rPr lang="zh-CN" altLang="en-US"/>
            </a:br>
            <a:r>
              <a:rPr lang="zh-CN" altLang="en-US"/>
              <a:t>　　</a:t>
            </a:r>
            <a:r>
              <a:rPr lang="en-US" altLang="zh-CN"/>
              <a:t>(4) </a:t>
            </a:r>
            <a:r>
              <a:rPr lang="zh-CN" altLang="en-US"/>
              <a:t>安全性。</a:t>
            </a:r>
            <a:br>
              <a:rPr lang="zh-CN" altLang="en-US"/>
            </a:br>
            <a:r>
              <a:rPr lang="zh-CN" altLang="en-US"/>
              <a:t>　　</a:t>
            </a:r>
            <a:r>
              <a:rPr lang="en-US" altLang="zh-CN"/>
              <a:t>(5) </a:t>
            </a:r>
            <a:r>
              <a:rPr lang="zh-CN" altLang="en-US"/>
              <a:t>一致性。</a:t>
            </a:r>
          </a:p>
        </p:txBody>
      </p:sp>
      <p:sp>
        <p:nvSpPr>
          <p:cNvPr id="81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0362066"/>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10.7.3  </a:t>
            </a:r>
            <a:r>
              <a:rPr lang="zh-CN" altLang="en-US">
                <a:latin typeface="黑体" panose="02010609060101010101" pitchFamily="49" charset="-122"/>
                <a:ea typeface="黑体" panose="02010609060101010101" pitchFamily="49" charset="-122"/>
              </a:rPr>
              <a:t>命名及共享语义</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命名</a:t>
            </a:r>
            <a:br>
              <a:rPr lang="zh-CN" altLang="en-US">
                <a:latin typeface="黑体" panose="02010609060101010101" pitchFamily="49" charset="-122"/>
                <a:ea typeface="黑体" panose="02010609060101010101" pitchFamily="49" charset="-122"/>
              </a:rPr>
            </a:br>
            <a:r>
              <a:rPr lang="zh-CN" altLang="en-US"/>
              <a:t>　　如前面章节所述，对于</a:t>
            </a:r>
            <a:r>
              <a:rPr lang="en-US" altLang="zh-CN"/>
              <a:t>OS</a:t>
            </a:r>
            <a:r>
              <a:rPr lang="zh-CN" altLang="en-US"/>
              <a:t>管理的存储资源，文件系统通过抽象，屏蔽了对物理设备的操作以及资源管理的细节，并向用户提供统一的、对象化的访问接口。 </a:t>
            </a:r>
          </a:p>
        </p:txBody>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3727894"/>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共享语义</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a:t>
            </a:r>
            <a:r>
              <a:rPr lang="en-US" altLang="zh-CN"/>
              <a:t>DFS</a:t>
            </a:r>
            <a:r>
              <a:rPr lang="zh-CN" altLang="en-US"/>
              <a:t>，需要保证多个客户机并发访问时的数据一致性，因此，当多个客户共享同一个文件时，必须对客户机和服务器之间的交互协议精确处理，即精确定义读和写的语义。</a:t>
            </a:r>
          </a:p>
        </p:txBody>
      </p:sp>
      <p:sp>
        <p:nvSpPr>
          <p:cNvPr id="81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6380481"/>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租赁协议</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租赁协议是一个比较具有代表性的一致性访问协议。当客户机向服务器发出一个读请求时，不仅收到所请求的数据，还会收到一个租赁凭据。该凭据附带一个有效期，保证服务器在该有效期内不会对客户机收到的数据进行更新。</a:t>
            </a:r>
          </a:p>
        </p:txBody>
      </p:sp>
      <p:sp>
        <p:nvSpPr>
          <p:cNvPr id="82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87921329"/>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10.7.4  </a:t>
            </a:r>
            <a:r>
              <a:rPr lang="zh-CN" altLang="en-US">
                <a:latin typeface="黑体" panose="02010609060101010101" pitchFamily="49" charset="-122"/>
                <a:ea typeface="黑体" panose="02010609060101010101" pitchFamily="49" charset="-122"/>
              </a:rPr>
              <a:t>远程文件访问和缓存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缓存和远程服务的比较</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使用缓存时，大量的远程访问可转为对本地的缓存访问，因此而获得的服务速度与本地访问的一样快。 </a:t>
            </a:r>
            <a:br>
              <a:rPr lang="zh-CN" altLang="en-US"/>
            </a:br>
            <a:r>
              <a:rPr lang="zh-CN" altLang="en-US"/>
              <a:t>　　</a:t>
            </a:r>
            <a:r>
              <a:rPr lang="en-US" altLang="zh-CN"/>
              <a:t>(2) </a:t>
            </a:r>
            <a:r>
              <a:rPr lang="zh-CN" altLang="en-US"/>
              <a:t>使用缓存时，服务器的负载和网络通信量都减少了，扩充能力加强了。而在使用远程服务方法时，每次远程访问都是跨过网络处理的，明显增加了网络通信量和服务器负载，引起性能下降。</a:t>
            </a:r>
          </a:p>
        </p:txBody>
      </p:sp>
      <p:sp>
        <p:nvSpPr>
          <p:cNvPr id="82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68115251"/>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缓存时，就网络总开销而言，与远程服务针对个别请求一系列应答的传输开销相比，缓存采用以整个文件或文件的若干个页面这样的大批数据传输方式时，开销还是要低很多。</a:t>
            </a:r>
            <a:br>
              <a:rPr lang="zh-CN" altLang="en-US"/>
            </a:br>
            <a:r>
              <a:rPr lang="zh-CN" altLang="en-US"/>
              <a:t>　　</a:t>
            </a:r>
            <a:r>
              <a:rPr lang="en-US" altLang="zh-CN"/>
              <a:t>(4) </a:t>
            </a:r>
            <a:r>
              <a:rPr lang="zh-CN" altLang="en-US"/>
              <a:t>缓存的主要缺点是一致性问题。在针对不经常写入的访问模式中，缓存方法是优越的；但在频繁写的情况下，用于解决一致性问题的机制反而导致在性能、网络通信量和服务器负载等方面的大量开销。 </a:t>
            </a:r>
          </a:p>
        </p:txBody>
      </p:sp>
      <p:sp>
        <p:nvSpPr>
          <p:cNvPr id="82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12416091"/>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a:lnSpc>
                <a:spcPct val="140000"/>
              </a:lnSpc>
            </a:pPr>
            <a:r>
              <a:rPr lang="zh-CN" altLang="en-US"/>
              <a:t>　　</a:t>
            </a:r>
            <a:r>
              <a:rPr lang="en-US" altLang="zh-CN"/>
              <a:t>(5) </a:t>
            </a:r>
            <a:r>
              <a:rPr lang="zh-CN" altLang="en-US"/>
              <a:t>在用缓存作为远程访问方法的系统中，仿真集中式系统的共享语义是很困难的。使用远程服务时，服务器将所有访问串行化，因此能够实现任何集中的共享语义。 </a:t>
            </a:r>
            <a:br>
              <a:rPr lang="zh-CN" altLang="en-US"/>
            </a:br>
            <a:r>
              <a:rPr lang="zh-CN" altLang="en-US"/>
              <a:t>　　</a:t>
            </a:r>
            <a:r>
              <a:rPr lang="en-US" altLang="zh-CN"/>
              <a:t>(6) </a:t>
            </a:r>
            <a:r>
              <a:rPr lang="zh-CN" altLang="en-US"/>
              <a:t>机器间的接口不同，远程服务方式仅仅是本地文件系统接口在网络上的扩展，机器间的接口就是本地客户机和文件系统之间的接口。而缓存方式中，数据是在服务器和客户机之间整体传输，机器间的接口与上级的用户接口是不同的。</a:t>
            </a:r>
          </a:p>
        </p:txBody>
      </p:sp>
      <p:sp>
        <p:nvSpPr>
          <p:cNvPr id="82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64558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程序并发执行时的特征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引入了程序间的并发执行功能后，虽然提高了系统的吞吐量和资源利用率，但由于它们共享系统资源，以及它们为完成同一项任务而相互合作，致使在这些并发执行的程序之间必将形成相互制约的关系，由此会给程序并发执行带来新的特征。</a:t>
            </a:r>
            <a:br>
              <a:rPr lang="zh-CN" altLang="en-US"/>
            </a:br>
            <a:r>
              <a:rPr lang="zh-CN" altLang="en-US"/>
              <a:t>　　</a:t>
            </a:r>
            <a:r>
              <a:rPr lang="en-US" altLang="zh-CN"/>
              <a:t>(1) </a:t>
            </a:r>
            <a:r>
              <a:rPr lang="zh-CN" altLang="en-US"/>
              <a:t>间断性。</a:t>
            </a:r>
            <a:br>
              <a:rPr lang="zh-CN" altLang="en-US"/>
            </a:br>
            <a:r>
              <a:rPr lang="zh-CN" altLang="en-US"/>
              <a:t>　　</a:t>
            </a:r>
            <a:r>
              <a:rPr lang="en-US" altLang="zh-CN"/>
              <a:t>(2) </a:t>
            </a:r>
            <a:r>
              <a:rPr lang="zh-CN" altLang="en-US"/>
              <a:t>失去封闭性。</a:t>
            </a:r>
            <a:br>
              <a:rPr lang="zh-CN" altLang="en-US"/>
            </a:br>
            <a:r>
              <a:rPr lang="zh-CN" altLang="en-US"/>
              <a:t>　　</a:t>
            </a:r>
            <a:r>
              <a:rPr lang="en-US" altLang="zh-CN"/>
              <a:t>(3) </a:t>
            </a:r>
            <a:r>
              <a:rPr lang="zh-CN" altLang="en-US"/>
              <a:t>不可再现性。</a:t>
            </a:r>
          </a:p>
        </p:txBody>
      </p:sp>
      <p:sp>
        <p:nvSpPr>
          <p:cNvPr id="724995" name="Rectangle 3"/>
          <p:cNvSpPr>
            <a:spLocks noGrp="1" noChangeArrowheads="1"/>
          </p:cNvSpPr>
          <p:nvPr>
            <p:ph type="body" idx="1"/>
          </p:nvPr>
        </p:nvSpPr>
        <p:spPr/>
        <p:txBody>
          <a:bodyPr/>
          <a:lstStyle/>
          <a:p>
            <a:endParaRPr lang="zh-CN" altLang="zh-CN"/>
          </a:p>
        </p:txBody>
      </p:sp>
      <p:sp>
        <p:nvSpPr>
          <p:cNvPr id="7249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28815884"/>
      </p:ext>
    </p:extLst>
  </p:cSld>
  <p:clrMapOvr>
    <a:masterClrMapping/>
  </p:clrMapOvr>
  <p:timing>
    <p:tnLst>
      <p:par>
        <p:cTn id="1" dur="indefinite" restart="never" nodeType="tmRoot"/>
      </p:par>
    </p:tnLst>
  </p:timing>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缓存的粒度和位置</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缓存的粒度</a:t>
            </a:r>
            <a:br>
              <a:rPr lang="zh-CN" altLang="en-US"/>
            </a:br>
            <a:r>
              <a:rPr lang="zh-CN" altLang="en-US"/>
              <a:t>　　在</a:t>
            </a:r>
            <a:r>
              <a:rPr lang="en-US" altLang="zh-CN"/>
              <a:t>DFS</a:t>
            </a:r>
            <a:r>
              <a:rPr lang="zh-CN" altLang="en-US"/>
              <a:t>中，缓存的数据粒度</a:t>
            </a:r>
            <a:r>
              <a:rPr lang="en-US" altLang="zh-CN"/>
              <a:t>(</a:t>
            </a:r>
            <a:r>
              <a:rPr lang="zh-CN" altLang="en-US"/>
              <a:t>即数据单元</a:t>
            </a:r>
            <a:r>
              <a:rPr lang="en-US" altLang="zh-CN"/>
              <a:t>)</a:t>
            </a:r>
            <a:r>
              <a:rPr lang="zh-CN" altLang="en-US"/>
              <a:t>可以是文件的若干块，也可以是若干个文件，乃至整个文件系统。 </a:t>
            </a:r>
          </a:p>
        </p:txBody>
      </p:sp>
      <p:sp>
        <p:nvSpPr>
          <p:cNvPr id="824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7817024"/>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r>
              <a:rPr lang="zh-CN" altLang="en-US"/>
              <a:t>　　</a:t>
            </a:r>
            <a:r>
              <a:rPr lang="en-US" altLang="zh-CN"/>
              <a:t>2) </a:t>
            </a:r>
            <a:r>
              <a:rPr lang="zh-CN" altLang="en-US"/>
              <a:t>缓存的位置</a:t>
            </a:r>
            <a:br>
              <a:rPr lang="zh-CN" altLang="en-US"/>
            </a:br>
            <a:r>
              <a:rPr lang="zh-CN" altLang="en-US"/>
              <a:t>　　在一个各自有主存和磁盘的客户</a:t>
            </a:r>
            <a:r>
              <a:rPr lang="en-US" altLang="zh-CN"/>
              <a:t>-</a:t>
            </a:r>
            <a:r>
              <a:rPr lang="zh-CN" altLang="en-US"/>
              <a:t>服务器系统中，有四个地方可以用来存储文件或存储部分文件：服务器磁盘、服务器主存、客户机磁盘或者客户机主存。</a:t>
            </a:r>
            <a:br>
              <a:rPr lang="zh-CN" altLang="en-US"/>
            </a:br>
            <a:r>
              <a:rPr lang="zh-CN" altLang="en-US"/>
              <a:t>　　存储所有文件最直接的位置是在服务器磁盘上，使用磁盘缓存最明显的优点就是可靠性不会因为系统的故障而丢失。</a:t>
            </a:r>
          </a:p>
        </p:txBody>
      </p:sp>
      <p:sp>
        <p:nvSpPr>
          <p:cNvPr id="82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1064584"/>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缓存的更新</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对于缓存中更新的数据块，选择什么时间和方式将其写回服务器，对系统的性能和可靠性具有关键性的影响。 </a:t>
            </a:r>
          </a:p>
        </p:txBody>
      </p:sp>
      <p:sp>
        <p:nvSpPr>
          <p:cNvPr id="82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6999693"/>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数据一致性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本地缓存的数据副本与服务器中的主副本，客户机需要进行有效性检查，判断它们是否一致后才能使用。如果不一致，则表明本地缓存的数据已经过时，那么这些数据就不能为客户机提供数据访问服务，需要进行更新。 </a:t>
            </a:r>
          </a:p>
        </p:txBody>
      </p:sp>
      <p:sp>
        <p:nvSpPr>
          <p:cNvPr id="82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2414483"/>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10.7.5  </a:t>
            </a:r>
            <a:r>
              <a:rPr lang="zh-CN" altLang="en-US">
                <a:latin typeface="黑体" panose="02010609060101010101" pitchFamily="49" charset="-122"/>
                <a:ea typeface="黑体" panose="02010609060101010101" pitchFamily="49" charset="-122"/>
              </a:rPr>
              <a:t>容错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无状态服务和有状态服务  </a:t>
            </a:r>
            <a:br>
              <a:rPr lang="zh-CN" altLang="en-US">
                <a:latin typeface="黑体" panose="02010609060101010101" pitchFamily="49" charset="-122"/>
                <a:ea typeface="黑体" panose="02010609060101010101" pitchFamily="49" charset="-122"/>
              </a:rPr>
            </a:br>
            <a:r>
              <a:rPr lang="zh-CN" altLang="en-US"/>
              <a:t>　　当客户机对远程文件进行访问时，有关被访问的文件、目录和客户机的信息等， 在服务器端是否需要进行跟踪、检查和保存等处理，存在着两种策略：     </a:t>
            </a:r>
            <a:br>
              <a:rPr lang="zh-CN" altLang="en-US"/>
            </a:br>
            <a:r>
              <a:rPr lang="zh-CN" altLang="en-US"/>
              <a:t>　　</a:t>
            </a:r>
            <a:r>
              <a:rPr lang="en-US" altLang="zh-CN"/>
              <a:t>(1) </a:t>
            </a:r>
            <a:r>
              <a:rPr lang="zh-CN" altLang="en-US"/>
              <a:t>有状态服务</a:t>
            </a:r>
            <a:r>
              <a:rPr lang="en-US" altLang="zh-CN"/>
              <a:t>(stateful file service)</a:t>
            </a:r>
            <a:r>
              <a:rPr lang="zh-CN" altLang="en-US"/>
              <a:t>：</a:t>
            </a:r>
            <a:br>
              <a:rPr lang="zh-CN" altLang="en-US"/>
            </a:br>
            <a:r>
              <a:rPr lang="zh-CN" altLang="en-US"/>
              <a:t>　　</a:t>
            </a:r>
            <a:r>
              <a:rPr lang="en-US" altLang="zh-CN"/>
              <a:t>(2) </a:t>
            </a:r>
            <a:r>
              <a:rPr lang="zh-CN" altLang="en-US"/>
              <a:t>无状态服务</a:t>
            </a:r>
            <a:r>
              <a:rPr lang="en-US" altLang="zh-CN"/>
              <a:t>(stateless file service)</a:t>
            </a:r>
            <a:r>
              <a:rPr lang="zh-CN" altLang="en-US"/>
              <a:t>： </a:t>
            </a:r>
          </a:p>
        </p:txBody>
      </p:sp>
      <p:sp>
        <p:nvSpPr>
          <p:cNvPr id="82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41667775"/>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容错性</a:t>
            </a:r>
            <a:br>
              <a:rPr lang="zh-CN" altLang="en-US">
                <a:latin typeface="黑体" panose="02010609060101010101" pitchFamily="49" charset="-122"/>
                <a:ea typeface="黑体" panose="02010609060101010101" pitchFamily="49" charset="-122"/>
              </a:rPr>
            </a:br>
            <a:r>
              <a:rPr lang="zh-CN" altLang="en-US"/>
              <a:t>　　有关</a:t>
            </a:r>
            <a:r>
              <a:rPr lang="en-US" altLang="zh-CN"/>
              <a:t>DFS</a:t>
            </a:r>
            <a:r>
              <a:rPr lang="zh-CN" altLang="en-US"/>
              <a:t>的容错性环境，定义了三种文件属性：</a:t>
            </a:r>
            <a:br>
              <a:rPr lang="zh-CN" altLang="en-US"/>
            </a:br>
            <a:r>
              <a:rPr lang="zh-CN" altLang="en-US"/>
              <a:t>　　</a:t>
            </a:r>
            <a:r>
              <a:rPr lang="en-US" altLang="zh-CN"/>
              <a:t>(1) </a:t>
            </a:r>
            <a:r>
              <a:rPr lang="zh-CN" altLang="en-US"/>
              <a:t>可恢复性</a:t>
            </a:r>
            <a:br>
              <a:rPr lang="zh-CN" altLang="en-US"/>
            </a:br>
            <a:r>
              <a:rPr lang="zh-CN" altLang="en-US"/>
              <a:t>　　</a:t>
            </a:r>
            <a:r>
              <a:rPr lang="en-US" altLang="zh-CN"/>
              <a:t>(2) </a:t>
            </a:r>
            <a:r>
              <a:rPr lang="zh-CN" altLang="en-US"/>
              <a:t>坚定性</a:t>
            </a:r>
            <a:br>
              <a:rPr lang="zh-CN" altLang="en-US"/>
            </a:br>
            <a:r>
              <a:rPr lang="zh-CN" altLang="en-US"/>
              <a:t>　　</a:t>
            </a:r>
            <a:r>
              <a:rPr lang="en-US" altLang="zh-CN"/>
              <a:t>(3) </a:t>
            </a:r>
            <a:r>
              <a:rPr lang="zh-CN" altLang="en-US"/>
              <a:t>可用性</a:t>
            </a:r>
          </a:p>
        </p:txBody>
      </p:sp>
      <p:sp>
        <p:nvSpPr>
          <p:cNvPr id="829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54817320"/>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可用性与文件复制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文件复制是保证可用性的一个冗余措施。这里的文件复制不是前面章节所讲的</a:t>
            </a:r>
            <a:r>
              <a:rPr lang="en-US" altLang="zh-CN"/>
              <a:t>SFT</a:t>
            </a:r>
            <a:r>
              <a:rPr lang="zh-CN" altLang="en-US"/>
              <a:t>三级容错技术中的磁盘镜像</a:t>
            </a:r>
            <a:r>
              <a:rPr lang="en-US" altLang="zh-CN"/>
              <a:t>(</a:t>
            </a:r>
            <a:r>
              <a:rPr lang="zh-CN" altLang="en-US"/>
              <a:t>同一台机器不同介质上的文件复制</a:t>
            </a:r>
            <a:r>
              <a:rPr lang="en-US" altLang="zh-CN"/>
              <a:t>)</a:t>
            </a:r>
            <a:r>
              <a:rPr lang="zh-CN" altLang="en-US"/>
              <a:t>，而是在</a:t>
            </a:r>
            <a:r>
              <a:rPr lang="en-US" altLang="zh-CN"/>
              <a:t>DFS</a:t>
            </a:r>
            <a:r>
              <a:rPr lang="zh-CN" altLang="en-US"/>
              <a:t>系统不同节点的主机磁盘上的复制。</a:t>
            </a:r>
          </a:p>
        </p:txBody>
      </p:sp>
      <p:sp>
        <p:nvSpPr>
          <p:cNvPr id="830467" name="Rectangle 3"/>
          <p:cNvSpPr>
            <a:spLocks noGrp="1" noChangeArrowheads="1"/>
          </p:cNvSpPr>
          <p:nvPr>
            <p:ph type="body" idx="1"/>
          </p:nvPr>
        </p:nvSpPr>
        <p:spPr/>
        <p:txBody>
          <a:bodyPr/>
          <a:lstStyle/>
          <a:p>
            <a:endParaRPr lang="zh-CN" altLang="zh-CN"/>
          </a:p>
        </p:txBody>
      </p:sp>
      <p:sp>
        <p:nvSpPr>
          <p:cNvPr id="83046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70351162"/>
      </p:ext>
    </p:extLst>
  </p:cSld>
  <p:clrMapOvr>
    <a:masterClrMapping/>
  </p:clrMapOvr>
  <p:timing>
    <p:tnLst>
      <p:par>
        <p:cTn id="1" dur="indefinite" restart="never" nodeType="tmRoot"/>
      </p:par>
    </p:tnLst>
  </p:timing>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r>
              <a:rPr lang="en-US" altLang="zh-CN"/>
              <a:t> </a:t>
            </a:r>
            <a:r>
              <a:rPr lang="zh-CN" altLang="en-US"/>
              <a:t>　　　　　　　　</a:t>
            </a:r>
            <a:r>
              <a:rPr lang="zh-CN" altLang="en-US" sz="3200">
                <a:latin typeface="黑体" panose="02010609060101010101" pitchFamily="49" charset="-122"/>
                <a:ea typeface="黑体" panose="02010609060101010101" pitchFamily="49" charset="-122"/>
              </a:rPr>
              <a:t>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为什么说依靠提高</a:t>
            </a:r>
            <a:r>
              <a:rPr lang="en-US" altLang="zh-CN"/>
              <a:t>CPU</a:t>
            </a:r>
            <a:r>
              <a:rPr lang="zh-CN" altLang="en-US"/>
              <a:t>时钟频率提高计算机运算速度的方法已接近了极限</a:t>
            </a:r>
            <a:r>
              <a:rPr lang="en-US" altLang="zh-CN"/>
              <a:t>? </a:t>
            </a:r>
            <a:br>
              <a:rPr lang="en-US" altLang="zh-CN"/>
            </a:br>
            <a:r>
              <a:rPr lang="zh-CN" altLang="en-US"/>
              <a:t>　　</a:t>
            </a:r>
            <a:r>
              <a:rPr lang="en-US" altLang="zh-CN"/>
              <a:t>2. </a:t>
            </a:r>
            <a:r>
              <a:rPr lang="zh-CN" altLang="en-US"/>
              <a:t>试说明引入多处理机系统的原因有哪些。</a:t>
            </a:r>
            <a:br>
              <a:rPr lang="zh-CN" altLang="en-US"/>
            </a:br>
            <a:r>
              <a:rPr lang="zh-CN" altLang="en-US"/>
              <a:t>　　</a:t>
            </a:r>
            <a:r>
              <a:rPr lang="en-US" altLang="zh-CN"/>
              <a:t>3. </a:t>
            </a:r>
            <a:r>
              <a:rPr lang="zh-CN" altLang="en-US"/>
              <a:t>什么是紧密耦合</a:t>
            </a:r>
            <a:r>
              <a:rPr lang="en-US" altLang="zh-CN"/>
              <a:t>MPS</a:t>
            </a:r>
            <a:r>
              <a:rPr lang="zh-CN" altLang="en-US"/>
              <a:t>和松弛耦合</a:t>
            </a:r>
            <a:r>
              <a:rPr lang="en-US" altLang="zh-CN"/>
              <a:t>MPS? </a:t>
            </a:r>
            <a:br>
              <a:rPr lang="en-US" altLang="zh-CN"/>
            </a:br>
            <a:r>
              <a:rPr lang="zh-CN" altLang="en-US"/>
              <a:t>　　</a:t>
            </a:r>
            <a:r>
              <a:rPr lang="en-US" altLang="zh-CN"/>
              <a:t>4. </a:t>
            </a:r>
            <a:r>
              <a:rPr lang="zh-CN" altLang="en-US"/>
              <a:t>何谓</a:t>
            </a:r>
            <a:r>
              <a:rPr lang="en-US" altLang="zh-CN"/>
              <a:t>UMA</a:t>
            </a:r>
            <a:r>
              <a:rPr lang="zh-CN" altLang="en-US"/>
              <a:t>多处理机结构</a:t>
            </a:r>
            <a:r>
              <a:rPr lang="en-US" altLang="zh-CN"/>
              <a:t>? </a:t>
            </a:r>
            <a:r>
              <a:rPr lang="zh-CN" altLang="en-US"/>
              <a:t>它又可进一步分为哪几种结构</a:t>
            </a:r>
            <a:r>
              <a:rPr lang="en-US" altLang="zh-CN"/>
              <a:t>? </a:t>
            </a:r>
            <a:br>
              <a:rPr lang="en-US" altLang="zh-CN"/>
            </a:br>
            <a:r>
              <a:rPr lang="zh-CN" altLang="en-US"/>
              <a:t>　　</a:t>
            </a:r>
            <a:r>
              <a:rPr lang="en-US" altLang="zh-CN"/>
              <a:t>5. </a:t>
            </a:r>
            <a:r>
              <a:rPr lang="zh-CN" altLang="en-US"/>
              <a:t>试说明基于单总线的</a:t>
            </a:r>
            <a:r>
              <a:rPr lang="en-US" altLang="zh-CN"/>
              <a:t>SMP</a:t>
            </a:r>
            <a:r>
              <a:rPr lang="zh-CN" altLang="en-US"/>
              <a:t>结构和多层总线的</a:t>
            </a:r>
            <a:r>
              <a:rPr lang="en-US" altLang="zh-CN"/>
              <a:t>SMP</a:t>
            </a:r>
            <a:r>
              <a:rPr lang="zh-CN" altLang="en-US"/>
              <a:t>结构。</a:t>
            </a:r>
          </a:p>
        </p:txBody>
      </p:sp>
      <p:sp>
        <p:nvSpPr>
          <p:cNvPr id="831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75129330"/>
      </p:ext>
    </p:extLst>
  </p:cSld>
  <p:clrMapOvr>
    <a:masterClrMapping/>
  </p:clrMapOvr>
  <p:timing>
    <p:tnLst>
      <p:par>
        <p:cTn id="1" dur="indefinite" restart="never" nodeType="tmRoot"/>
      </p:par>
    </p:tnLst>
  </p:timing>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r>
              <a:rPr lang="zh-CN" altLang="en-US"/>
              <a:t>　　</a:t>
            </a:r>
            <a:r>
              <a:rPr lang="en-US" altLang="zh-CN"/>
              <a:t>6. </a:t>
            </a:r>
            <a:r>
              <a:rPr lang="zh-CN" altLang="en-US"/>
              <a:t>试说明使用单级交叉开关的系统结构和使用多级交换网络的系统结构。</a:t>
            </a:r>
            <a:br>
              <a:rPr lang="zh-CN" altLang="en-US"/>
            </a:br>
            <a:r>
              <a:rPr lang="zh-CN" altLang="en-US"/>
              <a:t>　　</a:t>
            </a:r>
            <a:r>
              <a:rPr lang="en-US" altLang="zh-CN"/>
              <a:t>7. </a:t>
            </a:r>
            <a:r>
              <a:rPr lang="zh-CN" altLang="en-US"/>
              <a:t>什么是</a:t>
            </a:r>
            <a:r>
              <a:rPr lang="en-US" altLang="zh-CN"/>
              <a:t>NUMA</a:t>
            </a:r>
            <a:r>
              <a:rPr lang="zh-CN" altLang="en-US"/>
              <a:t>多处理机系统结构</a:t>
            </a:r>
            <a:r>
              <a:rPr lang="en-US" altLang="zh-CN"/>
              <a:t>? </a:t>
            </a:r>
            <a:r>
              <a:rPr lang="zh-CN" altLang="en-US"/>
              <a:t>它有何特点</a:t>
            </a:r>
            <a:r>
              <a:rPr lang="en-US" altLang="zh-CN"/>
              <a:t>? </a:t>
            </a:r>
            <a:br>
              <a:rPr lang="en-US" altLang="zh-CN"/>
            </a:br>
            <a:r>
              <a:rPr lang="zh-CN" altLang="en-US"/>
              <a:t>　　</a:t>
            </a:r>
            <a:r>
              <a:rPr lang="en-US" altLang="zh-CN"/>
              <a:t>8. </a:t>
            </a:r>
            <a:r>
              <a:rPr lang="zh-CN" altLang="en-US"/>
              <a:t>为什么要为每个</a:t>
            </a:r>
            <a:r>
              <a:rPr lang="en-US" altLang="zh-CN"/>
              <a:t>CPU</a:t>
            </a:r>
            <a:r>
              <a:rPr lang="zh-CN" altLang="en-US"/>
              <a:t>配置高速缓冲区</a:t>
            </a:r>
            <a:r>
              <a:rPr lang="en-US" altLang="zh-CN"/>
              <a:t>? CC-NUMA</a:t>
            </a:r>
            <a:r>
              <a:rPr lang="zh-CN" altLang="en-US"/>
              <a:t>和</a:t>
            </a:r>
            <a:r>
              <a:rPr lang="en-US" altLang="zh-CN"/>
              <a:t>NC-NUMA</a:t>
            </a:r>
            <a:r>
              <a:rPr lang="zh-CN" altLang="en-US"/>
              <a:t>所代表的是什么</a:t>
            </a:r>
            <a:r>
              <a:rPr lang="en-US" altLang="zh-CN"/>
              <a:t>? </a:t>
            </a:r>
            <a:br>
              <a:rPr lang="en-US" altLang="zh-CN"/>
            </a:br>
            <a:r>
              <a:rPr lang="zh-CN" altLang="en-US"/>
              <a:t>　　</a:t>
            </a:r>
            <a:r>
              <a:rPr lang="en-US" altLang="zh-CN"/>
              <a:t>9. </a:t>
            </a:r>
            <a:r>
              <a:rPr lang="zh-CN" altLang="en-US"/>
              <a:t>试说明多处理机操作系统的特征。</a:t>
            </a:r>
            <a:br>
              <a:rPr lang="zh-CN" altLang="en-US"/>
            </a:br>
            <a:r>
              <a:rPr lang="zh-CN" altLang="en-US"/>
              <a:t>　　</a:t>
            </a:r>
            <a:r>
              <a:rPr lang="en-US" altLang="zh-CN"/>
              <a:t>10. </a:t>
            </a:r>
            <a:r>
              <a:rPr lang="zh-CN" altLang="en-US"/>
              <a:t>试比较在单处理机</a:t>
            </a:r>
            <a:r>
              <a:rPr lang="en-US" altLang="zh-CN"/>
              <a:t>OS</a:t>
            </a:r>
            <a:r>
              <a:rPr lang="zh-CN" altLang="en-US"/>
              <a:t>和多处理机</a:t>
            </a:r>
            <a:r>
              <a:rPr lang="en-US" altLang="zh-CN"/>
              <a:t>OS</a:t>
            </a:r>
            <a:r>
              <a:rPr lang="zh-CN" altLang="en-US"/>
              <a:t>中的进程管理。</a:t>
            </a:r>
            <a:br>
              <a:rPr lang="zh-CN" altLang="en-US"/>
            </a:br>
            <a:r>
              <a:rPr lang="zh-CN" altLang="en-US"/>
              <a:t>　　</a:t>
            </a:r>
            <a:r>
              <a:rPr lang="en-US" altLang="zh-CN"/>
              <a:t>11. </a:t>
            </a:r>
            <a:r>
              <a:rPr lang="zh-CN" altLang="en-US"/>
              <a:t>试比较在单处理机</a:t>
            </a:r>
            <a:r>
              <a:rPr lang="en-US" altLang="zh-CN"/>
              <a:t>OS</a:t>
            </a:r>
            <a:r>
              <a:rPr lang="zh-CN" altLang="en-US"/>
              <a:t>和多处理机</a:t>
            </a:r>
            <a:r>
              <a:rPr lang="en-US" altLang="zh-CN"/>
              <a:t>OS</a:t>
            </a:r>
            <a:r>
              <a:rPr lang="zh-CN" altLang="en-US"/>
              <a:t>中的内存管理。</a:t>
            </a:r>
            <a:br>
              <a:rPr lang="zh-CN" altLang="en-US"/>
            </a:br>
            <a:r>
              <a:rPr lang="zh-CN" altLang="en-US"/>
              <a:t>　　</a:t>
            </a:r>
            <a:r>
              <a:rPr lang="en-US" altLang="zh-CN"/>
              <a:t>12. </a:t>
            </a:r>
            <a:r>
              <a:rPr lang="zh-CN" altLang="en-US"/>
              <a:t>何谓中心同步实体、集中式同步机构和非集中式同步机构</a:t>
            </a:r>
            <a:r>
              <a:rPr lang="en-US" altLang="zh-CN"/>
              <a:t>? </a:t>
            </a:r>
          </a:p>
        </p:txBody>
      </p:sp>
      <p:sp>
        <p:nvSpPr>
          <p:cNvPr id="832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7255967"/>
      </p:ext>
    </p:extLst>
  </p:cSld>
  <p:clrMapOvr>
    <a:masterClrMapping/>
  </p:clrMapOvr>
  <p:timing>
    <p:tnLst>
      <p:par>
        <p:cTn id="1" dur="indefinite" restart="never" nodeType="tmRoot"/>
      </p:par>
    </p:tnLst>
  </p:timing>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zh-CN" altLang="en-US"/>
              <a:t>　　</a:t>
            </a:r>
            <a:r>
              <a:rPr lang="en-US" altLang="zh-CN"/>
              <a:t>13. </a:t>
            </a:r>
            <a:r>
              <a:rPr lang="zh-CN" altLang="en-US"/>
              <a:t>集中式同步算法具有哪些特征和缺点</a:t>
            </a:r>
            <a:r>
              <a:rPr lang="en-US" altLang="zh-CN"/>
              <a:t>? </a:t>
            </a:r>
            <a:br>
              <a:rPr lang="en-US" altLang="zh-CN"/>
            </a:br>
            <a:r>
              <a:rPr lang="zh-CN" altLang="en-US"/>
              <a:t>　　</a:t>
            </a:r>
            <a:r>
              <a:rPr lang="en-US" altLang="zh-CN"/>
              <a:t>14. </a:t>
            </a:r>
            <a:r>
              <a:rPr lang="zh-CN" altLang="en-US"/>
              <a:t>一个完全分布式同步算法应具有哪些特征</a:t>
            </a:r>
            <a:r>
              <a:rPr lang="en-US" altLang="zh-CN"/>
              <a:t>? </a:t>
            </a:r>
            <a:br>
              <a:rPr lang="en-US" altLang="zh-CN"/>
            </a:br>
            <a:r>
              <a:rPr lang="zh-CN" altLang="en-US"/>
              <a:t>　　</a:t>
            </a:r>
            <a:r>
              <a:rPr lang="en-US" altLang="zh-CN"/>
              <a:t>15. </a:t>
            </a:r>
            <a:r>
              <a:rPr lang="zh-CN" altLang="en-US"/>
              <a:t>如何利用自旋锁来实现对总线的互斥访问</a:t>
            </a:r>
            <a:r>
              <a:rPr lang="en-US" altLang="zh-CN"/>
              <a:t>? </a:t>
            </a:r>
            <a:r>
              <a:rPr lang="zh-CN" altLang="en-US"/>
              <a:t>它与信号量的主要差别是什么</a:t>
            </a:r>
            <a:r>
              <a:rPr lang="en-US" altLang="zh-CN"/>
              <a:t>? </a:t>
            </a:r>
            <a:br>
              <a:rPr lang="en-US" altLang="zh-CN"/>
            </a:br>
            <a:r>
              <a:rPr lang="zh-CN" altLang="en-US"/>
              <a:t>　　</a:t>
            </a:r>
            <a:r>
              <a:rPr lang="en-US" altLang="zh-CN"/>
              <a:t>16. </a:t>
            </a:r>
            <a:r>
              <a:rPr lang="zh-CN" altLang="en-US"/>
              <a:t>为什么要引入读</a:t>
            </a:r>
            <a:r>
              <a:rPr lang="en-US" altLang="zh-CN"/>
              <a:t>—</a:t>
            </a:r>
            <a:r>
              <a:rPr lang="zh-CN" altLang="en-US"/>
              <a:t>拷贝</a:t>
            </a:r>
            <a:r>
              <a:rPr lang="en-US" altLang="zh-CN"/>
              <a:t>—</a:t>
            </a:r>
            <a:r>
              <a:rPr lang="zh-CN" altLang="en-US"/>
              <a:t>修改锁</a:t>
            </a:r>
            <a:r>
              <a:rPr lang="en-US" altLang="zh-CN"/>
              <a:t>(RCU)? </a:t>
            </a:r>
            <a:r>
              <a:rPr lang="zh-CN" altLang="en-US"/>
              <a:t>它对读者和写者分别有何影响</a:t>
            </a:r>
            <a:r>
              <a:rPr lang="en-US" altLang="zh-CN"/>
              <a:t>? </a:t>
            </a:r>
            <a:br>
              <a:rPr lang="en-US" altLang="zh-CN"/>
            </a:br>
            <a:r>
              <a:rPr lang="zh-CN" altLang="en-US"/>
              <a:t>　　</a:t>
            </a:r>
            <a:r>
              <a:rPr lang="en-US" altLang="zh-CN"/>
              <a:t>17. </a:t>
            </a:r>
            <a:r>
              <a:rPr lang="zh-CN" altLang="en-US"/>
              <a:t>何谓二进制指数补偿算法</a:t>
            </a:r>
            <a:r>
              <a:rPr lang="en-US" altLang="zh-CN"/>
              <a:t>? </a:t>
            </a:r>
            <a:r>
              <a:rPr lang="zh-CN" altLang="en-US"/>
              <a:t>它所存在的主要问题是什么</a:t>
            </a:r>
            <a:r>
              <a:rPr lang="en-US" altLang="zh-CN"/>
              <a:t>? </a:t>
            </a:r>
            <a:br>
              <a:rPr lang="en-US" altLang="zh-CN"/>
            </a:br>
            <a:r>
              <a:rPr lang="zh-CN" altLang="en-US"/>
              <a:t>　　</a:t>
            </a:r>
            <a:r>
              <a:rPr lang="en-US" altLang="zh-CN"/>
              <a:t>18. </a:t>
            </a:r>
            <a:r>
              <a:rPr lang="zh-CN" altLang="en-US"/>
              <a:t>时间邮戳定序机构和事件计数的作用是什么</a:t>
            </a:r>
            <a:r>
              <a:rPr lang="en-US" altLang="zh-CN"/>
              <a:t>? </a:t>
            </a:r>
            <a:br>
              <a:rPr lang="en-US" altLang="zh-CN"/>
            </a:br>
            <a:r>
              <a:rPr lang="zh-CN" altLang="en-US"/>
              <a:t>　　</a:t>
            </a:r>
            <a:r>
              <a:rPr lang="en-US" altLang="zh-CN"/>
              <a:t>19. </a:t>
            </a:r>
            <a:r>
              <a:rPr lang="zh-CN" altLang="en-US"/>
              <a:t>什么是任务流时间和调度流时间</a:t>
            </a:r>
            <a:r>
              <a:rPr lang="en-US" altLang="zh-CN"/>
              <a:t>? </a:t>
            </a:r>
            <a:r>
              <a:rPr lang="zh-CN" altLang="en-US"/>
              <a:t>请举例说明之。</a:t>
            </a:r>
          </a:p>
        </p:txBody>
      </p:sp>
      <p:sp>
        <p:nvSpPr>
          <p:cNvPr id="833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80907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2.2  </a:t>
            </a:r>
            <a:r>
              <a:rPr lang="zh-CN" altLang="en-US" sz="3200">
                <a:latin typeface="黑体" panose="02010609060101010101" pitchFamily="49" charset="-122"/>
                <a:ea typeface="黑体" panose="02010609060101010101" pitchFamily="49" charset="-122"/>
              </a:rPr>
              <a:t>进 程 的 描 述 </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2.2.1  </a:t>
            </a:r>
            <a:r>
              <a:rPr lang="zh-CN" altLang="en-US">
                <a:latin typeface="黑体" panose="02010609060101010101" pitchFamily="49" charset="-122"/>
                <a:ea typeface="黑体" panose="02010609060101010101" pitchFamily="49" charset="-122"/>
              </a:rPr>
              <a:t>进程的定义和特征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进程的定义    </a:t>
            </a:r>
            <a:br>
              <a:rPr lang="zh-CN" altLang="en-US">
                <a:latin typeface="黑体" panose="02010609060101010101" pitchFamily="49" charset="-122"/>
                <a:ea typeface="黑体" panose="02010609060101010101" pitchFamily="49" charset="-122"/>
              </a:rPr>
            </a:br>
            <a:r>
              <a:rPr lang="zh-CN" altLang="en-US"/>
              <a:t>　　在多道程序环境下，程序的执行属于并发执行，此时它们将失去其封闭性，并具有间断性，以及其运行结果不可再现性的特征。由此，决定了通常的程序是不能参与并发执行的，否则，程序的运行也就失去了意义。为了能使程序并发执行，并且可以对并发执行的程序加以描述和控制，人们引入了“进程”的概念。</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4613270"/>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pPr>
              <a:lnSpc>
                <a:spcPct val="140000"/>
              </a:lnSpc>
            </a:pPr>
            <a:r>
              <a:rPr lang="zh-CN" altLang="en-US"/>
              <a:t>　　</a:t>
            </a:r>
            <a:r>
              <a:rPr lang="en-US" altLang="zh-CN"/>
              <a:t>20. </a:t>
            </a:r>
            <a:r>
              <a:rPr lang="zh-CN" altLang="en-US"/>
              <a:t>试比较多处理机系统中静态分配方式和动态分配方式。</a:t>
            </a:r>
            <a:br>
              <a:rPr lang="zh-CN" altLang="en-US"/>
            </a:br>
            <a:r>
              <a:rPr lang="zh-CN" altLang="en-US"/>
              <a:t>　　</a:t>
            </a:r>
            <a:r>
              <a:rPr lang="en-US" altLang="zh-CN"/>
              <a:t>21. </a:t>
            </a:r>
            <a:r>
              <a:rPr lang="zh-CN" altLang="en-US"/>
              <a:t>何谓自调度方式</a:t>
            </a:r>
            <a:r>
              <a:rPr lang="en-US" altLang="zh-CN"/>
              <a:t>? </a:t>
            </a:r>
            <a:r>
              <a:rPr lang="zh-CN" altLang="en-US"/>
              <a:t>该方式有何优缺点</a:t>
            </a:r>
            <a:r>
              <a:rPr lang="en-US" altLang="zh-CN"/>
              <a:t>? </a:t>
            </a:r>
            <a:br>
              <a:rPr lang="en-US" altLang="zh-CN"/>
            </a:br>
            <a:r>
              <a:rPr lang="zh-CN" altLang="en-US"/>
              <a:t>　　</a:t>
            </a:r>
            <a:r>
              <a:rPr lang="en-US" altLang="zh-CN"/>
              <a:t>22. </a:t>
            </a:r>
            <a:r>
              <a:rPr lang="zh-CN" altLang="en-US"/>
              <a:t>何谓成组调度方式</a:t>
            </a:r>
            <a:r>
              <a:rPr lang="en-US" altLang="zh-CN"/>
              <a:t>? </a:t>
            </a:r>
            <a:r>
              <a:rPr lang="zh-CN" altLang="en-US"/>
              <a:t>按进程平均分配处理器和按线程平均分配处理器时间的方法，哪个更有效</a:t>
            </a:r>
            <a:r>
              <a:rPr lang="en-US" altLang="zh-CN"/>
              <a:t>?  </a:t>
            </a:r>
            <a:br>
              <a:rPr lang="en-US" altLang="zh-CN"/>
            </a:br>
            <a:r>
              <a:rPr lang="zh-CN" altLang="en-US"/>
              <a:t>　　</a:t>
            </a:r>
            <a:r>
              <a:rPr lang="en-US" altLang="zh-CN"/>
              <a:t>23. </a:t>
            </a:r>
            <a:r>
              <a:rPr lang="zh-CN" altLang="en-US"/>
              <a:t>试说明采用专用处理器分配方式的理由。</a:t>
            </a:r>
            <a:br>
              <a:rPr lang="zh-CN" altLang="en-US"/>
            </a:br>
            <a:r>
              <a:rPr lang="zh-CN" altLang="en-US"/>
              <a:t>　　</a:t>
            </a:r>
            <a:r>
              <a:rPr lang="en-US" altLang="zh-CN"/>
              <a:t>24. </a:t>
            </a:r>
            <a:r>
              <a:rPr lang="zh-CN" altLang="en-US"/>
              <a:t>在动态调度方式中，调度的主要责任是什么</a:t>
            </a:r>
            <a:r>
              <a:rPr lang="en-US" altLang="zh-CN"/>
              <a:t>? </a:t>
            </a:r>
            <a:r>
              <a:rPr lang="zh-CN" altLang="en-US"/>
              <a:t>在调度时应遵循哪些原则</a:t>
            </a:r>
            <a:r>
              <a:rPr lang="en-US" altLang="zh-CN"/>
              <a:t>? </a:t>
            </a:r>
          </a:p>
        </p:txBody>
      </p:sp>
      <p:sp>
        <p:nvSpPr>
          <p:cNvPr id="834563" name="Rectangle 3"/>
          <p:cNvSpPr>
            <a:spLocks noGrp="1" noChangeArrowheads="1"/>
          </p:cNvSpPr>
          <p:nvPr>
            <p:ph type="body" idx="1"/>
          </p:nvPr>
        </p:nvSpPr>
        <p:spPr/>
        <p:txBody>
          <a:bodyPr/>
          <a:lstStyle/>
          <a:p>
            <a:endParaRPr lang="zh-CN" altLang="zh-CN"/>
          </a:p>
        </p:txBody>
      </p:sp>
      <p:sp>
        <p:nvSpPr>
          <p:cNvPr id="83456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765479"/>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第十一章    多媒体操作系统</a:t>
            </a:r>
          </a:p>
        </p:txBody>
      </p:sp>
      <p:sp>
        <p:nvSpPr>
          <p:cNvPr id="108558" name="Text Box 14"/>
          <p:cNvSpPr txBox="1">
            <a:spLocks noChangeArrowheads="1"/>
          </p:cNvSpPr>
          <p:nvPr/>
        </p:nvSpPr>
        <p:spPr bwMode="auto">
          <a:xfrm>
            <a:off x="1908175" y="2349500"/>
            <a:ext cx="6049963"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11.1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多媒体系统简介</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11.2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多媒体文件中的各种媒体</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11.3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多媒体进程管理中的问题和接纳控制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11.4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多媒体实时调度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11.5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媒体服务器的特征和接纳控制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11.6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多媒体存储器的分配方法</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11.7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高速缓存与磁盘调度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10"/>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579485"/>
      </p:ext>
    </p:extLst>
  </p:cSld>
  <p:clrMapOvr>
    <a:masterClrMapping/>
  </p:clrMapOvr>
  <p:timing>
    <p:tnLst>
      <p:par>
        <p:cTn id="1" dur="indefinite" restart="never" nodeType="tmRoot"/>
      </p:par>
    </p:tnLst>
  </p:timing>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11.1  </a:t>
            </a:r>
            <a:r>
              <a:rPr lang="zh-CN" altLang="en-US" sz="3200">
                <a:latin typeface="黑体" panose="02010609060101010101" pitchFamily="49" charset="-122"/>
                <a:ea typeface="黑体" panose="02010609060101010101" pitchFamily="49" charset="-122"/>
              </a:rPr>
              <a:t>多媒体系统简介</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随着多媒体技术的发展，在传统</a:t>
            </a:r>
            <a:r>
              <a:rPr lang="en-US" altLang="zh-CN"/>
              <a:t>OS</a:t>
            </a:r>
            <a:r>
              <a:rPr lang="zh-CN" altLang="en-US"/>
              <a:t>中也相应增加了许多能处理音频和视频信息的多媒体功能。现在流行的操作系统，如</a:t>
            </a:r>
            <a:r>
              <a:rPr lang="en-US" altLang="zh-CN"/>
              <a:t>Linux</a:t>
            </a:r>
            <a:r>
              <a:rPr lang="zh-CN" altLang="en-US"/>
              <a:t>、 </a:t>
            </a:r>
            <a:r>
              <a:rPr lang="en-US" altLang="zh-CN"/>
              <a:t>Windows </a:t>
            </a:r>
            <a:r>
              <a:rPr lang="zh-CN" altLang="en-US"/>
              <a:t>系列等，就已具有多媒体功能。本章前两节先介绍有关多媒体系统的基本知识。</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25273166"/>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11.1.1  </a:t>
            </a:r>
            <a:r>
              <a:rPr lang="zh-CN" altLang="en-US">
                <a:latin typeface="黑体" panose="02010609060101010101" pitchFamily="49" charset="-122"/>
                <a:ea typeface="黑体" panose="02010609060101010101" pitchFamily="49" charset="-122"/>
              </a:rPr>
              <a:t>多媒体的概念</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数据、信息与媒体</a:t>
            </a:r>
            <a:br>
              <a:rPr lang="zh-CN" altLang="en-US">
                <a:latin typeface="黑体" panose="02010609060101010101" pitchFamily="49" charset="-122"/>
                <a:ea typeface="黑体" panose="02010609060101010101" pitchFamily="49" charset="-122"/>
              </a:rPr>
            </a:br>
            <a:r>
              <a:rPr lang="zh-CN" altLang="en-US"/>
              <a:t>　　所谓数据，是反映客观事物及其运动状态的信号，如人体感觉器官或观测仪器的感知所形成的以文本、数字、事件或图像等形式保存的原始记录。数据与数据之间没有建立任何联系或关系，呈分散和孤立的特性。数据必须经过加工处理才能形成信息。</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96046174"/>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媒体的分类</a:t>
            </a:r>
            <a:r>
              <a:rPr lang="zh-CN" altLang="en-US"/>
              <a:t/>
            </a:r>
            <a:br>
              <a:rPr lang="zh-CN" altLang="en-US"/>
            </a:br>
            <a:r>
              <a:rPr lang="zh-CN" altLang="en-US"/>
              <a:t>　　一般地，媒体可分为以下六类：</a:t>
            </a:r>
            <a:br>
              <a:rPr lang="zh-CN" altLang="en-US"/>
            </a:br>
            <a:r>
              <a:rPr lang="zh-CN" altLang="en-US"/>
              <a:t>　　</a:t>
            </a:r>
            <a:r>
              <a:rPr lang="en-US" altLang="zh-CN"/>
              <a:t>(1) </a:t>
            </a:r>
            <a:r>
              <a:rPr lang="zh-CN" altLang="en-US"/>
              <a:t>感觉媒体</a:t>
            </a:r>
            <a:br>
              <a:rPr lang="zh-CN" altLang="en-US"/>
            </a:br>
            <a:r>
              <a:rPr lang="zh-CN" altLang="en-US"/>
              <a:t>　　</a:t>
            </a:r>
            <a:r>
              <a:rPr lang="en-US" altLang="zh-CN"/>
              <a:t>(2) </a:t>
            </a:r>
            <a:r>
              <a:rPr lang="zh-CN" altLang="en-US"/>
              <a:t>表示媒体</a:t>
            </a:r>
            <a:br>
              <a:rPr lang="zh-CN" altLang="en-US"/>
            </a:br>
            <a:r>
              <a:rPr lang="zh-CN" altLang="en-US"/>
              <a:t>　　</a:t>
            </a:r>
            <a:r>
              <a:rPr lang="en-US" altLang="zh-CN"/>
              <a:t>(3) </a:t>
            </a:r>
            <a:r>
              <a:rPr lang="zh-CN" altLang="en-US"/>
              <a:t>呈现媒体</a:t>
            </a:r>
            <a:br>
              <a:rPr lang="zh-CN" altLang="en-US"/>
            </a:br>
            <a:r>
              <a:rPr lang="zh-CN" altLang="en-US"/>
              <a:t>　　</a:t>
            </a:r>
            <a:r>
              <a:rPr lang="en-US" altLang="zh-CN"/>
              <a:t>(4) </a:t>
            </a:r>
            <a:r>
              <a:rPr lang="zh-CN" altLang="en-US"/>
              <a:t>存储媒体</a:t>
            </a:r>
            <a:br>
              <a:rPr lang="zh-CN" altLang="en-US"/>
            </a:br>
            <a:r>
              <a:rPr lang="zh-CN" altLang="en-US"/>
              <a:t>　　</a:t>
            </a:r>
            <a:r>
              <a:rPr lang="en-US" altLang="zh-CN"/>
              <a:t>(5) </a:t>
            </a:r>
            <a:r>
              <a:rPr lang="zh-CN" altLang="en-US"/>
              <a:t>传输媒体</a:t>
            </a:r>
            <a:br>
              <a:rPr lang="zh-CN" altLang="en-US"/>
            </a:br>
            <a:r>
              <a:rPr lang="zh-CN" altLang="en-US"/>
              <a:t>　　</a:t>
            </a:r>
            <a:r>
              <a:rPr lang="en-US" altLang="zh-CN"/>
              <a:t>(6) </a:t>
            </a:r>
            <a:r>
              <a:rPr lang="zh-CN" altLang="en-US"/>
              <a:t>交换媒体</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4658341"/>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多媒体</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所谓多媒体</a:t>
            </a:r>
            <a:r>
              <a:rPr lang="en-US" altLang="zh-CN"/>
              <a:t>(multimedia)</a:t>
            </a:r>
            <a:r>
              <a:rPr lang="zh-CN" altLang="en-US"/>
              <a:t>，目前没有统一的定义，一般是指多种方法、多种形态传输</a:t>
            </a:r>
            <a:r>
              <a:rPr lang="en-US" altLang="zh-CN"/>
              <a:t>(</a:t>
            </a:r>
            <a:r>
              <a:rPr lang="zh-CN" altLang="en-US"/>
              <a:t>传播</a:t>
            </a:r>
            <a:r>
              <a:rPr lang="en-US" altLang="zh-CN"/>
              <a:t>)</a:t>
            </a:r>
            <a:r>
              <a:rPr lang="zh-CN" altLang="en-US"/>
              <a:t>的信息介质、多种载体的表现形式以及多种存储、显示和传递方式。在计算机领域，多媒体往往是指多媒体技术，即是同时对多个感觉媒体信息进行获取、处理、编辑、存储和展示的理论、技术、设备、标准等规范的总称。</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5861004"/>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11.1.2  </a:t>
            </a:r>
            <a:r>
              <a:rPr lang="zh-CN" altLang="en-US">
                <a:latin typeface="黑体" panose="02010609060101010101" pitchFamily="49" charset="-122"/>
                <a:ea typeface="黑体" panose="02010609060101010101" pitchFamily="49" charset="-122"/>
              </a:rPr>
              <a:t>超文本和超媒体</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超文本</a:t>
            </a:r>
            <a:r>
              <a:rPr lang="en-US" altLang="zh-CN">
                <a:latin typeface="黑体" panose="02010609060101010101" pitchFamily="49" charset="-122"/>
                <a:ea typeface="黑体" panose="02010609060101010101" pitchFamily="49" charset="-122"/>
              </a:rPr>
              <a:t>(hypertext)</a:t>
            </a:r>
            <a:br>
              <a:rPr lang="en-US" altLang="zh-CN">
                <a:latin typeface="黑体" panose="02010609060101010101" pitchFamily="49" charset="-122"/>
                <a:ea typeface="黑体" panose="02010609060101010101" pitchFamily="49" charset="-122"/>
              </a:rPr>
            </a:br>
            <a:r>
              <a:rPr lang="zh-CN" altLang="en-US"/>
              <a:t>　　超文本是一种文本信息的组织方式，相比传统的线性文本组织方式而言，超文本的组织方式是非线性的，与人的思维方式和工作方式更加接近。</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57653684"/>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超链接</a:t>
            </a:r>
            <a:r>
              <a:rPr lang="en-US" altLang="zh-CN">
                <a:latin typeface="黑体" panose="02010609060101010101" pitchFamily="49" charset="-122"/>
                <a:ea typeface="黑体" panose="02010609060101010101" pitchFamily="49" charset="-122"/>
              </a:rPr>
              <a:t>(hyperlink)</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超链接也称为超文本链接</a:t>
            </a:r>
            <a:r>
              <a:rPr lang="en-US" altLang="zh-CN"/>
              <a:t>(hypertextlink)</a:t>
            </a:r>
            <a:r>
              <a:rPr lang="zh-CN" altLang="en-US"/>
              <a:t>，是指文本中的词、短语、符号、图像、声音剪辑或影视剪辑之间的链接，或者是指它们与其它的文件、超文本文件之间的链接。</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43427524"/>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5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超媒体</a:t>
            </a:r>
            <a:r>
              <a:rPr lang="en-US" altLang="zh-CN">
                <a:latin typeface="黑体" panose="02010609060101010101" pitchFamily="49" charset="-122"/>
                <a:ea typeface="黑体" panose="02010609060101010101" pitchFamily="49" charset="-122"/>
              </a:rPr>
              <a:t>(Hypermedia)</a:t>
            </a:r>
            <a:br>
              <a:rPr lang="en-US" altLang="zh-CN">
                <a:latin typeface="黑体" panose="02010609060101010101" pitchFamily="49" charset="-122"/>
                <a:ea typeface="黑体" panose="02010609060101010101" pitchFamily="49" charset="-122"/>
              </a:rPr>
            </a:br>
            <a:r>
              <a:rPr lang="zh-CN" altLang="en-US">
                <a:latin typeface="楷体_GB2312" pitchFamily="49" charset="-122"/>
                <a:ea typeface="楷体_GB2312" pitchFamily="49" charset="-122"/>
              </a:rPr>
              <a:t>　　</a:t>
            </a:r>
            <a:r>
              <a:rPr lang="zh-CN" altLang="en-US"/>
              <a:t>所谓超媒体，就是多媒体与超文本的结合，在多媒体技术的支持下，文本信息不仅可以包含文字，还可以包含诸如图形、图像、视频、音频等多媒体信息，这些信息按照超文本结构和超链接方式进行组织，是节点和链源类型更加多样化、链结构更加复杂的超文本。 </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86351305"/>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11.1.3  </a:t>
            </a:r>
            <a:r>
              <a:rPr lang="zh-CN" altLang="en-US">
                <a:latin typeface="黑体" panose="02010609060101010101" pitchFamily="49" charset="-122"/>
                <a:ea typeface="黑体" panose="02010609060101010101" pitchFamily="49" charset="-122"/>
              </a:rPr>
              <a:t>多媒体文件的特点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多样性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所谓多样性，是指在一份多媒体文件中集成了多种媒体文件。例如在一部数字电影中，就可能包含有一个视频、多个音频、多个横向滚动的字幕等，相应地在一个多媒体文件中就有一个视频文件、多个音频文件以及多个包含多种语言的文本文件，因此一部数字电影往往是由多个不同类型的文件组成的。</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2553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40000"/>
              </a:lnSpc>
            </a:pPr>
            <a:r>
              <a:rPr lang="zh-CN" altLang="en-US"/>
              <a:t>　　对于进程的定义，从不同的角度可以有不同的定义，其中较典型的定义有：</a:t>
            </a:r>
            <a:br>
              <a:rPr lang="zh-CN" altLang="en-US"/>
            </a:br>
            <a:r>
              <a:rPr lang="zh-CN" altLang="en-US"/>
              <a:t>　　</a:t>
            </a:r>
            <a:r>
              <a:rPr lang="en-US" altLang="zh-CN"/>
              <a:t>(1) </a:t>
            </a:r>
            <a:r>
              <a:rPr lang="zh-CN" altLang="en-US"/>
              <a:t>进程是程序的一次执行。</a:t>
            </a:r>
            <a:br>
              <a:rPr lang="zh-CN" altLang="en-US"/>
            </a:br>
            <a:r>
              <a:rPr lang="zh-CN" altLang="en-US"/>
              <a:t>　　</a:t>
            </a:r>
            <a:r>
              <a:rPr lang="en-US" altLang="zh-CN"/>
              <a:t>(2) </a:t>
            </a:r>
            <a:r>
              <a:rPr lang="zh-CN" altLang="en-US"/>
              <a:t>进程是一个程序及其数据在处理机上顺序执行时所发生的活动。</a:t>
            </a:r>
            <a:br>
              <a:rPr lang="zh-CN" altLang="en-US"/>
            </a:br>
            <a:r>
              <a:rPr lang="zh-CN" altLang="en-US"/>
              <a:t>　　</a:t>
            </a:r>
            <a:r>
              <a:rPr lang="en-US" altLang="zh-CN"/>
              <a:t>(3) </a:t>
            </a:r>
            <a:r>
              <a:rPr lang="zh-CN" altLang="en-US"/>
              <a:t>进程是具有独立功能的程序在一个数据集合上运行的过程，它是系统进行资源分配和调度的一个独立单位。</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27182306"/>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极高的数据率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为了保证有好的视觉和听觉感受，视频和音频都必须具有很高的数据率，相应的所需要的存储量就非常大。 </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5041998"/>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实时性</a:t>
            </a:r>
            <a:r>
              <a:rPr lang="zh-CN" altLang="en-US"/>
              <a:t/>
            </a:r>
            <a:br>
              <a:rPr lang="zh-CN" altLang="en-US"/>
            </a:br>
            <a:r>
              <a:rPr lang="zh-CN" altLang="en-US"/>
              <a:t>　　在对多媒体文件进行播放时，为保证播放质量，要求有很高的实时性。 </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27145991"/>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集成性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在多媒体中包含了文本、静止图像、音频、视频等各种类型的媒体，而实际需要的，则往往是将多种媒体集成在一起使用。因此集成性是多媒体的一个重要特征。多媒体的集成性包含了如下两方面的含义：</a:t>
            </a:r>
            <a:br>
              <a:rPr lang="zh-CN" altLang="en-US"/>
            </a:br>
            <a:r>
              <a:rPr lang="zh-CN" altLang="en-US"/>
              <a:t>　　</a:t>
            </a:r>
            <a:r>
              <a:rPr lang="en-US" altLang="zh-CN"/>
              <a:t>(1) </a:t>
            </a:r>
            <a:r>
              <a:rPr lang="zh-CN" altLang="en-US"/>
              <a:t>将多媒体的硬件和软件进行集成。</a:t>
            </a:r>
            <a:br>
              <a:rPr lang="zh-CN" altLang="en-US"/>
            </a:br>
            <a:r>
              <a:rPr lang="zh-CN" altLang="en-US"/>
              <a:t>　　</a:t>
            </a:r>
            <a:r>
              <a:rPr lang="en-US" altLang="zh-CN"/>
              <a:t>(2) </a:t>
            </a:r>
            <a:r>
              <a:rPr lang="zh-CN" altLang="en-US"/>
              <a:t>将多媒体信息进行集成。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96792328"/>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交互性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在多媒体系统中，多媒体文件还有一个非常重要的特点</a:t>
            </a:r>
            <a:r>
              <a:rPr lang="en-US" altLang="zh-CN"/>
              <a:t>——</a:t>
            </a:r>
            <a:r>
              <a:rPr lang="zh-CN" altLang="en-US"/>
              <a:t>使用时的交互性，即在多媒体系统中，信息以超媒体结构进行组织，可以方便地实现人机交互。换而言之，人可以按照自己的思维习惯，按照自己的意愿主动地选择和接受信息，拟定信息的使用路径。对于仅集成了多种媒体而不具有交互性的系统，通常不把它称为多媒体系统。 </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4364106"/>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11.1.4  </a:t>
            </a:r>
            <a:r>
              <a:rPr lang="zh-CN" altLang="en-US">
                <a:latin typeface="黑体" panose="02010609060101010101" pitchFamily="49" charset="-122"/>
                <a:ea typeface="黑体" panose="02010609060101010101" pitchFamily="49" charset="-122"/>
              </a:rPr>
              <a:t>多媒体硬件与软件系统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多媒体硬件系统的组成</a:t>
            </a:r>
            <a:br>
              <a:rPr lang="zh-CN" altLang="en-US">
                <a:latin typeface="黑体" panose="02010609060101010101" pitchFamily="49" charset="-122"/>
                <a:ea typeface="黑体" panose="02010609060101010101" pitchFamily="49" charset="-122"/>
              </a:rPr>
            </a:br>
            <a:r>
              <a:rPr lang="zh-CN" altLang="en-US"/>
              <a:t>　　多媒体硬件系统是在传统计算机系统的基础上，再增加某些能对多媒体信息进行处理的硬件。因此，它除了需要较高配置的常规计算机主机硬件，如处理机、内存、硬盘驱动器等外，还应增加用于对音频信号和视频信号进行处理的硬件，诸如音频、视频、视频处理设备，光盘驱动器，各种媒体输入</a:t>
            </a:r>
            <a:r>
              <a:rPr lang="en-US" altLang="zh-CN"/>
              <a:t>/</a:t>
            </a:r>
            <a:r>
              <a:rPr lang="zh-CN" altLang="en-US"/>
              <a:t>输出设备等。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54724546"/>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声卡</a:t>
            </a:r>
            <a:r>
              <a:rPr lang="en-US" altLang="zh-CN">
                <a:latin typeface="黑体" panose="02010609060101010101" pitchFamily="49" charset="-122"/>
                <a:ea typeface="黑体" panose="02010609060101010101" pitchFamily="49" charset="-122"/>
              </a:rPr>
              <a:t>(sound card)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声卡又称音频卡，用于处理音频信号。声卡可用来接受话筒、录音机、乐器等输入的音频</a:t>
            </a:r>
            <a:r>
              <a:rPr lang="en-US" altLang="zh-CN"/>
              <a:t>(</a:t>
            </a:r>
            <a:r>
              <a:rPr lang="zh-CN" altLang="en-US"/>
              <a:t>模拟</a:t>
            </a:r>
            <a:r>
              <a:rPr lang="en-US" altLang="zh-CN"/>
              <a:t>)</a:t>
            </a:r>
            <a:r>
              <a:rPr lang="zh-CN" altLang="en-US"/>
              <a:t>信号，通过模</a:t>
            </a:r>
            <a:r>
              <a:rPr lang="en-US" altLang="zh-CN"/>
              <a:t>/</a:t>
            </a:r>
            <a:r>
              <a:rPr lang="zh-CN" altLang="en-US"/>
              <a:t>数变换，将其转换为计算机能够识别和处理的数字信号。反之，声卡也能把计算机中存储的数据经数</a:t>
            </a:r>
            <a:r>
              <a:rPr lang="en-US" altLang="zh-CN"/>
              <a:t>/</a:t>
            </a:r>
            <a:r>
              <a:rPr lang="zh-CN" altLang="en-US"/>
              <a:t>模变换转换为声音信号，再通过连接在声卡上的音箱或耳机播放出来，也可用录音设备记录下来。声卡可根据其量化精度将其分为</a:t>
            </a:r>
            <a:r>
              <a:rPr lang="en-US" altLang="zh-CN"/>
              <a:t>8</a:t>
            </a:r>
            <a:r>
              <a:rPr lang="zh-CN" altLang="en-US"/>
              <a:t>位、</a:t>
            </a:r>
            <a:r>
              <a:rPr lang="en-US" altLang="zh-CN"/>
              <a:t>16</a:t>
            </a:r>
            <a:r>
              <a:rPr lang="zh-CN" altLang="en-US"/>
              <a:t>位和</a:t>
            </a:r>
            <a:r>
              <a:rPr lang="en-US" altLang="zh-CN"/>
              <a:t>32</a:t>
            </a:r>
            <a:r>
              <a:rPr lang="zh-CN" altLang="en-US"/>
              <a:t>位几档。位数越高，其量化精度也就越高，相应的，声音的音质就越好。</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3701346"/>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视频卡</a:t>
            </a:r>
            <a:r>
              <a:rPr lang="en-US" altLang="zh-CN">
                <a:latin typeface="黑体" panose="02010609060101010101" pitchFamily="49" charset="-122"/>
                <a:ea typeface="黑体" panose="02010609060101010101" pitchFamily="49" charset="-122"/>
              </a:rPr>
              <a:t>(video card)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视频卡又称显示卡，用于处理视频信号。它除了用于对视频信号进行采集外，还可对所采集的信息进行编辑、特技处理，进而形成十分精美的画面。对于多媒体的应用，一般要求视频卡能提供</a:t>
            </a:r>
            <a:r>
              <a:rPr lang="en-US" altLang="zh-CN"/>
              <a:t>800×600</a:t>
            </a:r>
            <a:r>
              <a:rPr lang="zh-CN" altLang="en-US"/>
              <a:t>、</a:t>
            </a:r>
            <a:r>
              <a:rPr lang="en-US" altLang="zh-CN"/>
              <a:t>1024×768</a:t>
            </a:r>
            <a:r>
              <a:rPr lang="zh-CN" altLang="en-US"/>
              <a:t>、</a:t>
            </a:r>
            <a:r>
              <a:rPr lang="en-US" altLang="zh-CN"/>
              <a:t>1280×1024</a:t>
            </a:r>
            <a:r>
              <a:rPr lang="zh-CN" altLang="en-US"/>
              <a:t>或更高像素的分辨率，这样才有可能很好地观看高清晰电视和数字电影。</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88987514"/>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数码相机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数码相机与传统相机相比，两者用于成像的光敏介质不同，传统相机采用的是分布在胶片上的感光化学介质，而数码相机是使用</a:t>
            </a:r>
            <a:r>
              <a:rPr lang="en-US" altLang="zh-CN"/>
              <a:t>CCD</a:t>
            </a:r>
            <a:r>
              <a:rPr lang="zh-CN" altLang="en-US"/>
              <a:t>作为光敏介质。</a:t>
            </a:r>
            <a:r>
              <a:rPr lang="en-US" altLang="zh-CN"/>
              <a:t>CCD</a:t>
            </a:r>
            <a:r>
              <a:rPr lang="zh-CN" altLang="en-US"/>
              <a:t>的作用是将所拍摄到的光信号转换为模拟电信号，再经过模</a:t>
            </a:r>
            <a:r>
              <a:rPr lang="en-US" altLang="zh-CN"/>
              <a:t>/</a:t>
            </a:r>
            <a:r>
              <a:rPr lang="zh-CN" altLang="en-US"/>
              <a:t>数转换变为二进制数字信号。这样便可将图像以数字形式存储在相机的内存中。为了节省内存，通常都采用</a:t>
            </a:r>
            <a:r>
              <a:rPr lang="en-US" altLang="zh-CN"/>
              <a:t>JEPG</a:t>
            </a:r>
            <a:r>
              <a:rPr lang="zh-CN" altLang="en-US"/>
              <a:t>方式存储。</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04427874"/>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数码摄像机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1998</a:t>
            </a:r>
            <a:r>
              <a:rPr lang="zh-CN" altLang="en-US"/>
              <a:t>年，第一部家用数码摄像机横空出世，由于它有着很高的清晰度、体积小巧、使用方便，并能利用计算机对影像进行处理，因而深受用户欢迎，因此它很快就取代了传统的模拟式摄像机。它也使用</a:t>
            </a:r>
            <a:r>
              <a:rPr lang="en-US" altLang="zh-CN"/>
              <a:t>CCD</a:t>
            </a:r>
            <a:r>
              <a:rPr lang="zh-CN" altLang="en-US"/>
              <a:t>作为光敏介质。 </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1464811"/>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智能传感器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智能传感器是一种具有采集、处理、交换信息功能，集成了传感器、微处理机、通信装置的</a:t>
            </a:r>
            <a:r>
              <a:rPr lang="zh-CN" altLang="en-US">
                <a:hlinkClick r:id="rId2"/>
              </a:rPr>
              <a:t>嵌入式设备</a:t>
            </a:r>
            <a:r>
              <a:rPr lang="zh-CN" altLang="en-US"/>
              <a:t>。智能传感器可与外界物理环境交互，将收集到的信息通过</a:t>
            </a:r>
            <a:r>
              <a:rPr lang="zh-CN" altLang="en-US">
                <a:hlinkClick r:id="rId3"/>
              </a:rPr>
              <a:t>传感器网络</a:t>
            </a:r>
            <a:r>
              <a:rPr lang="zh-CN" altLang="en-US"/>
              <a:t>传送给其它的计算设备，如传统的计算机等。智能传感器一般集成了低功耗的微控制器、若干存储器单元、无线电或光通信装置、传感器等组件，通过传感器、动臂机构以及通信装置，实现与外界物理环境交互。 </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391993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进程的特征</a:t>
            </a:r>
            <a:br>
              <a:rPr lang="zh-CN" altLang="en-US">
                <a:latin typeface="黑体" panose="02010609060101010101" pitchFamily="49" charset="-122"/>
                <a:ea typeface="黑体" panose="02010609060101010101" pitchFamily="49" charset="-122"/>
              </a:rPr>
            </a:br>
            <a:r>
              <a:rPr lang="zh-CN" altLang="en-US"/>
              <a:t>　　进程和程序是两个截然不同的概念，除了进程具有程序所没有的</a:t>
            </a:r>
            <a:r>
              <a:rPr lang="en-US" altLang="zh-CN"/>
              <a:t>PCB</a:t>
            </a:r>
            <a:r>
              <a:rPr lang="zh-CN" altLang="en-US"/>
              <a:t>结构外，还具有下面一些特征：</a:t>
            </a:r>
            <a:br>
              <a:rPr lang="zh-CN" altLang="en-US"/>
            </a:br>
            <a:r>
              <a:rPr lang="zh-CN" altLang="en-US"/>
              <a:t>　　</a:t>
            </a:r>
            <a:r>
              <a:rPr lang="en-US" altLang="zh-CN"/>
              <a:t>(1) </a:t>
            </a:r>
            <a:r>
              <a:rPr lang="zh-CN" altLang="en-US"/>
              <a:t>动态性。</a:t>
            </a:r>
            <a:br>
              <a:rPr lang="zh-CN" altLang="en-US"/>
            </a:br>
            <a:r>
              <a:rPr lang="zh-CN" altLang="en-US"/>
              <a:t>　　</a:t>
            </a:r>
            <a:r>
              <a:rPr lang="en-US" altLang="zh-CN"/>
              <a:t>(2) </a:t>
            </a:r>
            <a:r>
              <a:rPr lang="zh-CN" altLang="en-US"/>
              <a:t>并发性。</a:t>
            </a:r>
            <a:br>
              <a:rPr lang="zh-CN" altLang="en-US"/>
            </a:br>
            <a:r>
              <a:rPr lang="zh-CN" altLang="en-US"/>
              <a:t>　　</a:t>
            </a:r>
            <a:r>
              <a:rPr lang="en-US" altLang="zh-CN"/>
              <a:t>(3) </a:t>
            </a:r>
            <a:r>
              <a:rPr lang="zh-CN" altLang="en-US"/>
              <a:t>独立性。</a:t>
            </a:r>
            <a:br>
              <a:rPr lang="zh-CN" altLang="en-US"/>
            </a:br>
            <a:r>
              <a:rPr lang="zh-CN" altLang="en-US"/>
              <a:t>　　</a:t>
            </a:r>
            <a:r>
              <a:rPr lang="en-US" altLang="zh-CN"/>
              <a:t>(4) </a:t>
            </a:r>
            <a:r>
              <a:rPr lang="zh-CN" altLang="en-US"/>
              <a:t>异步性。</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32853744"/>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7. </a:t>
            </a:r>
            <a:r>
              <a:rPr lang="zh-CN" altLang="en-US">
                <a:latin typeface="黑体" panose="02010609060101010101" pitchFamily="49" charset="-122"/>
                <a:ea typeface="黑体" panose="02010609060101010101" pitchFamily="49" charset="-122"/>
              </a:rPr>
              <a:t>多媒体软件系统</a:t>
            </a:r>
            <a:r>
              <a:rPr lang="zh-CN" altLang="en-US">
                <a:latin typeface="楷体_GB2312" pitchFamily="49" charset="-122"/>
                <a:ea typeface="楷体_GB2312" pitchFamily="49" charset="-122"/>
              </a:rPr>
              <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zh-CN" altLang="en-US"/>
              <a:t>多媒体软件系统也称为多媒体软件平台，是指多媒体系统运行、开发的各类软件和开发工具及多媒体应用软件的总和。硬件是多媒体系统的基础，软件是多媒体系统的灵魂。 </a:t>
            </a:r>
          </a:p>
        </p:txBody>
      </p:sp>
      <p:sp>
        <p:nvSpPr>
          <p:cNvPr id="729091" name="Rectangle 3"/>
          <p:cNvSpPr>
            <a:spLocks noGrp="1" noChangeArrowheads="1"/>
          </p:cNvSpPr>
          <p:nvPr>
            <p:ph type="body" idx="1"/>
          </p:nvPr>
        </p:nvSpPr>
        <p:spPr/>
        <p:txBody>
          <a:bodyPr/>
          <a:lstStyle/>
          <a:p>
            <a:endParaRPr lang="zh-CN" altLang="zh-CN"/>
          </a:p>
        </p:txBody>
      </p:sp>
      <p:sp>
        <p:nvSpPr>
          <p:cNvPr id="72909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5387421"/>
      </p:ext>
    </p:extLst>
  </p:cSld>
  <p:clrMapOvr>
    <a:masterClrMapping/>
  </p:clrMapOvr>
  <p:timing>
    <p:tnLst>
      <p:par>
        <p:cTn id="1" dur="indefinite" restart="never" nodeType="tmRoot"/>
      </p:par>
    </p:tnLst>
  </p:timing>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50000"/>
              </a:lnSpc>
            </a:pP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11.2  </a:t>
            </a:r>
            <a:r>
              <a:rPr lang="zh-CN" altLang="en-US" sz="3200">
                <a:latin typeface="黑体" panose="02010609060101010101" pitchFamily="49" charset="-122"/>
                <a:ea typeface="黑体" panose="02010609060101010101" pitchFamily="49" charset="-122"/>
              </a:rPr>
              <a:t>多媒体文件中的各种媒体</a:t>
            </a:r>
            <a:r>
              <a:rPr lang="zh-CN" altLang="en-US" sz="3200"/>
              <a:t/>
            </a:r>
            <a:br>
              <a:rPr lang="zh-CN" altLang="en-US" sz="3200"/>
            </a:br>
            <a:r>
              <a:rPr lang="zh-CN" altLang="en-US"/>
              <a:t/>
            </a:r>
            <a:br>
              <a:rPr lang="zh-CN" altLang="en-US"/>
            </a:br>
            <a:r>
              <a:rPr lang="zh-CN" altLang="en-US"/>
              <a:t>　　在多媒体文件中包含了多种类型的媒体，它们具有完全不同的特性，并需要用不同的硬件和软件进行处理。 </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71663601"/>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11.2.1  </a:t>
            </a:r>
            <a:r>
              <a:rPr lang="zh-CN" altLang="en-US">
                <a:latin typeface="黑体" panose="02010609060101010101" pitchFamily="49" charset="-122"/>
                <a:ea typeface="黑体" panose="02010609060101010101" pitchFamily="49" charset="-122"/>
              </a:rPr>
              <a:t>音频信号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模拟音频和数字音频</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模拟音频。</a:t>
            </a:r>
            <a:br>
              <a:rPr lang="zh-CN" altLang="en-US"/>
            </a:br>
            <a:r>
              <a:rPr lang="zh-CN" altLang="en-US"/>
              <a:t>　　</a:t>
            </a:r>
            <a:r>
              <a:rPr lang="en-US" altLang="zh-CN"/>
              <a:t>(2) </a:t>
            </a:r>
            <a:r>
              <a:rPr lang="zh-CN" altLang="en-US"/>
              <a:t>数字音频。</a:t>
            </a:r>
            <a:br>
              <a:rPr lang="zh-CN" altLang="en-US"/>
            </a:br>
            <a:r>
              <a:rPr lang="zh-CN" altLang="en-US"/>
              <a:t>　　① 采样。</a:t>
            </a:r>
            <a:br>
              <a:rPr lang="zh-CN" altLang="en-US"/>
            </a:br>
            <a:r>
              <a:rPr lang="zh-CN" altLang="en-US"/>
              <a:t>　　② 量化。　　</a:t>
            </a:r>
            <a:br>
              <a:rPr lang="zh-CN" altLang="en-US"/>
            </a:br>
            <a:r>
              <a:rPr lang="zh-CN" altLang="en-US"/>
              <a:t>　　③ 编码。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3763816"/>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数字音频文件类型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数字音频文件格式有多种：</a:t>
            </a:r>
            <a:br>
              <a:rPr lang="zh-CN" altLang="en-US"/>
            </a:br>
            <a:r>
              <a:rPr lang="zh-CN" altLang="en-US"/>
              <a:t>　　① </a:t>
            </a:r>
            <a:r>
              <a:rPr lang="en-US" altLang="zh-CN"/>
              <a:t>WAV</a:t>
            </a:r>
            <a:r>
              <a:rPr lang="zh-CN" altLang="en-US"/>
              <a:t>文件</a:t>
            </a:r>
            <a:br>
              <a:rPr lang="zh-CN" altLang="en-US"/>
            </a:br>
            <a:r>
              <a:rPr lang="zh-CN" altLang="en-US"/>
              <a:t>　　② </a:t>
            </a:r>
            <a:r>
              <a:rPr lang="en-US" altLang="zh-CN"/>
              <a:t>MIDI</a:t>
            </a:r>
            <a:r>
              <a:rPr lang="zh-CN" altLang="en-US"/>
              <a:t>文件</a:t>
            </a:r>
            <a:br>
              <a:rPr lang="zh-CN" altLang="en-US"/>
            </a:br>
            <a:r>
              <a:rPr lang="zh-CN" altLang="en-US"/>
              <a:t>　　③ </a:t>
            </a:r>
            <a:r>
              <a:rPr lang="en-US" altLang="zh-CN"/>
              <a:t>MPEG</a:t>
            </a:r>
            <a:r>
              <a:rPr lang="zh-CN" altLang="en-US"/>
              <a:t>音频文件</a:t>
            </a:r>
            <a:r>
              <a:rPr lang="en-US" altLang="zh-CN"/>
              <a:t>(MP3) </a:t>
            </a:r>
            <a:br>
              <a:rPr lang="en-US" altLang="zh-CN"/>
            </a:br>
            <a:r>
              <a:rPr lang="zh-CN" altLang="en-US"/>
              <a:t>　　④ </a:t>
            </a:r>
            <a:r>
              <a:rPr lang="en-US" altLang="zh-CN"/>
              <a:t>APE</a:t>
            </a:r>
            <a:r>
              <a:rPr lang="zh-CN" altLang="en-US"/>
              <a:t>文件</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6057267"/>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11.2.2  </a:t>
            </a:r>
            <a:r>
              <a:rPr lang="zh-CN" altLang="en-US">
                <a:latin typeface="黑体" panose="02010609060101010101" pitchFamily="49" charset="-122"/>
                <a:ea typeface="黑体" panose="02010609060101010101" pitchFamily="49" charset="-122"/>
              </a:rPr>
              <a:t>图像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图像的数字表示</a:t>
            </a:r>
            <a:br>
              <a:rPr lang="zh-CN" altLang="en-US">
                <a:latin typeface="黑体" panose="02010609060101010101" pitchFamily="49" charset="-122"/>
                <a:ea typeface="黑体" panose="02010609060101010101" pitchFamily="49" charset="-122"/>
              </a:rPr>
            </a:br>
            <a:r>
              <a:rPr lang="zh-CN" altLang="en-US"/>
              <a:t>　　在计算机中，图像是通过矩阵表示的，矩阵中的每个元素值对应于图像的一个基本元素，称为像素。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42461663"/>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图像的属性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分辨率</a:t>
            </a:r>
            <a:br>
              <a:rPr lang="zh-CN" altLang="en-US"/>
            </a:br>
            <a:r>
              <a:rPr lang="zh-CN" altLang="en-US"/>
              <a:t>　　分辨率可分为两种：</a:t>
            </a:r>
            <a:br>
              <a:rPr lang="zh-CN" altLang="en-US"/>
            </a:br>
            <a:r>
              <a:rPr lang="zh-CN" altLang="en-US"/>
              <a:t>　　① 图像分辨率</a:t>
            </a:r>
            <a:br>
              <a:rPr lang="zh-CN" altLang="en-US"/>
            </a:br>
            <a:r>
              <a:rPr lang="zh-CN" altLang="en-US"/>
              <a:t>　　② 显示器分辨率</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4997130"/>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色彩深度</a:t>
            </a:r>
            <a:br>
              <a:rPr lang="zh-CN" altLang="en-US"/>
            </a:br>
            <a:r>
              <a:rPr lang="zh-CN" altLang="en-US"/>
              <a:t>　　为了表现一幅彩色照片的色彩，每个像素需要用许多二进制位，所用二进制位的多少就是色彩深度。 </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16230866"/>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真</a:t>
            </a:r>
            <a:r>
              <a:rPr lang="en-US" altLang="zh-CN"/>
              <a:t>/</a:t>
            </a:r>
            <a:r>
              <a:rPr lang="zh-CN" altLang="en-US"/>
              <a:t>伪彩色</a:t>
            </a:r>
            <a:br>
              <a:rPr lang="zh-CN" altLang="en-US"/>
            </a:br>
            <a:r>
              <a:rPr lang="zh-CN" altLang="en-US"/>
              <a:t>　　由于任何一种颜色都可由三种基本颜色按不同比例合成，目前常用红、绿、蓝三色，因此，当色彩深度为</a:t>
            </a:r>
            <a:r>
              <a:rPr lang="en-US" altLang="zh-CN"/>
              <a:t>24</a:t>
            </a:r>
            <a:r>
              <a:rPr lang="zh-CN" altLang="en-US"/>
              <a:t>时，红色</a:t>
            </a:r>
            <a:r>
              <a:rPr lang="en-US" altLang="zh-CN"/>
              <a:t>(R)</a:t>
            </a:r>
            <a:r>
              <a:rPr lang="zh-CN" altLang="en-US"/>
              <a:t>占</a:t>
            </a:r>
            <a:r>
              <a:rPr lang="en-US" altLang="zh-CN"/>
              <a:t>8</a:t>
            </a:r>
            <a:r>
              <a:rPr lang="zh-CN" altLang="en-US"/>
              <a:t>位，绿色</a:t>
            </a:r>
            <a:r>
              <a:rPr lang="en-US" altLang="zh-CN"/>
              <a:t>(G)</a:t>
            </a:r>
            <a:r>
              <a:rPr lang="zh-CN" altLang="en-US"/>
              <a:t>占</a:t>
            </a:r>
            <a:r>
              <a:rPr lang="en-US" altLang="zh-CN"/>
              <a:t>8</a:t>
            </a:r>
            <a:r>
              <a:rPr lang="zh-CN" altLang="en-US"/>
              <a:t>位，蓝色</a:t>
            </a:r>
            <a:r>
              <a:rPr lang="en-US" altLang="zh-CN"/>
              <a:t>(B)</a:t>
            </a:r>
            <a:r>
              <a:rPr lang="zh-CN" altLang="en-US"/>
              <a:t>占</a:t>
            </a:r>
            <a:r>
              <a:rPr lang="en-US" altLang="zh-CN"/>
              <a:t>8</a:t>
            </a:r>
            <a:r>
              <a:rPr lang="zh-CN" altLang="en-US"/>
              <a:t>位，可以简单表示为</a:t>
            </a:r>
            <a:r>
              <a:rPr lang="en-US" altLang="zh-CN"/>
              <a:t>RGB 8∶8∶8</a:t>
            </a:r>
            <a:r>
              <a:rPr lang="zh-CN" altLang="en-US"/>
              <a:t>。把用</a:t>
            </a:r>
            <a:r>
              <a:rPr lang="en-US" altLang="zh-CN"/>
              <a:t>RGB 8∶8∶8</a:t>
            </a:r>
            <a:r>
              <a:rPr lang="zh-CN" altLang="en-US"/>
              <a:t>表示的色彩称为真彩色图像，或全彩色图像。</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18087842"/>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图像文件格式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数字图像可采用多种文件格式存储在计算机中，四种最常用的图像文件格式为：</a:t>
            </a:r>
            <a:br>
              <a:rPr lang="zh-CN" altLang="en-US"/>
            </a:br>
            <a:r>
              <a:rPr lang="zh-CN" altLang="en-US"/>
              <a:t>　　</a:t>
            </a:r>
            <a:r>
              <a:rPr lang="en-US" altLang="zh-CN"/>
              <a:t>(1)  BMP</a:t>
            </a:r>
            <a:r>
              <a:rPr lang="zh-CN" altLang="en-US"/>
              <a:t>格式。</a:t>
            </a:r>
            <a:br>
              <a:rPr lang="zh-CN" altLang="en-US"/>
            </a:br>
            <a:r>
              <a:rPr lang="zh-CN" altLang="en-US"/>
              <a:t>　　</a:t>
            </a:r>
            <a:r>
              <a:rPr lang="en-US" altLang="zh-CN"/>
              <a:t>(2)  GIP</a:t>
            </a:r>
            <a:r>
              <a:rPr lang="zh-CN" altLang="en-US"/>
              <a:t>格式。</a:t>
            </a:r>
            <a:br>
              <a:rPr lang="zh-CN" altLang="en-US"/>
            </a:br>
            <a:r>
              <a:rPr lang="zh-CN" altLang="en-US"/>
              <a:t>　　</a:t>
            </a:r>
            <a:r>
              <a:rPr lang="en-US" altLang="zh-CN"/>
              <a:t>(3) TIFF</a:t>
            </a:r>
            <a:r>
              <a:rPr lang="zh-CN" altLang="en-US"/>
              <a:t>格式。</a:t>
            </a:r>
            <a:br>
              <a:rPr lang="zh-CN" altLang="en-US"/>
            </a:br>
            <a:r>
              <a:rPr lang="zh-CN" altLang="en-US"/>
              <a:t>　　</a:t>
            </a:r>
            <a:r>
              <a:rPr lang="en-US" altLang="zh-CN"/>
              <a:t>(4)  JPEG</a:t>
            </a:r>
            <a:r>
              <a:rPr lang="zh-CN" altLang="en-US"/>
              <a:t>格式。</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92054604"/>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11.2.3  </a:t>
            </a:r>
            <a:r>
              <a:rPr lang="zh-CN" altLang="en-US">
                <a:latin typeface="黑体" panose="02010609060101010101" pitchFamily="49" charset="-122"/>
                <a:ea typeface="黑体" panose="02010609060101010101" pitchFamily="49" charset="-122"/>
              </a:rPr>
              <a:t>视频信号</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模拟视频</a:t>
            </a:r>
            <a:br>
              <a:rPr lang="zh-CN" altLang="en-US">
                <a:latin typeface="黑体" panose="02010609060101010101" pitchFamily="49" charset="-122"/>
                <a:ea typeface="黑体" panose="02010609060101010101" pitchFamily="49" charset="-122"/>
              </a:rPr>
            </a:br>
            <a:r>
              <a:rPr lang="zh-CN" altLang="en-US"/>
              <a:t>　　当前流行的电视是模拟视频，电视信号通过光栅扫描的方法显示在屏幕上，从屏幕顶部开始逐行地向下扫描，直到最底部，由此形成一幅图像，称为一帧。水平扫描线所能分辨出的点数称为水平分辨率，一帧中垂直扫描的行数称为垂直分辨率。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40255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2.2.2  </a:t>
            </a:r>
            <a:r>
              <a:rPr lang="zh-CN" altLang="en-US">
                <a:latin typeface="黑体" panose="02010609060101010101" pitchFamily="49" charset="-122"/>
                <a:ea typeface="黑体" panose="02010609060101010101" pitchFamily="49" charset="-122"/>
              </a:rPr>
              <a:t>进程的基本状态及转换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进程的三种基本状态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由于多个进程在并发执行时共享系统资源，致使它们在运行过程中呈现间断性的运行规律，所以进程在其生命周期内可能具有多种状态。一般而言，每一个进程至少应处于以下三种基本状态之一：</a:t>
            </a:r>
            <a:br>
              <a:rPr lang="zh-CN" altLang="en-US"/>
            </a:br>
            <a:r>
              <a:rPr lang="zh-CN" altLang="en-US"/>
              <a:t>　　</a:t>
            </a:r>
            <a:r>
              <a:rPr lang="en-US" altLang="zh-CN"/>
              <a:t>(1) </a:t>
            </a:r>
            <a:r>
              <a:rPr lang="zh-CN" altLang="en-US"/>
              <a:t>就绪</a:t>
            </a:r>
            <a:r>
              <a:rPr lang="en-US" altLang="zh-CN"/>
              <a:t>(Ready)</a:t>
            </a:r>
            <a:r>
              <a:rPr lang="zh-CN" altLang="en-US"/>
              <a:t>状态。</a:t>
            </a:r>
            <a:br>
              <a:rPr lang="zh-CN" altLang="en-US"/>
            </a:br>
            <a:r>
              <a:rPr lang="zh-CN" altLang="en-US"/>
              <a:t>　　</a:t>
            </a:r>
            <a:r>
              <a:rPr lang="en-US" altLang="zh-CN"/>
              <a:t>(2) </a:t>
            </a:r>
            <a:r>
              <a:rPr lang="zh-CN" altLang="en-US"/>
              <a:t>执行</a:t>
            </a:r>
            <a:r>
              <a:rPr lang="en-US" altLang="zh-CN"/>
              <a:t>(Running)</a:t>
            </a:r>
            <a:r>
              <a:rPr lang="zh-CN" altLang="en-US"/>
              <a:t>状态。</a:t>
            </a:r>
            <a:br>
              <a:rPr lang="zh-CN" altLang="en-US"/>
            </a:br>
            <a:r>
              <a:rPr lang="zh-CN" altLang="en-US"/>
              <a:t>　　</a:t>
            </a:r>
            <a:r>
              <a:rPr lang="en-US" altLang="zh-CN"/>
              <a:t>(3) </a:t>
            </a:r>
            <a:r>
              <a:rPr lang="zh-CN" altLang="en-US"/>
              <a:t>阻塞</a:t>
            </a:r>
            <a:r>
              <a:rPr lang="en-US" altLang="zh-CN"/>
              <a:t>(Block)</a:t>
            </a:r>
            <a:r>
              <a:rPr lang="zh-CN" altLang="en-US"/>
              <a:t>状态。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8801428"/>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pPr>
              <a:lnSpc>
                <a:spcPct val="140000"/>
              </a:lnSpc>
            </a:pPr>
            <a:r>
              <a:rPr lang="zh-CN" altLang="en-US"/>
              <a:t>　　</a:t>
            </a:r>
            <a:r>
              <a:rPr lang="en-US" altLang="zh-CN"/>
              <a:t>1) </a:t>
            </a:r>
            <a:r>
              <a:rPr lang="zh-CN" altLang="en-US"/>
              <a:t>彩色电视的制式</a:t>
            </a:r>
            <a:br>
              <a:rPr lang="zh-CN" altLang="en-US"/>
            </a:br>
            <a:r>
              <a:rPr lang="zh-CN" altLang="en-US"/>
              <a:t>　　电视信号的标准也称为制式。目前世界上主要有三种制式：</a:t>
            </a:r>
            <a:br>
              <a:rPr lang="zh-CN" altLang="en-US"/>
            </a:br>
            <a:r>
              <a:rPr lang="zh-CN" altLang="en-US"/>
              <a:t>　　</a:t>
            </a:r>
            <a:r>
              <a:rPr lang="en-US" altLang="zh-CN"/>
              <a:t>(1)  NTSC</a:t>
            </a:r>
            <a:r>
              <a:rPr lang="zh-CN" altLang="en-US"/>
              <a:t>制式</a:t>
            </a:r>
            <a:br>
              <a:rPr lang="zh-CN" altLang="en-US"/>
            </a:br>
            <a:r>
              <a:rPr lang="zh-CN" altLang="en-US"/>
              <a:t>　　</a:t>
            </a:r>
            <a:r>
              <a:rPr lang="en-US" altLang="zh-CN"/>
              <a:t>(2)  PAL</a:t>
            </a:r>
            <a:r>
              <a:rPr lang="zh-CN" altLang="en-US"/>
              <a:t>制式</a:t>
            </a:r>
            <a:br>
              <a:rPr lang="zh-CN" altLang="en-US"/>
            </a:br>
            <a:r>
              <a:rPr lang="zh-CN" altLang="en-US"/>
              <a:t>　　</a:t>
            </a:r>
            <a:r>
              <a:rPr lang="en-US" altLang="zh-CN"/>
              <a:t>(3)  SECAM</a:t>
            </a:r>
            <a:r>
              <a:rPr lang="zh-CN" altLang="en-US"/>
              <a:t>制式</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0294728"/>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zh-CN" altLang="en-US"/>
              <a:t>　　</a:t>
            </a:r>
            <a:r>
              <a:rPr lang="en-US" altLang="zh-CN"/>
              <a:t>2) </a:t>
            </a:r>
            <a:r>
              <a:rPr lang="zh-CN" altLang="en-US"/>
              <a:t>隔行扫描和逐行扫描</a:t>
            </a:r>
            <a:br>
              <a:rPr lang="zh-CN" altLang="en-US"/>
            </a:br>
            <a:r>
              <a:rPr lang="zh-CN" altLang="en-US"/>
              <a:t>　　虽然每秒</a:t>
            </a:r>
            <a:r>
              <a:rPr lang="en-US" altLang="zh-CN"/>
              <a:t>25</a:t>
            </a:r>
            <a:r>
              <a:rPr lang="zh-CN" altLang="en-US"/>
              <a:t>帧已完全能够使人眼感觉图像是连续的，但有一部分人会感觉到图像闪烁，这是因为在新图像到来</a:t>
            </a:r>
            <a:r>
              <a:rPr lang="en-US" altLang="zh-CN"/>
              <a:t>(</a:t>
            </a:r>
            <a:r>
              <a:rPr lang="zh-CN" altLang="en-US"/>
              <a:t>亮</a:t>
            </a:r>
            <a:r>
              <a:rPr lang="en-US" altLang="zh-CN"/>
              <a:t>)</a:t>
            </a:r>
            <a:r>
              <a:rPr lang="zh-CN" altLang="en-US"/>
              <a:t>之前，原图像在视网膜上已逐渐减弱</a:t>
            </a:r>
            <a:r>
              <a:rPr lang="en-US" altLang="zh-CN"/>
              <a:t>(</a:t>
            </a:r>
            <a:r>
              <a:rPr lang="zh-CN" altLang="en-US"/>
              <a:t>暗</a:t>
            </a:r>
            <a:r>
              <a:rPr lang="en-US" altLang="zh-CN"/>
              <a:t>)</a:t>
            </a:r>
            <a:r>
              <a:rPr lang="zh-CN" altLang="en-US"/>
              <a:t>。如果增加帧频到每秒</a:t>
            </a:r>
            <a:r>
              <a:rPr lang="en-US" altLang="zh-CN"/>
              <a:t>50</a:t>
            </a:r>
            <a:r>
              <a:rPr lang="zh-CN" altLang="en-US"/>
              <a:t>帧，则由于视网膜上更多的是新图像，故而可以消除闪烁现象，但会导致对带宽提出更高的要求。一种巧妙的方法是，先利用半帧的时间从上到下地扫描奇数行，把半帧称为一个场，然后再利用半帧的时间从上到下地扫描偶数行。实际表明，每秒</a:t>
            </a:r>
            <a:r>
              <a:rPr lang="en-US" altLang="zh-CN"/>
              <a:t>50</a:t>
            </a:r>
            <a:r>
              <a:rPr lang="zh-CN" altLang="en-US"/>
              <a:t>场已完全感觉不到闪烁现象。这一技术被称为隔行扫描。而把依次扫描每一行的技术称为逐行扫描。</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6469526"/>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数字视频</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如同前面所介绍的数字图像一样，数字视频中的每一帧也是由大量的像素组成的，每个像素用若干二进制位来表示。对于彩色电视，一般用</a:t>
            </a:r>
            <a:r>
              <a:rPr lang="en-US" altLang="zh-CN"/>
              <a:t>24</a:t>
            </a:r>
            <a:r>
              <a:rPr lang="zh-CN" altLang="en-US"/>
              <a:t>位，红、绿、蓝各占用</a:t>
            </a:r>
            <a:r>
              <a:rPr lang="en-US" altLang="zh-CN"/>
              <a:t>8</a:t>
            </a:r>
            <a:r>
              <a:rPr lang="zh-CN" altLang="en-US"/>
              <a:t>位。为了消除电视中的闪烁现象，采用了隔行扫描技术。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28618242"/>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lang="zh-CN" altLang="en-US"/>
              <a:t>　　</a:t>
            </a:r>
            <a:r>
              <a:rPr lang="en-US" altLang="zh-CN">
                <a:latin typeface="楷体_GB2312" pitchFamily="49" charset="-122"/>
                <a:ea typeface="楷体_GB2312" pitchFamily="49" charset="-122"/>
              </a:rPr>
              <a:t>3. </a:t>
            </a:r>
            <a:r>
              <a:rPr lang="zh-CN" altLang="en-US">
                <a:latin typeface="楷体_GB2312" pitchFamily="49" charset="-122"/>
                <a:ea typeface="楷体_GB2312" pitchFamily="49" charset="-122"/>
              </a:rPr>
              <a:t>视频文件格式</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en-US" altLang="zh-CN"/>
              <a:t>1)  MPEG</a:t>
            </a:r>
            <a:r>
              <a:rPr lang="zh-CN" altLang="en-US"/>
              <a:t>文件格式</a:t>
            </a:r>
            <a:br>
              <a:rPr lang="zh-CN" altLang="en-US"/>
            </a:br>
            <a:r>
              <a:rPr lang="zh-CN" altLang="en-US"/>
              <a:t>　　</a:t>
            </a:r>
            <a:r>
              <a:rPr lang="en-US" altLang="zh-CN"/>
              <a:t>MPEG(Motion Picture Experts Group)</a:t>
            </a:r>
            <a:r>
              <a:rPr lang="zh-CN" altLang="en-US"/>
              <a:t>是运动图像压缩算法，它于</a:t>
            </a:r>
            <a:r>
              <a:rPr lang="en-US" altLang="zh-CN"/>
              <a:t>1993</a:t>
            </a:r>
            <a:r>
              <a:rPr lang="zh-CN" altLang="en-US"/>
              <a:t>年成为国际标准。该算法是针对运动图像设计的，是基于相互连续的几帧相差甚微这样的事实来进行压缩的。因此在单位时间内先采集第一帧中的数据，并将它保存起来，对于以后几帧只存储其中与第一帧不同的部分。</a:t>
            </a:r>
            <a:r>
              <a:rPr lang="en-US" altLang="zh-CN"/>
              <a:t>MPEG</a:t>
            </a:r>
            <a:r>
              <a:rPr lang="zh-CN" altLang="en-US"/>
              <a:t>的平均压缩比为</a:t>
            </a:r>
            <a:r>
              <a:rPr lang="en-US" altLang="zh-CN"/>
              <a:t>50∶1</a:t>
            </a:r>
            <a:r>
              <a:rPr lang="zh-CN" altLang="en-US"/>
              <a:t>，最高压缩比可达</a:t>
            </a:r>
            <a:r>
              <a:rPr lang="en-US" altLang="zh-CN"/>
              <a:t>200∶1</a:t>
            </a:r>
            <a:r>
              <a:rPr lang="zh-CN" altLang="en-US"/>
              <a:t>。</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7081753"/>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lnSpc>
                <a:spcPct val="140000"/>
              </a:lnSpc>
            </a:pPr>
            <a:r>
              <a:rPr lang="zh-CN" altLang="en-US"/>
              <a:t>　　</a:t>
            </a:r>
            <a:r>
              <a:rPr lang="en-US" altLang="zh-CN"/>
              <a:t>2)  GIF</a:t>
            </a:r>
            <a:r>
              <a:rPr lang="zh-CN" altLang="en-US"/>
              <a:t>文件格式</a:t>
            </a:r>
            <a:br>
              <a:rPr lang="zh-CN" altLang="en-US"/>
            </a:br>
            <a:r>
              <a:rPr lang="zh-CN" altLang="en-US"/>
              <a:t>　　</a:t>
            </a:r>
            <a:r>
              <a:rPr lang="en-US" altLang="zh-CN"/>
              <a:t>GIF(Graphics Interchange Format)</a:t>
            </a:r>
            <a:r>
              <a:rPr lang="zh-CN" altLang="en-US"/>
              <a:t>是采用无损压缩方法所产生的一种高压缩比的彩色图像文件。为了减少对网络频带的要求，采用了隔行扫描方式。该格式被广泛应用于</a:t>
            </a:r>
            <a:r>
              <a:rPr lang="en-US" altLang="zh-CN"/>
              <a:t>Internet</a:t>
            </a:r>
            <a:r>
              <a:rPr lang="zh-CN" altLang="en-US"/>
              <a:t>上的大量彩色动画。</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3174485"/>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r>
              <a:rPr lang="zh-CN" altLang="en-US"/>
              <a:t>　　</a:t>
            </a:r>
            <a:r>
              <a:rPr lang="en-US" altLang="zh-CN"/>
              <a:t>3)  AVI</a:t>
            </a:r>
            <a:r>
              <a:rPr lang="zh-CN" altLang="en-US"/>
              <a:t>文件格式</a:t>
            </a:r>
            <a:br>
              <a:rPr lang="zh-CN" altLang="en-US"/>
            </a:br>
            <a:r>
              <a:rPr lang="zh-CN" altLang="en-US"/>
              <a:t>　　这种文件格式又称为音频视频交错</a:t>
            </a:r>
            <a:r>
              <a:rPr lang="en-US" altLang="zh-CN"/>
              <a:t>(audio video interleaved)</a:t>
            </a:r>
            <a:r>
              <a:rPr lang="zh-CN" altLang="en-US"/>
              <a:t>格式，该格式允许音频和视频交错在一起同步播放，支持</a:t>
            </a:r>
            <a:r>
              <a:rPr lang="en-US" altLang="zh-CN"/>
              <a:t>256</a:t>
            </a:r>
            <a:r>
              <a:rPr lang="zh-CN" altLang="en-US"/>
              <a:t>色和压缩，但并未限定压缩标准，因此，也造成</a:t>
            </a:r>
            <a:r>
              <a:rPr lang="en-US" altLang="zh-CN"/>
              <a:t>AVI</a:t>
            </a:r>
            <a:r>
              <a:rPr lang="zh-CN" altLang="en-US"/>
              <a:t>的格式不具有兼容性，即用某种压缩标准产生</a:t>
            </a:r>
            <a:r>
              <a:rPr lang="en-US" altLang="zh-CN"/>
              <a:t>AVI</a:t>
            </a:r>
            <a:r>
              <a:rPr lang="zh-CN" altLang="en-US"/>
              <a:t>的文件，必须使用相应的解压缩算法，才能将它进行解压。该算法具有调用方便、图像质量好等优点，但文件体积过于庞大，主要用于在光盘上保存数字电影、电视等影像。</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14549450"/>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11.2.4  </a:t>
            </a:r>
            <a:r>
              <a:rPr lang="zh-CN" altLang="en-US">
                <a:latin typeface="黑体" panose="02010609060101010101" pitchFamily="49" charset="-122"/>
                <a:ea typeface="黑体" panose="02010609060101010101" pitchFamily="49" charset="-122"/>
              </a:rPr>
              <a:t>多媒体数据压缩及其标准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数据压缩和解压缩</a:t>
            </a:r>
            <a:br>
              <a:rPr lang="zh-CN" altLang="en-US">
                <a:latin typeface="黑体" panose="02010609060101010101" pitchFamily="49" charset="-122"/>
                <a:ea typeface="黑体" panose="02010609060101010101" pitchFamily="49" charset="-122"/>
              </a:rPr>
            </a:br>
            <a:r>
              <a:rPr lang="zh-CN" altLang="en-US"/>
              <a:t>　　所有数据压缩系统都要求有两个算法：一个是用于对数据进行压缩，另一个是用于对压缩数据进行解压缩。压缩与解压缩间允许存在不对称性。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94959867"/>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静止图像的压缩标准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联合图像专家小组</a:t>
            </a:r>
            <a:r>
              <a:rPr lang="en-US" altLang="zh-CN"/>
              <a:t>JPEG(Joint Photographic Exports Group)</a:t>
            </a:r>
            <a:r>
              <a:rPr lang="zh-CN" altLang="en-US"/>
              <a:t>研制出的数字压缩编码方法，被称为</a:t>
            </a:r>
            <a:r>
              <a:rPr lang="en-US" altLang="zh-CN"/>
              <a:t>JPEG</a:t>
            </a:r>
            <a:r>
              <a:rPr lang="zh-CN" altLang="en-US"/>
              <a:t>算法，它被确定为静止图像压缩的国际标准。</a:t>
            </a:r>
            <a:r>
              <a:rPr lang="en-US" altLang="zh-CN"/>
              <a:t>JPEG</a:t>
            </a:r>
            <a:r>
              <a:rPr lang="zh-CN" altLang="en-US"/>
              <a:t>专家组开发了两种基本的压缩算法：一种是无损压缩算法；另一种是有损压缩算法。 </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5651200"/>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运动图像的压缩算法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运动图像专家小组</a:t>
            </a:r>
            <a:r>
              <a:rPr lang="en-US" altLang="zh-CN"/>
              <a:t>MPEG(Motion Picture Exports Group)</a:t>
            </a:r>
            <a:r>
              <a:rPr lang="zh-CN" altLang="en-US"/>
              <a:t>研制出的运动图像压缩编码技术的标准化方法，被称为</a:t>
            </a:r>
            <a:r>
              <a:rPr lang="en-US" altLang="zh-CN"/>
              <a:t>MPEG</a:t>
            </a:r>
            <a:r>
              <a:rPr lang="zh-CN" altLang="en-US"/>
              <a:t>算法。该算法是基于对电影中存在的空间和时间冗余进行压缩的。 </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0176112"/>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运动图像的压缩标准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MPEG</a:t>
            </a:r>
            <a:r>
              <a:rPr lang="zh-CN" altLang="en-US"/>
              <a:t>算法被确定为运动图像压缩的国际标准，已在全世界范围得到广泛的应用，下面是几种常用的</a:t>
            </a:r>
            <a:r>
              <a:rPr lang="en-US" altLang="zh-CN"/>
              <a:t>MPEG</a:t>
            </a:r>
            <a:r>
              <a:rPr lang="zh-CN" altLang="en-US"/>
              <a:t>标准：</a:t>
            </a:r>
            <a:br>
              <a:rPr lang="zh-CN" altLang="en-US"/>
            </a:br>
            <a:r>
              <a:rPr lang="zh-CN" altLang="en-US"/>
              <a:t>　　</a:t>
            </a:r>
            <a:r>
              <a:rPr lang="en-US" altLang="zh-CN"/>
              <a:t>(1)  MPEG-Ⅰ</a:t>
            </a:r>
            <a:r>
              <a:rPr lang="zh-CN" altLang="en-US"/>
              <a:t>标准</a:t>
            </a:r>
            <a:br>
              <a:rPr lang="zh-CN" altLang="en-US"/>
            </a:br>
            <a:r>
              <a:rPr lang="zh-CN" altLang="en-US"/>
              <a:t>　　</a:t>
            </a:r>
            <a:r>
              <a:rPr lang="en-US" altLang="zh-CN"/>
              <a:t>(2)  MPEG-Ⅱ</a:t>
            </a:r>
            <a:r>
              <a:rPr lang="zh-CN" altLang="en-US"/>
              <a:t>标准</a:t>
            </a:r>
            <a:br>
              <a:rPr lang="zh-CN" altLang="en-US"/>
            </a:br>
            <a:r>
              <a:rPr lang="zh-CN" altLang="en-US"/>
              <a:t>　　</a:t>
            </a:r>
            <a:r>
              <a:rPr lang="en-US" altLang="zh-CN"/>
              <a:t>(3)  MPEG-Ⅳ</a:t>
            </a:r>
            <a:r>
              <a:rPr lang="zh-CN" altLang="en-US"/>
              <a:t>标准</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447758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三种基本状态的转换</a:t>
            </a:r>
            <a:r>
              <a:rPr lang="zh-CN" altLang="en-US"/>
              <a:t/>
            </a:r>
            <a:br>
              <a:rPr lang="zh-CN" altLang="en-US"/>
            </a:br>
            <a:r>
              <a:rPr lang="zh-CN" altLang="en-US"/>
              <a:t>　　进程在运行过程中会经常发生状态的转换。例如，处于就绪状态的进程，在调度程序为之分配了处理机之后便可执行，相应地，其状态就由就绪态转变为执行态；正在执行的进程</a:t>
            </a:r>
            <a:r>
              <a:rPr lang="en-US" altLang="zh-CN"/>
              <a:t>(</a:t>
            </a:r>
            <a:r>
              <a:rPr lang="zh-CN" altLang="en-US"/>
              <a:t>当前进程</a:t>
            </a:r>
            <a:r>
              <a:rPr lang="en-US" altLang="zh-CN"/>
              <a:t>)</a:t>
            </a:r>
            <a:r>
              <a:rPr lang="zh-CN" altLang="en-US"/>
              <a:t>如果因分配给它的时间片已完而被剥夺处理机暂停执行时，其状态便由执行转为就绪；如果因发生某事件，致使当前进程的执行受阻</a:t>
            </a:r>
            <a:r>
              <a:rPr lang="en-US" altLang="zh-CN"/>
              <a:t>(</a:t>
            </a:r>
            <a:r>
              <a:rPr lang="zh-CN" altLang="en-US"/>
              <a:t>例如进程访问某临界资源，而该资源正被其它进程访问时</a:t>
            </a:r>
            <a:r>
              <a:rPr lang="en-US" altLang="zh-CN"/>
              <a:t>)</a:t>
            </a:r>
            <a:r>
              <a:rPr lang="zh-CN" altLang="en-US"/>
              <a:t>，使之无法继续执行，则该进程状态将由执行转变为阻塞。图</a:t>
            </a:r>
            <a:r>
              <a:rPr lang="en-US" altLang="zh-CN"/>
              <a:t>2-5</a:t>
            </a:r>
            <a:r>
              <a:rPr lang="zh-CN" altLang="en-US"/>
              <a:t>示出了进程的三种基本状态，以及各状态之间的转换关系。</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65508705"/>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音频压缩标准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在多媒体应用中，最常用的音频压缩标准是</a:t>
            </a:r>
            <a:r>
              <a:rPr lang="en-US" altLang="zh-CN"/>
              <a:t>MPEG</a:t>
            </a:r>
            <a:r>
              <a:rPr lang="zh-CN" altLang="en-US"/>
              <a:t>的音频压缩算法。它是第一个高保真音频数据压缩国际标准，该算法提供了</a:t>
            </a:r>
            <a:r>
              <a:rPr lang="en-US" altLang="zh-CN"/>
              <a:t>3</a:t>
            </a:r>
            <a:r>
              <a:rPr lang="zh-CN" altLang="en-US"/>
              <a:t>个独立的压缩层次。 </a:t>
            </a:r>
          </a:p>
        </p:txBody>
      </p:sp>
      <p:sp>
        <p:nvSpPr>
          <p:cNvPr id="749571" name="Rectangle 3"/>
          <p:cNvSpPr>
            <a:spLocks noGrp="1" noChangeArrowheads="1"/>
          </p:cNvSpPr>
          <p:nvPr>
            <p:ph type="body" idx="1"/>
          </p:nvPr>
        </p:nvSpPr>
        <p:spPr/>
        <p:txBody>
          <a:bodyPr/>
          <a:lstStyle/>
          <a:p>
            <a:endParaRPr lang="zh-CN" altLang="zh-CN"/>
          </a:p>
        </p:txBody>
      </p:sp>
      <p:sp>
        <p:nvSpPr>
          <p:cNvPr id="74957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06575490"/>
      </p:ext>
    </p:extLst>
  </p:cSld>
  <p:clrMapOvr>
    <a:masterClrMapping/>
  </p:clrMapOvr>
  <p:timing>
    <p:tnLst>
      <p:par>
        <p:cTn id="1" dur="indefinite" restart="never" nodeType="tmRoot"/>
      </p:par>
    </p:tnLst>
  </p:timing>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11.3  </a:t>
            </a:r>
            <a:r>
              <a:rPr lang="zh-CN" altLang="en-US" sz="3200">
                <a:latin typeface="黑体" panose="02010609060101010101" pitchFamily="49" charset="-122"/>
                <a:ea typeface="黑体" panose="02010609060101010101" pitchFamily="49" charset="-122"/>
              </a:rPr>
              <a:t>多媒体进程管理中的问题和接纳控制 </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11.3.1  </a:t>
            </a:r>
            <a:r>
              <a:rPr lang="zh-CN" altLang="en-US">
                <a:latin typeface="黑体" panose="02010609060101010101" pitchFamily="49" charset="-122"/>
                <a:ea typeface="黑体" panose="02010609060101010101" pitchFamily="49" charset="-122"/>
              </a:rPr>
              <a:t>实时任务的处理需求和描述</a:t>
            </a:r>
            <a:br>
              <a:rPr lang="zh-CN" altLang="en-US">
                <a:latin typeface="黑体" panose="02010609060101010101" pitchFamily="49" charset="-122"/>
                <a:ea typeface="黑体" panose="02010609060101010101" pitchFamily="49" charset="-122"/>
              </a:rPr>
            </a:br>
            <a:r>
              <a:rPr lang="zh-CN" altLang="en-US"/>
              <a:t>　　多媒体进程</a:t>
            </a:r>
            <a:r>
              <a:rPr lang="en-US" altLang="zh-CN"/>
              <a:t>(</a:t>
            </a:r>
            <a:r>
              <a:rPr lang="zh-CN" altLang="en-US"/>
              <a:t>线程</a:t>
            </a:r>
            <a:r>
              <a:rPr lang="en-US" altLang="zh-CN"/>
              <a:t>)</a:t>
            </a:r>
            <a:r>
              <a:rPr lang="zh-CN" altLang="en-US"/>
              <a:t>与通常的进程</a:t>
            </a:r>
            <a:r>
              <a:rPr lang="en-US" altLang="zh-CN"/>
              <a:t>(</a:t>
            </a:r>
            <a:r>
              <a:rPr lang="zh-CN" altLang="en-US"/>
              <a:t>线程</a:t>
            </a:r>
            <a:r>
              <a:rPr lang="en-US" altLang="zh-CN"/>
              <a:t>)</a:t>
            </a:r>
            <a:r>
              <a:rPr lang="zh-CN" altLang="en-US"/>
              <a:t>之间有许多相似之处，比如它们需要一定数量的资源，具有三个基本运行状态等。但它们也各有自己的特点，因此，在对多媒体进程进行管理时，必须考虑多媒体数据应遵循的时序需求。 </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03835194"/>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实时任务的处理需求</a:t>
            </a:r>
            <a:r>
              <a:rPr lang="zh-CN" altLang="en-US"/>
              <a:t/>
            </a:r>
            <a:br>
              <a:rPr lang="zh-CN" altLang="en-US"/>
            </a:br>
            <a:r>
              <a:rPr lang="zh-CN" altLang="en-US"/>
              <a:t>　　在通常的多媒体系统中，必须按照严格的时间间隔对实时任务进行处理。或者说，必须周期性地对数据进行处理，并在一规定的截止时间前完成。</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2760414"/>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软实时任务的时间特性描述</a:t>
            </a:r>
            <a:r>
              <a:rPr lang="zh-CN" altLang="en-US"/>
              <a:t> </a:t>
            </a:r>
            <a:br>
              <a:rPr lang="zh-CN" altLang="en-US"/>
            </a:br>
            <a:r>
              <a:rPr lang="zh-CN" altLang="en-US"/>
              <a:t>　　在多媒体系统中，是对连续媒体数据流进行处理。在播放数字电影时，媒体服务器将周期性地</a:t>
            </a:r>
            <a:r>
              <a:rPr lang="en-US" altLang="zh-CN"/>
              <a:t>(</a:t>
            </a:r>
            <a:r>
              <a:rPr lang="zh-CN" altLang="en-US"/>
              <a:t>对于</a:t>
            </a:r>
            <a:r>
              <a:rPr lang="en-US" altLang="zh-CN"/>
              <a:t>PAL</a:t>
            </a:r>
            <a:r>
              <a:rPr lang="zh-CN" altLang="en-US"/>
              <a:t>制式为</a:t>
            </a:r>
            <a:r>
              <a:rPr lang="en-US" altLang="zh-CN"/>
              <a:t>40 ms)</a:t>
            </a:r>
            <a:r>
              <a:rPr lang="zh-CN" altLang="en-US"/>
              <a:t>逐帧送出数据。相应地，媒体服务器中的处理机必须在规定的时间内对它进行处理后送给用户。可见播放数字电影将联系着一个截止时间或称为最后时限。这说明数字电影是一个要求比较严格的周期性软实时任务。</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12709083"/>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endParaRPr lang="zh-CN" altLang="zh-CN"/>
          </a:p>
        </p:txBody>
      </p:sp>
      <p:sp>
        <p:nvSpPr>
          <p:cNvPr id="753667" name="Rectangle 3"/>
          <p:cNvSpPr>
            <a:spLocks noGrp="1" noChangeArrowheads="1"/>
          </p:cNvSpPr>
          <p:nvPr>
            <p:ph type="body" idx="1"/>
          </p:nvPr>
        </p:nvSpPr>
        <p:spPr>
          <a:xfrm>
            <a:off x="0" y="5300663"/>
            <a:ext cx="9144000" cy="476250"/>
          </a:xfrm>
        </p:spPr>
        <p:txBody>
          <a:bodyPr/>
          <a:lstStyle/>
          <a:p>
            <a:r>
              <a:rPr lang="zh-CN" altLang="en-US"/>
              <a:t>图</a:t>
            </a:r>
            <a:r>
              <a:rPr lang="en-US" altLang="zh-CN"/>
              <a:t>11-1  </a:t>
            </a:r>
            <a:r>
              <a:rPr lang="zh-CN" altLang="en-US"/>
              <a:t>周期任务的时间特性</a:t>
            </a:r>
          </a:p>
        </p:txBody>
      </p:sp>
      <p:pic>
        <p:nvPicPr>
          <p:cNvPr id="753668" name="Picture 4" descr="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7129462" cy="303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576952"/>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11.3.2  </a:t>
            </a:r>
            <a:r>
              <a:rPr lang="zh-CN" altLang="en-US">
                <a:latin typeface="黑体" panose="02010609060101010101" pitchFamily="49" charset="-122"/>
                <a:ea typeface="黑体" panose="02010609060101010101" pitchFamily="49" charset="-122"/>
              </a:rPr>
              <a:t>多媒体进程管理中必须解决的问题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同时运行不同类型的软实时任务 </a:t>
            </a:r>
            <a:br>
              <a:rPr lang="zh-CN" altLang="en-US">
                <a:latin typeface="黑体" panose="02010609060101010101" pitchFamily="49" charset="-122"/>
                <a:ea typeface="黑体" panose="02010609060101010101" pitchFamily="49" charset="-122"/>
              </a:rPr>
            </a:br>
            <a:r>
              <a:rPr lang="zh-CN" altLang="en-US"/>
              <a:t>　　通常媒体服务器可向众多的用户提供各种多媒体服务，如数字电影和电视服务。在系统中，每一部数字电影都是作为一个软实时任务运行的，彼此间相互独立。不同的软实时任务所需处理的数据量相差甚远，可能相差数十倍。每个任务的时间特性也各不相同，它们有不同的开始时间、截止时间、周期时间和</a:t>
            </a:r>
            <a:r>
              <a:rPr lang="en-US" altLang="zh-CN"/>
              <a:t>CPU</a:t>
            </a:r>
            <a:r>
              <a:rPr lang="zh-CN" altLang="en-US"/>
              <a:t>处理时间。简而言之，多媒体进程管理必须具有能支持多种不同类型的软实时任务同时运行的能力。</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7079696"/>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支持软实时任务和非实时任务同时运行</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一个具有多媒体功能的通用操作系统，它既应面向软实时任务的用户，又需面向非实时任务的用户，如交互型作业的用户。因此，在系统中，应当允许多种类型的</a:t>
            </a:r>
            <a:r>
              <a:rPr lang="en-US" altLang="zh-CN"/>
              <a:t>SRT</a:t>
            </a:r>
            <a:r>
              <a:rPr lang="zh-CN" altLang="en-US"/>
              <a:t>任务和不同类型的非实时任务并存。相应的进程管理应具备以下两方面的功能：一方面需要满足</a:t>
            </a:r>
            <a:r>
              <a:rPr lang="en-US" altLang="zh-CN"/>
              <a:t>SRT</a:t>
            </a:r>
            <a:r>
              <a:rPr lang="zh-CN" altLang="en-US"/>
              <a:t>任务对截止时间的需求；另一方面又应使非实时任务的用户满意，并能很好地协调多种任务的并发运行。</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9615481"/>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提供适当的进程接纳机制</a:t>
            </a:r>
            <a:br>
              <a:rPr lang="zh-CN" altLang="en-US">
                <a:latin typeface="黑体" panose="02010609060101010101" pitchFamily="49" charset="-122"/>
                <a:ea typeface="黑体" panose="02010609060101010101" pitchFamily="49" charset="-122"/>
              </a:rPr>
            </a:br>
            <a:r>
              <a:rPr lang="zh-CN" altLang="en-US"/>
              <a:t>　　在多道程序环境下，如果在系统中同时运行的</a:t>
            </a:r>
            <a:r>
              <a:rPr lang="en-US" altLang="zh-CN"/>
              <a:t>SRT</a:t>
            </a:r>
            <a:r>
              <a:rPr lang="zh-CN" altLang="en-US"/>
              <a:t>任务太多，将难以保证实时任务的截止时间需求。反之，若在系统中的</a:t>
            </a:r>
            <a:r>
              <a:rPr lang="en-US" altLang="zh-CN"/>
              <a:t>SRT</a:t>
            </a:r>
            <a:r>
              <a:rPr lang="zh-CN" altLang="en-US"/>
              <a:t>任务太少，</a:t>
            </a:r>
            <a:r>
              <a:rPr lang="en-US" altLang="zh-CN"/>
              <a:t>CPU</a:t>
            </a:r>
            <a:r>
              <a:rPr lang="zh-CN" altLang="en-US"/>
              <a:t>又会得不到充分利用。为解决此矛盾而引入了对进程的接纳控制机制，目前常用的是基于预留的进程接纳机制。当新进入的</a:t>
            </a:r>
            <a:r>
              <a:rPr lang="en-US" altLang="zh-CN"/>
              <a:t>SRT</a:t>
            </a:r>
            <a:r>
              <a:rPr lang="zh-CN" altLang="en-US"/>
              <a:t>任务提出接纳请求时，接纳机制将计算是否有足够的</a:t>
            </a:r>
            <a:r>
              <a:rPr lang="en-US" altLang="zh-CN"/>
              <a:t>CPU</a:t>
            </a:r>
            <a:r>
              <a:rPr lang="zh-CN" altLang="en-US"/>
              <a:t>时间片</a:t>
            </a:r>
            <a:r>
              <a:rPr lang="en-US" altLang="zh-CN"/>
              <a:t>(</a:t>
            </a:r>
            <a:r>
              <a:rPr lang="zh-CN" altLang="en-US"/>
              <a:t>带宽</a:t>
            </a:r>
            <a:r>
              <a:rPr lang="en-US" altLang="zh-CN"/>
              <a:t>)</a:t>
            </a:r>
            <a:r>
              <a:rPr lang="zh-CN" altLang="en-US"/>
              <a:t>来接纳该进程，如果有足够的</a:t>
            </a:r>
            <a:r>
              <a:rPr lang="en-US" altLang="zh-CN"/>
              <a:t>CPU</a:t>
            </a:r>
            <a:r>
              <a:rPr lang="zh-CN" altLang="en-US"/>
              <a:t>带宽，便接纳它，并为每一个被接纳的</a:t>
            </a:r>
            <a:r>
              <a:rPr lang="en-US" altLang="zh-CN"/>
              <a:t>SRT</a:t>
            </a:r>
            <a:r>
              <a:rPr lang="zh-CN" altLang="en-US"/>
              <a:t>任务预留它在运行时所需要的</a:t>
            </a:r>
            <a:r>
              <a:rPr lang="en-US" altLang="zh-CN"/>
              <a:t>CPU</a:t>
            </a:r>
            <a:r>
              <a:rPr lang="zh-CN" altLang="en-US"/>
              <a:t>带宽，如果已无足够的带宽，便拒绝接纳。</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41947265"/>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采用实时调度算法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实时调度在保证</a:t>
            </a:r>
            <a:r>
              <a:rPr lang="en-US" altLang="zh-CN"/>
              <a:t>SRT</a:t>
            </a:r>
            <a:r>
              <a:rPr lang="zh-CN" altLang="en-US"/>
              <a:t>任务的实时性方面起着至关重要的作用。在具有多媒体功能的操作系统中，一个好的实时调度算法应能向每个</a:t>
            </a:r>
            <a:r>
              <a:rPr lang="en-US" altLang="zh-CN"/>
              <a:t>SRT</a:t>
            </a:r>
            <a:r>
              <a:rPr lang="zh-CN" altLang="en-US"/>
              <a:t>任务提供可以接受的截止时间保证，即能满足每一个</a:t>
            </a:r>
            <a:r>
              <a:rPr lang="en-US" altLang="zh-CN"/>
              <a:t>SRT</a:t>
            </a:r>
            <a:r>
              <a:rPr lang="zh-CN" altLang="en-US"/>
              <a:t>任务绝大多数的截止时间需求。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06469586"/>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11.3.3  </a:t>
            </a:r>
            <a:r>
              <a:rPr lang="zh-CN" altLang="en-US">
                <a:latin typeface="黑体" panose="02010609060101010101" pitchFamily="49" charset="-122"/>
                <a:ea typeface="黑体" panose="02010609060101010101" pitchFamily="49" charset="-122"/>
              </a:rPr>
              <a:t>软实时任务的接纳控制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 SRT</a:t>
            </a:r>
            <a:r>
              <a:rPr lang="zh-CN" altLang="en-US">
                <a:latin typeface="黑体" panose="02010609060101010101" pitchFamily="49" charset="-122"/>
                <a:ea typeface="黑体" panose="02010609060101010101" pitchFamily="49" charset="-122"/>
              </a:rPr>
              <a:t>任务带宽和尽力而为任务带宽</a:t>
            </a:r>
            <a:br>
              <a:rPr lang="zh-CN" altLang="en-US">
                <a:latin typeface="黑体" panose="02010609060101010101" pitchFamily="49" charset="-122"/>
                <a:ea typeface="黑体" panose="02010609060101010101" pitchFamily="49" charset="-122"/>
              </a:rPr>
            </a:br>
            <a:r>
              <a:rPr lang="zh-CN" altLang="en-US"/>
              <a:t>　　为了能确保</a:t>
            </a:r>
            <a:r>
              <a:rPr lang="en-US" altLang="zh-CN"/>
              <a:t>SRT</a:t>
            </a:r>
            <a:r>
              <a:rPr lang="zh-CN" altLang="en-US"/>
              <a:t>任务的实时性，并适当考虑非实时任务的运行，将</a:t>
            </a:r>
            <a:r>
              <a:rPr lang="en-US" altLang="zh-CN"/>
              <a:t>CPU</a:t>
            </a:r>
            <a:r>
              <a:rPr lang="zh-CN" altLang="en-US"/>
              <a:t>的带宽分为两部分：</a:t>
            </a:r>
            <a:br>
              <a:rPr lang="zh-CN" altLang="en-US"/>
            </a:br>
            <a:r>
              <a:rPr lang="zh-CN" altLang="en-US"/>
              <a:t>　　</a:t>
            </a:r>
            <a:r>
              <a:rPr lang="en-US" altLang="zh-CN"/>
              <a:t>(1)  SRT</a:t>
            </a:r>
            <a:r>
              <a:rPr lang="zh-CN" altLang="en-US"/>
              <a:t>任务带宽。把</a:t>
            </a:r>
            <a:r>
              <a:rPr lang="en-US" altLang="zh-CN"/>
              <a:t>CPU</a:t>
            </a:r>
            <a:r>
              <a:rPr lang="zh-CN" altLang="en-US"/>
              <a:t>的一部分带宽分配给</a:t>
            </a:r>
            <a:r>
              <a:rPr lang="en-US" altLang="zh-CN"/>
              <a:t>SRT</a:t>
            </a:r>
            <a:r>
              <a:rPr lang="zh-CN" altLang="en-US"/>
              <a:t>任务运行。如果</a:t>
            </a:r>
            <a:r>
              <a:rPr lang="en-US" altLang="zh-CN"/>
              <a:t>SRT</a:t>
            </a:r>
            <a:r>
              <a:rPr lang="zh-CN" altLang="en-US"/>
              <a:t>任务被接纳了，它将获得</a:t>
            </a:r>
            <a:r>
              <a:rPr lang="en-US" altLang="zh-CN"/>
              <a:t>(</a:t>
            </a:r>
            <a:r>
              <a:rPr lang="zh-CN" altLang="en-US"/>
              <a:t>分配到</a:t>
            </a:r>
            <a:r>
              <a:rPr lang="en-US" altLang="zh-CN"/>
              <a:t>)</a:t>
            </a:r>
            <a:r>
              <a:rPr lang="zh-CN" altLang="en-US"/>
              <a:t>一部分</a:t>
            </a:r>
            <a:r>
              <a:rPr lang="en-US" altLang="zh-CN"/>
              <a:t>SRT</a:t>
            </a:r>
            <a:r>
              <a:rPr lang="zh-CN" altLang="en-US"/>
              <a:t>任务带宽，进程管理便会尽可能地保证它们的实时性。</a:t>
            </a:r>
            <a:br>
              <a:rPr lang="zh-CN" altLang="en-US"/>
            </a:br>
            <a:r>
              <a:rPr lang="zh-CN" altLang="en-US"/>
              <a:t>　　</a:t>
            </a:r>
            <a:r>
              <a:rPr lang="en-US" altLang="zh-CN"/>
              <a:t>(2) </a:t>
            </a:r>
            <a:r>
              <a:rPr lang="zh-CN" altLang="en-US"/>
              <a:t>尽力而为任务带宽。 </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3982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1.1.3  </a:t>
            </a:r>
            <a:r>
              <a:rPr lang="zh-CN" altLang="en-US">
                <a:latin typeface="黑体" panose="02010609060101010101" pitchFamily="49" charset="-122"/>
                <a:ea typeface="黑体" panose="02010609060101010101" pitchFamily="49" charset="-122"/>
              </a:rPr>
              <a:t>推动操作系统发展的主要动力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．不断提高计算机资源利用率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方便用户</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器件的不断更新换代</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计算机体系结构的不断发展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不断提出新的应用需求</a:t>
            </a:r>
          </a:p>
        </p:txBody>
      </p:sp>
      <p:sp>
        <p:nvSpPr>
          <p:cNvPr id="717827" name="Rectangle 3"/>
          <p:cNvSpPr>
            <a:spLocks noGrp="1" noChangeArrowheads="1"/>
          </p:cNvSpPr>
          <p:nvPr>
            <p:ph type="body" idx="1"/>
          </p:nvPr>
        </p:nvSpPr>
        <p:spPr/>
        <p:txBody>
          <a:bodyPr/>
          <a:lstStyle/>
          <a:p>
            <a:endParaRPr lang="zh-CN" altLang="zh-CN"/>
          </a:p>
        </p:txBody>
      </p:sp>
      <p:sp>
        <p:nvSpPr>
          <p:cNvPr id="71782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580817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endParaRPr lang="zh-CN" altLang="zh-CN"/>
          </a:p>
        </p:txBody>
      </p:sp>
      <p:sp>
        <p:nvSpPr>
          <p:cNvPr id="731139" name="Rectangle 3"/>
          <p:cNvSpPr>
            <a:spLocks noGrp="1" noChangeArrowheads="1"/>
          </p:cNvSpPr>
          <p:nvPr>
            <p:ph type="body" idx="1"/>
          </p:nvPr>
        </p:nvSpPr>
        <p:spPr/>
        <p:txBody>
          <a:bodyPr/>
          <a:lstStyle/>
          <a:p>
            <a:r>
              <a:rPr lang="zh-CN" altLang="en-US"/>
              <a:t>图</a:t>
            </a:r>
            <a:r>
              <a:rPr lang="en-US" altLang="zh-CN"/>
              <a:t>2-5  </a:t>
            </a:r>
            <a:r>
              <a:rPr lang="zh-CN" altLang="en-US"/>
              <a:t>进程的三种基本状态及其转换</a:t>
            </a:r>
          </a:p>
        </p:txBody>
      </p:sp>
      <p:pic>
        <p:nvPicPr>
          <p:cNvPr id="731140" name="Picture 4"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557338"/>
            <a:ext cx="5715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06387"/>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接纳控制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SRT</a:t>
            </a:r>
            <a:r>
              <a:rPr lang="zh-CN" altLang="en-US"/>
              <a:t>任务在进入系统后，必需向</a:t>
            </a:r>
            <a:r>
              <a:rPr lang="en-US" altLang="zh-CN"/>
              <a:t>CPU</a:t>
            </a:r>
            <a:r>
              <a:rPr lang="zh-CN" altLang="en-US"/>
              <a:t>代理给定其定时服务质量参数，其中包含</a:t>
            </a:r>
            <a:r>
              <a:rPr lang="en-US" altLang="zh-CN"/>
              <a:t>SRT</a:t>
            </a:r>
            <a:r>
              <a:rPr lang="zh-CN" altLang="en-US"/>
              <a:t>任务的运行周期</a:t>
            </a:r>
            <a:r>
              <a:rPr lang="en-US" altLang="zh-CN"/>
              <a:t>(p)</a:t>
            </a:r>
            <a:r>
              <a:rPr lang="zh-CN" altLang="en-US"/>
              <a:t>、每一周期中的运行时间</a:t>
            </a:r>
            <a:r>
              <a:rPr lang="en-US" altLang="zh-CN"/>
              <a:t>(t)</a:t>
            </a:r>
            <a:r>
              <a:rPr lang="zh-CN" altLang="en-US"/>
              <a:t>和</a:t>
            </a:r>
            <a:r>
              <a:rPr lang="en-US" altLang="zh-CN"/>
              <a:t>CPU</a:t>
            </a:r>
            <a:r>
              <a:rPr lang="zh-CN" altLang="en-US"/>
              <a:t>占有率</a:t>
            </a:r>
            <a:r>
              <a:rPr lang="en-US" altLang="zh-CN"/>
              <a:t>u</a:t>
            </a:r>
            <a:r>
              <a:rPr lang="zh-CN" altLang="en-US"/>
              <a:t>。当</a:t>
            </a:r>
            <a:r>
              <a:rPr lang="en-US" altLang="zh-CN"/>
              <a:t>CPU</a:t>
            </a:r>
            <a:r>
              <a:rPr lang="zh-CN" altLang="en-US"/>
              <a:t>代理收到请求后，首先执行接纳控制。它根据一定的调度策略计算，确定是否可以接纳该任务。如果在接纳后，不仅能够保证它所要求的截止时间需求，而且还不会影响到原有</a:t>
            </a:r>
            <a:r>
              <a:rPr lang="en-US" altLang="zh-CN"/>
              <a:t>SRT</a:t>
            </a:r>
            <a:r>
              <a:rPr lang="zh-CN" altLang="en-US"/>
              <a:t>任务的运行，则</a:t>
            </a:r>
            <a:r>
              <a:rPr lang="en-US" altLang="zh-CN"/>
              <a:t>CPU</a:t>
            </a:r>
            <a:r>
              <a:rPr lang="zh-CN" altLang="en-US"/>
              <a:t>代理便可以接纳该进程，将它插入到进程就绪队列中等待调度。如果不能保证，将拒绝接纳。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53291444"/>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 CPU</a:t>
            </a:r>
            <a:r>
              <a:rPr lang="zh-CN" altLang="en-US">
                <a:latin typeface="黑体" panose="02010609060101010101" pitchFamily="49" charset="-122"/>
                <a:ea typeface="黑体" panose="02010609060101010101" pitchFamily="49" charset="-122"/>
              </a:rPr>
              <a:t>代理进程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CPU</a:t>
            </a:r>
            <a:r>
              <a:rPr lang="zh-CN" altLang="en-US"/>
              <a:t>代理的主要任务是，接收应用程序的接纳请求，根据接纳策略，做出是否接纳的决定，并将被接纳的进程放入就绪队列。至于应调度哪一个进程运行，则应由进程调度程序确定。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0814888"/>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预留策略</a:t>
            </a:r>
            <a:r>
              <a:rPr lang="zh-CN" altLang="en-US"/>
              <a:t/>
            </a:r>
            <a:br>
              <a:rPr lang="zh-CN" altLang="en-US"/>
            </a:br>
            <a:r>
              <a:rPr lang="zh-CN" altLang="en-US"/>
              <a:t>　　</a:t>
            </a:r>
            <a:r>
              <a:rPr lang="en-US" altLang="zh-CN"/>
              <a:t>1) </a:t>
            </a:r>
            <a:r>
              <a:rPr lang="zh-CN" altLang="en-US"/>
              <a:t>预留模式</a:t>
            </a:r>
            <a:br>
              <a:rPr lang="zh-CN" altLang="en-US"/>
            </a:br>
            <a:r>
              <a:rPr lang="zh-CN" altLang="en-US"/>
              <a:t>　　有两种预留模式：</a:t>
            </a:r>
            <a:br>
              <a:rPr lang="zh-CN" altLang="en-US"/>
            </a:br>
            <a:r>
              <a:rPr lang="zh-CN" altLang="en-US"/>
              <a:t>　　</a:t>
            </a:r>
            <a:r>
              <a:rPr lang="en-US" altLang="zh-CN"/>
              <a:t>(1) </a:t>
            </a:r>
            <a:r>
              <a:rPr lang="zh-CN" altLang="en-US"/>
              <a:t>立即预留</a:t>
            </a:r>
            <a:br>
              <a:rPr lang="zh-CN" altLang="en-US"/>
            </a:br>
            <a:r>
              <a:rPr lang="zh-CN" altLang="en-US"/>
              <a:t>　　</a:t>
            </a:r>
            <a:r>
              <a:rPr lang="en-US" altLang="zh-CN"/>
              <a:t>(2) </a:t>
            </a:r>
            <a:r>
              <a:rPr lang="zh-CN" altLang="en-US"/>
              <a:t>高级预留</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09915527"/>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285750" y="692150"/>
            <a:ext cx="8545513" cy="5545138"/>
          </a:xfrm>
        </p:spPr>
        <p:txBody>
          <a:bodyPr/>
          <a:lstStyle/>
          <a:p>
            <a:pPr>
              <a:lnSpc>
                <a:spcPct val="140000"/>
              </a:lnSpc>
            </a:pPr>
            <a:r>
              <a:rPr lang="zh-CN" altLang="en-US"/>
              <a:t>　　</a:t>
            </a:r>
            <a:r>
              <a:rPr lang="en-US" altLang="zh-CN"/>
              <a:t>2) </a:t>
            </a:r>
            <a:r>
              <a:rPr lang="zh-CN" altLang="en-US"/>
              <a:t>基于服务质量参数范围的预留</a:t>
            </a:r>
            <a:br>
              <a:rPr lang="zh-CN" altLang="en-US"/>
            </a:br>
            <a:r>
              <a:rPr lang="zh-CN" altLang="en-US"/>
              <a:t>　　通常服务质量是有一定范围的，由此形成三种预留策略：</a:t>
            </a:r>
            <a:br>
              <a:rPr lang="zh-CN" altLang="en-US"/>
            </a:br>
            <a:r>
              <a:rPr lang="zh-CN" altLang="en-US"/>
              <a:t>　　</a:t>
            </a:r>
            <a:r>
              <a:rPr lang="en-US" altLang="zh-CN"/>
              <a:t>(1) </a:t>
            </a:r>
            <a:r>
              <a:rPr lang="zh-CN" altLang="en-US"/>
              <a:t>最小预留策略，基于最小的服务质量参数所产生的接纳控制，该策略比较适合于数据率比较稳定的进程，如动画。</a:t>
            </a:r>
            <a:br>
              <a:rPr lang="zh-CN" altLang="en-US"/>
            </a:br>
            <a:r>
              <a:rPr lang="zh-CN" altLang="en-US"/>
              <a:t>　　</a:t>
            </a:r>
            <a:r>
              <a:rPr lang="en-US" altLang="zh-CN"/>
              <a:t>(2) </a:t>
            </a:r>
            <a:r>
              <a:rPr lang="zh-CN" altLang="en-US"/>
              <a:t>平均预留策略，基于平均的服务质量参数所产生的接纳控制，该策略比较适合于数据偶尔出现差错的多媒体任务。</a:t>
            </a:r>
            <a:br>
              <a:rPr lang="zh-CN" altLang="en-US"/>
            </a:br>
            <a:r>
              <a:rPr lang="zh-CN" altLang="en-US"/>
              <a:t>　　</a:t>
            </a:r>
            <a:r>
              <a:rPr lang="en-US" altLang="zh-CN"/>
              <a:t>(3) </a:t>
            </a:r>
            <a:r>
              <a:rPr lang="zh-CN" altLang="en-US"/>
              <a:t>最大预留策略，基于最高的服务质量参数所产生的接纳控制，该策略可以保证所有实时任务的截止时间，即它可以获得最好的实时性保证。</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3732603"/>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预留排序</a:t>
            </a:r>
            <a:br>
              <a:rPr lang="zh-CN" altLang="en-US"/>
            </a:br>
            <a:r>
              <a:rPr lang="zh-CN" altLang="en-US"/>
              <a:t>　　应如何确定对预留的排序。有两种预留排序策略：</a:t>
            </a:r>
            <a:br>
              <a:rPr lang="zh-CN" altLang="en-US"/>
            </a:br>
            <a:r>
              <a:rPr lang="zh-CN" altLang="en-US"/>
              <a:t>　　</a:t>
            </a:r>
            <a:r>
              <a:rPr lang="en-US" altLang="zh-CN"/>
              <a:t>(1) </a:t>
            </a:r>
            <a:r>
              <a:rPr lang="zh-CN" altLang="en-US"/>
              <a:t>按先来先服务策略排序，先到达的请求进程优先获得服务。</a:t>
            </a:r>
            <a:br>
              <a:rPr lang="zh-CN" altLang="en-US"/>
            </a:br>
            <a:r>
              <a:rPr lang="zh-CN" altLang="en-US"/>
              <a:t>　　</a:t>
            </a:r>
            <a:r>
              <a:rPr lang="en-US" altLang="zh-CN"/>
              <a:t>(2) </a:t>
            </a:r>
            <a:r>
              <a:rPr lang="zh-CN" altLang="en-US"/>
              <a:t>按优先级排序，根据进程的优先级大小依次为所有请求进程进行服务。</a:t>
            </a:r>
          </a:p>
        </p:txBody>
      </p:sp>
      <p:sp>
        <p:nvSpPr>
          <p:cNvPr id="763907" name="Rectangle 3"/>
          <p:cNvSpPr>
            <a:spLocks noGrp="1" noChangeArrowheads="1"/>
          </p:cNvSpPr>
          <p:nvPr>
            <p:ph type="body" idx="1"/>
          </p:nvPr>
        </p:nvSpPr>
        <p:spPr/>
        <p:txBody>
          <a:bodyPr/>
          <a:lstStyle/>
          <a:p>
            <a:endParaRPr lang="zh-CN" altLang="zh-CN"/>
          </a:p>
        </p:txBody>
      </p:sp>
      <p:sp>
        <p:nvSpPr>
          <p:cNvPr id="76390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48597533"/>
      </p:ext>
    </p:extLst>
  </p:cSld>
  <p:clrMapOvr>
    <a:masterClrMapping/>
  </p:clrMapOvr>
  <p:timing>
    <p:tnLst>
      <p:par>
        <p:cTn id="1" dur="indefinite" restart="never" nodeType="tmRoot"/>
      </p:par>
    </p:tnLst>
  </p:timing>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11.4  </a:t>
            </a:r>
            <a:r>
              <a:rPr lang="zh-CN" altLang="en-US" sz="3200">
                <a:latin typeface="黑体" panose="02010609060101010101" pitchFamily="49" charset="-122"/>
                <a:ea typeface="黑体" panose="02010609060101010101" pitchFamily="49" charset="-122"/>
              </a:rPr>
              <a:t>多媒体实时调度</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11.4.1  </a:t>
            </a:r>
            <a:r>
              <a:rPr lang="zh-CN" altLang="en-US">
                <a:latin typeface="黑体" panose="02010609060101010101" pitchFamily="49" charset="-122"/>
                <a:ea typeface="黑体" panose="02010609060101010101" pitchFamily="49" charset="-122"/>
              </a:rPr>
              <a:t>最简单的实时调度方法   </a:t>
            </a:r>
            <a:br>
              <a:rPr lang="zh-CN" altLang="en-US">
                <a:latin typeface="黑体" panose="02010609060101010101" pitchFamily="49" charset="-122"/>
                <a:ea typeface="黑体" panose="02010609060101010101" pitchFamily="49" charset="-122"/>
              </a:rPr>
            </a:br>
            <a:r>
              <a:rPr lang="zh-CN" altLang="en-US"/>
              <a:t>　　在多媒体服务器中，将为所播放的每一部数字电影建立一个进程。其主要任务是，不断接收从硬盘上传送来的帧，经适当处理后，便送往屏幕。最简单的实时调度方法是，假定所要播放的电影都具有相同的类型，如都是采用相同的制式、分辨率和压缩比的彩色数字电影。 </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81729110"/>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11.4.2  </a:t>
            </a:r>
            <a:r>
              <a:rPr lang="zh-CN" altLang="en-US">
                <a:latin typeface="黑体" panose="02010609060101010101" pitchFamily="49" charset="-122"/>
                <a:ea typeface="黑体" panose="02010609060101010101" pitchFamily="49" charset="-122"/>
              </a:rPr>
              <a:t>速率单调调度</a:t>
            </a:r>
            <a:r>
              <a:rPr lang="en-US" altLang="zh-CN">
                <a:latin typeface="黑体" panose="02010609060101010101" pitchFamily="49" charset="-122"/>
                <a:ea typeface="黑体" panose="02010609060101010101" pitchFamily="49" charset="-122"/>
              </a:rPr>
              <a:t>(Rate Monotonic Scheduling</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RMS)</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RMS</a:t>
            </a:r>
            <a:r>
              <a:rPr lang="zh-CN" altLang="en-US"/>
              <a:t>算法是一个静态的、优先级驱动的算法，适用于抢占式优先级调度方式以及实时任务是周期性的情况。在采用该算法时，系统中的进程应满足如下条件：</a:t>
            </a:r>
            <a:br>
              <a:rPr lang="zh-CN" altLang="en-US"/>
            </a:br>
            <a:r>
              <a:rPr lang="zh-CN" altLang="en-US"/>
              <a:t>　　</a:t>
            </a:r>
            <a:r>
              <a:rPr lang="en-US" altLang="zh-CN"/>
              <a:t>(1) </a:t>
            </a:r>
            <a:r>
              <a:rPr lang="zh-CN" altLang="en-US"/>
              <a:t>在系统中允许同时存在周期性进程和非周期性进程，所有周期性任务具有固定的周期。</a:t>
            </a:r>
            <a:br>
              <a:rPr lang="zh-CN" altLang="en-US"/>
            </a:br>
            <a:r>
              <a:rPr lang="zh-CN" altLang="en-US"/>
              <a:t>　　</a:t>
            </a:r>
            <a:r>
              <a:rPr lang="en-US" altLang="zh-CN"/>
              <a:t>(2) </a:t>
            </a:r>
            <a:r>
              <a:rPr lang="zh-CN" altLang="en-US"/>
              <a:t>所有的进程之间相互独立，互不依赖。</a:t>
            </a:r>
            <a:br>
              <a:rPr lang="zh-CN" altLang="en-US"/>
            </a:br>
            <a:r>
              <a:rPr lang="zh-CN" altLang="en-US"/>
              <a:t>　　</a:t>
            </a:r>
            <a:r>
              <a:rPr lang="en-US" altLang="zh-CN"/>
              <a:t>(3) </a:t>
            </a:r>
            <a:r>
              <a:rPr lang="zh-CN" altLang="en-US"/>
              <a:t>对于周期性进程而言，所有进程在一个周期中，所需完成的工作量是相同的，而且任务还必须在周期内完成，不会影响到下一个周期的任务。</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8204135"/>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优先级的确定</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在利用速率单调调度算法进行实时调度的系统中，代理进程将根据各个进程的请求速率</a:t>
            </a:r>
            <a:r>
              <a:rPr lang="en-US" altLang="zh-CN"/>
              <a:t>(</a:t>
            </a:r>
            <a:r>
              <a:rPr lang="zh-CN" altLang="en-US"/>
              <a:t>周期时间的倒数</a:t>
            </a:r>
            <a:r>
              <a:rPr lang="en-US" altLang="zh-CN"/>
              <a:t>)</a:t>
            </a:r>
            <a:r>
              <a:rPr lang="zh-CN" altLang="en-US"/>
              <a:t>，分配给每一个进程一个静态优先级，在整个运行期间不变。该优先级的大小与它的重要程度无关，只取决于进程的请求速率，请求速率最高的任务将获得最高的优先级。实际上，进程的优先级大小就等于进程的运行频</a:t>
            </a:r>
            <a:r>
              <a:rPr lang="en-US" altLang="zh-CN"/>
              <a:t>(</a:t>
            </a:r>
            <a:r>
              <a:rPr lang="zh-CN" altLang="en-US"/>
              <a:t>速</a:t>
            </a:r>
            <a:r>
              <a:rPr lang="en-US" altLang="zh-CN"/>
              <a:t>)</a:t>
            </a:r>
            <a:r>
              <a:rPr lang="zh-CN" altLang="en-US"/>
              <a:t>率。</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04239886"/>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调度算法能否有效调度的衡量</a:t>
            </a:r>
            <a:r>
              <a:rPr lang="zh-CN" altLang="en-US"/>
              <a:t/>
            </a:r>
            <a:br>
              <a:rPr lang="zh-CN" altLang="en-US"/>
            </a:br>
            <a:r>
              <a:rPr lang="zh-CN" altLang="en-US"/>
              <a:t>　　在一个实时系统中，需要对调度算法是否能有效调度进行衡量，该衡量标准是依据调度算法能否满足所有进程的截止时间要求。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6358968"/>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a:lnSpc>
                <a:spcPct val="140000"/>
              </a:lnSpc>
            </a:pPr>
            <a:r>
              <a:rPr lang="zh-CN" altLang="en-US"/>
              <a:t>　　图</a:t>
            </a:r>
            <a:r>
              <a:rPr lang="en-US" altLang="zh-CN"/>
              <a:t>11-2</a:t>
            </a:r>
            <a:r>
              <a:rPr lang="zh-CN" altLang="en-US"/>
              <a:t>示出了进程</a:t>
            </a:r>
            <a:r>
              <a:rPr lang="en-US" altLang="zh-CN"/>
              <a:t>P</a:t>
            </a:r>
            <a:r>
              <a:rPr lang="en-US" altLang="zh-CN" baseline="-25000"/>
              <a:t>i</a:t>
            </a:r>
            <a:r>
              <a:rPr lang="zh-CN" altLang="en-US"/>
              <a:t>一个周期性任务的时序图，其中</a:t>
            </a:r>
            <a:r>
              <a:rPr lang="en-US" altLang="zh-CN"/>
              <a:t>T</a:t>
            </a:r>
            <a:r>
              <a:rPr lang="en-US" altLang="zh-CN" baseline="-25000"/>
              <a:t>i</a:t>
            </a:r>
            <a:r>
              <a:rPr lang="zh-CN" altLang="en-US"/>
              <a:t>是进程</a:t>
            </a:r>
            <a:r>
              <a:rPr lang="en-US" altLang="zh-CN"/>
              <a:t>P</a:t>
            </a:r>
            <a:r>
              <a:rPr lang="en-US" altLang="zh-CN" baseline="-25000"/>
              <a:t>i</a:t>
            </a:r>
            <a:r>
              <a:rPr lang="zh-CN" altLang="en-US"/>
              <a:t>的周期时间，</a:t>
            </a:r>
            <a:r>
              <a:rPr lang="en-US" altLang="zh-CN"/>
              <a:t>C</a:t>
            </a:r>
            <a:r>
              <a:rPr lang="en-US" altLang="zh-CN" baseline="-25000"/>
              <a:t>i</a:t>
            </a:r>
            <a:r>
              <a:rPr lang="zh-CN" altLang="en-US"/>
              <a:t>是进程</a:t>
            </a:r>
            <a:r>
              <a:rPr lang="en-US" altLang="zh-CN"/>
              <a:t>P</a:t>
            </a:r>
            <a:r>
              <a:rPr lang="en-US" altLang="zh-CN" baseline="-25000"/>
              <a:t>i</a:t>
            </a:r>
            <a:r>
              <a:rPr lang="zh-CN" altLang="en-US"/>
              <a:t>所需的处理机时间总量，</a:t>
            </a:r>
            <a:r>
              <a:rPr lang="en-US" altLang="zh-CN"/>
              <a:t>U</a:t>
            </a:r>
            <a:r>
              <a:rPr lang="en-US" altLang="zh-CN" baseline="-25000"/>
              <a:t>i</a:t>
            </a:r>
            <a:r>
              <a:rPr lang="en-US" altLang="zh-CN"/>
              <a:t> = C</a:t>
            </a:r>
            <a:r>
              <a:rPr lang="en-US" altLang="zh-CN" baseline="-25000"/>
              <a:t>i</a:t>
            </a:r>
            <a:r>
              <a:rPr lang="en-US" altLang="zh-CN"/>
              <a:t>/T</a:t>
            </a:r>
            <a:r>
              <a:rPr lang="en-US" altLang="zh-CN" baseline="-25000"/>
              <a:t>i</a:t>
            </a:r>
            <a:r>
              <a:rPr lang="zh-CN" altLang="en-US"/>
              <a:t>是进程</a:t>
            </a:r>
            <a:r>
              <a:rPr lang="en-US" altLang="zh-CN"/>
              <a:t>P</a:t>
            </a:r>
            <a:r>
              <a:rPr lang="en-US" altLang="zh-CN" baseline="-25000"/>
              <a:t>i</a:t>
            </a:r>
            <a:r>
              <a:rPr lang="zh-CN" altLang="en-US"/>
              <a:t>的处理机使用率。显然，在实时系统中必须保持多个进程的处理机使用率的总和不能超过</a:t>
            </a:r>
            <a:r>
              <a:rPr lang="en-US" altLang="zh-CN"/>
              <a:t>1</a:t>
            </a:r>
            <a:r>
              <a:rPr lang="zh-CN" altLang="en-US"/>
              <a:t>，</a:t>
            </a:r>
            <a:r>
              <a:rPr lang="en-US" altLang="zh-CN"/>
              <a:t>1</a:t>
            </a:r>
            <a:r>
              <a:rPr lang="zh-CN" altLang="en-US"/>
              <a:t>对应于处理机的总使用率，也就是调度上限，只有这样才有可能成功地进行调度，亦即应保持下面的不等式成立：</a:t>
            </a:r>
            <a:br>
              <a:rPr lang="zh-CN" altLang="en-US"/>
            </a:br>
            <a:r>
              <a:rPr lang="zh-CN" altLang="en-US"/>
              <a:t/>
            </a:r>
            <a:br>
              <a:rPr lang="zh-CN" altLang="en-US"/>
            </a:br>
            <a:r>
              <a:rPr lang="zh-CN" altLang="en-US"/>
              <a:t>　　　　　　　　　　　　　　　　　　　　　　　 </a:t>
            </a:r>
            <a:r>
              <a:rPr lang="en-US" altLang="zh-CN"/>
              <a:t>(11.1) </a:t>
            </a:r>
          </a:p>
        </p:txBody>
      </p:sp>
      <p:sp>
        <p:nvSpPr>
          <p:cNvPr id="839683" name="Rectangle 3"/>
          <p:cNvSpPr>
            <a:spLocks noGrp="1" noChangeArrowheads="1"/>
          </p:cNvSpPr>
          <p:nvPr>
            <p:ph type="body" idx="1"/>
          </p:nvPr>
        </p:nvSpPr>
        <p:spPr/>
        <p:txBody>
          <a:bodyPr/>
          <a:lstStyle/>
          <a:p>
            <a:endParaRPr lang="zh-CN" altLang="zh-CN"/>
          </a:p>
        </p:txBody>
      </p:sp>
      <p:sp>
        <p:nvSpPr>
          <p:cNvPr id="839685" name="Rectangle 5"/>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839684" name="Object 4"/>
          <p:cNvGraphicFramePr>
            <a:graphicFrameLocks noChangeAspect="1"/>
          </p:cNvGraphicFramePr>
          <p:nvPr/>
        </p:nvGraphicFramePr>
        <p:xfrm>
          <a:off x="3225800" y="4175125"/>
          <a:ext cx="2952750" cy="960438"/>
        </p:xfrm>
        <a:graphic>
          <a:graphicData uri="http://schemas.openxmlformats.org/presentationml/2006/ole">
            <mc:AlternateContent xmlns:mc="http://schemas.openxmlformats.org/markup-compatibility/2006">
              <mc:Choice xmlns:v="urn:schemas-microsoft-com:vml" Requires="v">
                <p:oleObj spid="_x0000_s12290" name="公式" r:id="rId3" imgW="990170" imgH="317362" progId="Equation.3">
                  <p:embed/>
                </p:oleObj>
              </mc:Choice>
              <mc:Fallback>
                <p:oleObj name="公式" r:id="rId3" imgW="990170" imgH="317362" progId="Equation.3">
                  <p:embed/>
                  <p:pic>
                    <p:nvPicPr>
                      <p:cNvPr id="8396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800" y="4175125"/>
                        <a:ext cx="295275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90072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创建状态和终止状态</a:t>
            </a:r>
            <a:r>
              <a:rPr lang="zh-CN" altLang="en-US"/>
              <a:t/>
            </a:r>
            <a:br>
              <a:rPr lang="zh-CN" altLang="en-US"/>
            </a:br>
            <a:r>
              <a:rPr lang="zh-CN" altLang="en-US"/>
              <a:t>　　</a:t>
            </a:r>
            <a:r>
              <a:rPr lang="en-US" altLang="zh-CN"/>
              <a:t>1) </a:t>
            </a:r>
            <a:r>
              <a:rPr lang="zh-CN" altLang="en-US"/>
              <a:t>创建状态</a:t>
            </a:r>
            <a:br>
              <a:rPr lang="zh-CN" altLang="en-US"/>
            </a:br>
            <a:r>
              <a:rPr lang="zh-CN" altLang="en-US"/>
              <a:t>　　如前所述，进程是由创建而产生。创建一个进程是个很复杂的过程，一般要通过多个步骤才能完成：如首先由进程申请一个空白</a:t>
            </a:r>
            <a:r>
              <a:rPr lang="en-US" altLang="zh-CN"/>
              <a:t>PCB</a:t>
            </a:r>
            <a:r>
              <a:rPr lang="zh-CN" altLang="en-US"/>
              <a:t>，并向</a:t>
            </a:r>
            <a:r>
              <a:rPr lang="en-US" altLang="zh-CN"/>
              <a:t>PCB</a:t>
            </a:r>
            <a:r>
              <a:rPr lang="zh-CN" altLang="en-US"/>
              <a:t>中填写用于控制和管理进程的信息；然后为该进程分配运行时所必须的资源；最后，把该进程转入就绪状态并插入就绪队列之中。但如果进程所需的资源尚不能得到满足，比如系统尚无足够的内存使进程无法装入其中，此时创建工作尚未完成，进程不能被调度运行，于是把此时进程所处的状态称为创建状态。</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90778509"/>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endParaRPr lang="zh-CN" altLang="zh-CN"/>
          </a:p>
        </p:txBody>
      </p:sp>
      <p:sp>
        <p:nvSpPr>
          <p:cNvPr id="769027" name="Rectangle 3"/>
          <p:cNvSpPr>
            <a:spLocks noGrp="1" noChangeArrowheads="1"/>
          </p:cNvSpPr>
          <p:nvPr>
            <p:ph type="body" idx="1"/>
          </p:nvPr>
        </p:nvSpPr>
        <p:spPr>
          <a:xfrm>
            <a:off x="0" y="5157788"/>
            <a:ext cx="9144000" cy="476250"/>
          </a:xfrm>
        </p:spPr>
        <p:txBody>
          <a:bodyPr/>
          <a:lstStyle/>
          <a:p>
            <a:r>
              <a:rPr lang="zh-CN" altLang="en-US"/>
              <a:t>图</a:t>
            </a:r>
            <a:r>
              <a:rPr lang="en-US" altLang="zh-CN"/>
              <a:t>11-2  </a:t>
            </a:r>
            <a:r>
              <a:rPr lang="zh-CN" altLang="en-US"/>
              <a:t>周期性任务的时序图</a:t>
            </a:r>
          </a:p>
        </p:txBody>
      </p:sp>
      <p:pic>
        <p:nvPicPr>
          <p:cNvPr id="769028" name="Picture 4" descr="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7129462" cy="270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21092"/>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zh-CN" altLang="en-US"/>
              <a:t>　　应当注意，上面的表达式忽略了处理机的调度和进程的切换时间，在实际应用中，调度上限应取比</a:t>
            </a:r>
            <a:r>
              <a:rPr lang="en-US" altLang="zh-CN"/>
              <a:t>1</a:t>
            </a:r>
            <a:r>
              <a:rPr lang="zh-CN" altLang="en-US"/>
              <a:t>小的数，且随着处理机数目的增加而减小。</a:t>
            </a:r>
            <a:r>
              <a:rPr lang="en-US" altLang="zh-CN"/>
              <a:t>Lin and Layiand</a:t>
            </a:r>
            <a:r>
              <a:rPr lang="zh-CN" altLang="en-US"/>
              <a:t>证明了对于任何周期性进程系统，如果能保持下面不等式成立，就可以保证</a:t>
            </a:r>
            <a:r>
              <a:rPr lang="en-US" altLang="zh-CN"/>
              <a:t>RMS</a:t>
            </a:r>
            <a:r>
              <a:rPr lang="zh-CN" altLang="en-US"/>
              <a:t>算法正确工作。</a:t>
            </a:r>
            <a:br>
              <a:rPr lang="zh-CN" altLang="en-US"/>
            </a:br>
            <a:r>
              <a:rPr lang="zh-CN" altLang="en-US"/>
              <a:t/>
            </a:r>
            <a:br>
              <a:rPr lang="zh-CN" altLang="en-US"/>
            </a:br>
            <a:r>
              <a:rPr lang="zh-CN" altLang="en-US"/>
              <a:t>　　　　　　　　　　　　　　　　　　                      </a:t>
            </a:r>
            <a:r>
              <a:rPr lang="en-US" altLang="zh-CN"/>
              <a:t>(11.2)</a:t>
            </a:r>
          </a:p>
        </p:txBody>
      </p:sp>
      <p:sp>
        <p:nvSpPr>
          <p:cNvPr id="770051" name="Rectangle 3"/>
          <p:cNvSpPr>
            <a:spLocks noGrp="1" noChangeArrowheads="1"/>
          </p:cNvSpPr>
          <p:nvPr>
            <p:ph type="body" idx="1"/>
          </p:nvPr>
        </p:nvSpPr>
        <p:spPr/>
        <p:txBody>
          <a:bodyPr/>
          <a:lstStyle/>
          <a:p>
            <a:endParaRPr lang="zh-CN" altLang="zh-CN"/>
          </a:p>
        </p:txBody>
      </p:sp>
      <p:sp>
        <p:nvSpPr>
          <p:cNvPr id="770053" name="Rectangle 5"/>
          <p:cNvSpPr>
            <a:spLocks noChangeArrowheads="1"/>
          </p:cNvSpPr>
          <p:nvPr/>
        </p:nvSpPr>
        <p:spPr bwMode="auto">
          <a:xfrm>
            <a:off x="0"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70052" name="Object 4"/>
          <p:cNvGraphicFramePr>
            <a:graphicFrameLocks noChangeAspect="1"/>
          </p:cNvGraphicFramePr>
          <p:nvPr/>
        </p:nvGraphicFramePr>
        <p:xfrm>
          <a:off x="2371725" y="3686175"/>
          <a:ext cx="4267200" cy="979488"/>
        </p:xfrm>
        <a:graphic>
          <a:graphicData uri="http://schemas.openxmlformats.org/presentationml/2006/ole">
            <mc:AlternateContent xmlns:mc="http://schemas.openxmlformats.org/markup-compatibility/2006">
              <mc:Choice xmlns:v="urn:schemas-microsoft-com:vml" Requires="v">
                <p:oleObj spid="_x0000_s13314" name="公式" r:id="rId3" imgW="1383699" imgH="317362" progId="Equation.3">
                  <p:embed/>
                </p:oleObj>
              </mc:Choice>
              <mc:Fallback>
                <p:oleObj name="公式" r:id="rId3" imgW="1383699" imgH="317362" progId="Equation.3">
                  <p:embed/>
                  <p:pic>
                    <p:nvPicPr>
                      <p:cNvPr id="7700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3686175"/>
                        <a:ext cx="4267200"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8131038"/>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 RMS</a:t>
            </a:r>
            <a:r>
              <a:rPr lang="zh-CN" altLang="en-US">
                <a:latin typeface="黑体" panose="02010609060101010101" pitchFamily="49" charset="-122"/>
                <a:ea typeface="黑体" panose="02010609060101010101" pitchFamily="49" charset="-122"/>
              </a:rPr>
              <a:t>算法实例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假如系统中有三个周期性进程，进程</a:t>
            </a:r>
            <a:r>
              <a:rPr lang="en-US" altLang="zh-CN"/>
              <a:t>A</a:t>
            </a:r>
            <a:r>
              <a:rPr lang="zh-CN" altLang="en-US"/>
              <a:t>每</a:t>
            </a:r>
            <a:r>
              <a:rPr lang="en-US" altLang="zh-CN"/>
              <a:t>30 ms</a:t>
            </a:r>
            <a:r>
              <a:rPr lang="zh-CN" altLang="en-US"/>
              <a:t>运行一次，每次执行</a:t>
            </a:r>
            <a:r>
              <a:rPr lang="en-US" altLang="zh-CN"/>
              <a:t>10 ms</a:t>
            </a:r>
            <a:r>
              <a:rPr lang="zh-CN" altLang="en-US"/>
              <a:t>；进程</a:t>
            </a:r>
            <a:r>
              <a:rPr lang="en-US" altLang="zh-CN"/>
              <a:t>B</a:t>
            </a:r>
            <a:r>
              <a:rPr lang="zh-CN" altLang="en-US"/>
              <a:t>每</a:t>
            </a:r>
            <a:r>
              <a:rPr lang="en-US" altLang="zh-CN"/>
              <a:t>40 ms</a:t>
            </a:r>
            <a:r>
              <a:rPr lang="zh-CN" altLang="en-US"/>
              <a:t>运行一次，每次执行</a:t>
            </a:r>
            <a:r>
              <a:rPr lang="en-US" altLang="zh-CN"/>
              <a:t>15 ms</a:t>
            </a:r>
            <a:r>
              <a:rPr lang="zh-CN" altLang="en-US"/>
              <a:t>；进程</a:t>
            </a:r>
            <a:r>
              <a:rPr lang="en-US" altLang="zh-CN"/>
              <a:t>C</a:t>
            </a:r>
            <a:r>
              <a:rPr lang="zh-CN" altLang="en-US"/>
              <a:t>每</a:t>
            </a:r>
            <a:r>
              <a:rPr lang="en-US" altLang="zh-CN"/>
              <a:t>50 ms</a:t>
            </a:r>
            <a:r>
              <a:rPr lang="zh-CN" altLang="en-US"/>
              <a:t>运行一次，每次执行</a:t>
            </a:r>
            <a:r>
              <a:rPr lang="en-US" altLang="zh-CN"/>
              <a:t>5 ms</a:t>
            </a:r>
            <a:r>
              <a:rPr lang="zh-CN" altLang="en-US"/>
              <a:t>；图</a:t>
            </a:r>
            <a:r>
              <a:rPr lang="en-US" altLang="zh-CN"/>
              <a:t>11-3</a:t>
            </a:r>
            <a:r>
              <a:rPr lang="zh-CN" altLang="en-US"/>
              <a:t>中的上面三行分别示出了</a:t>
            </a:r>
            <a:r>
              <a:rPr lang="en-US" altLang="zh-CN"/>
              <a:t>A</a:t>
            </a:r>
            <a:r>
              <a:rPr lang="zh-CN" altLang="en-US"/>
              <a:t>、</a:t>
            </a:r>
            <a:r>
              <a:rPr lang="en-US" altLang="zh-CN"/>
              <a:t>B</a:t>
            </a:r>
            <a:r>
              <a:rPr lang="zh-CN" altLang="en-US"/>
              <a:t>、</a:t>
            </a:r>
            <a:r>
              <a:rPr lang="en-US" altLang="zh-CN"/>
              <a:t>C</a:t>
            </a:r>
            <a:r>
              <a:rPr lang="zh-CN" altLang="en-US"/>
              <a:t>三个进程的周期和执行时间。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94625295"/>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endParaRPr lang="zh-CN" altLang="zh-CN"/>
          </a:p>
        </p:txBody>
      </p:sp>
      <p:sp>
        <p:nvSpPr>
          <p:cNvPr id="772099" name="Rectangle 3"/>
          <p:cNvSpPr>
            <a:spLocks noGrp="1" noChangeArrowheads="1"/>
          </p:cNvSpPr>
          <p:nvPr>
            <p:ph type="body" idx="1"/>
          </p:nvPr>
        </p:nvSpPr>
        <p:spPr>
          <a:xfrm>
            <a:off x="0" y="5300663"/>
            <a:ext cx="9144000" cy="476250"/>
          </a:xfrm>
        </p:spPr>
        <p:txBody>
          <a:bodyPr/>
          <a:lstStyle/>
          <a:p>
            <a:r>
              <a:rPr lang="zh-CN" altLang="en-US"/>
              <a:t>图</a:t>
            </a:r>
            <a:r>
              <a:rPr lang="en-US" altLang="zh-CN"/>
              <a:t>11-3  RMS</a:t>
            </a:r>
            <a:r>
              <a:rPr lang="zh-CN" altLang="en-US"/>
              <a:t>实时调度例子</a:t>
            </a:r>
          </a:p>
        </p:txBody>
      </p:sp>
      <p:pic>
        <p:nvPicPr>
          <p:cNvPr id="772100" name="Picture 4" descr="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00213"/>
            <a:ext cx="7488238" cy="302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002302"/>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11.4.3  EDF</a:t>
            </a:r>
            <a:r>
              <a:rPr lang="zh-CN" altLang="en-US">
                <a:latin typeface="黑体" panose="02010609060101010101" pitchFamily="49" charset="-122"/>
                <a:ea typeface="黑体" panose="02010609060101010101" pitchFamily="49" charset="-122"/>
              </a:rPr>
              <a:t>算法与</a:t>
            </a:r>
            <a:r>
              <a:rPr lang="en-US" altLang="zh-CN">
                <a:latin typeface="黑体" panose="02010609060101010101" pitchFamily="49" charset="-122"/>
                <a:ea typeface="黑体" panose="02010609060101010101" pitchFamily="49" charset="-122"/>
              </a:rPr>
              <a:t>RMS</a:t>
            </a:r>
            <a:r>
              <a:rPr lang="zh-CN" altLang="en-US">
                <a:latin typeface="黑体" panose="02010609060101010101" pitchFamily="49" charset="-122"/>
                <a:ea typeface="黑体" panose="02010609060101010101" pitchFamily="49" charset="-122"/>
              </a:rPr>
              <a:t>调度算法的比较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用</a:t>
            </a:r>
            <a:r>
              <a:rPr lang="en-US" altLang="zh-CN">
                <a:latin typeface="黑体" panose="02010609060101010101" pitchFamily="49" charset="-122"/>
                <a:ea typeface="黑体" panose="02010609060101010101" pitchFamily="49" charset="-122"/>
              </a:rPr>
              <a:t>RMS</a:t>
            </a:r>
            <a:r>
              <a:rPr lang="zh-CN" altLang="en-US">
                <a:latin typeface="黑体" panose="02010609060101010101" pitchFamily="49" charset="-122"/>
                <a:ea typeface="黑体" panose="02010609060101010101" pitchFamily="49" charset="-122"/>
              </a:rPr>
              <a:t>算法调度失败举例</a:t>
            </a:r>
            <a:br>
              <a:rPr lang="zh-CN" altLang="en-US">
                <a:latin typeface="黑体" panose="02010609060101010101" pitchFamily="49" charset="-122"/>
                <a:ea typeface="黑体" panose="02010609060101010101" pitchFamily="49" charset="-122"/>
              </a:rPr>
            </a:br>
            <a:r>
              <a:rPr lang="zh-CN" altLang="en-US"/>
              <a:t>　　现在我们来看另外一个例子：现有三个进程</a:t>
            </a:r>
            <a:r>
              <a:rPr lang="en-US" altLang="zh-CN"/>
              <a:t>A</a:t>
            </a:r>
            <a:r>
              <a:rPr lang="zh-CN" altLang="en-US"/>
              <a:t>、</a:t>
            </a:r>
            <a:r>
              <a:rPr lang="en-US" altLang="zh-CN"/>
              <a:t>B</a:t>
            </a:r>
            <a:r>
              <a:rPr lang="zh-CN" altLang="en-US"/>
              <a:t>和</a:t>
            </a:r>
            <a:r>
              <a:rPr lang="en-US" altLang="zh-CN"/>
              <a:t>C</a:t>
            </a:r>
            <a:r>
              <a:rPr lang="zh-CN" altLang="en-US"/>
              <a:t>，它们的周期与前例相同，只是在此将进程</a:t>
            </a:r>
            <a:r>
              <a:rPr lang="en-US" altLang="zh-CN"/>
              <a:t>A</a:t>
            </a:r>
            <a:r>
              <a:rPr lang="zh-CN" altLang="en-US"/>
              <a:t>每次的运行时间由</a:t>
            </a:r>
            <a:r>
              <a:rPr lang="en-US" altLang="zh-CN"/>
              <a:t>10 ms</a:t>
            </a:r>
            <a:r>
              <a:rPr lang="zh-CN" altLang="en-US"/>
              <a:t>增加至</a:t>
            </a:r>
            <a:r>
              <a:rPr lang="en-US" altLang="zh-CN"/>
              <a:t>15 ms</a:t>
            </a:r>
            <a:r>
              <a:rPr lang="zh-CN" altLang="en-US"/>
              <a:t>，进程</a:t>
            </a:r>
            <a:r>
              <a:rPr lang="en-US" altLang="zh-CN"/>
              <a:t>B</a:t>
            </a:r>
            <a:r>
              <a:rPr lang="zh-CN" altLang="en-US"/>
              <a:t>和</a:t>
            </a:r>
            <a:r>
              <a:rPr lang="en-US" altLang="zh-CN"/>
              <a:t>C</a:t>
            </a:r>
            <a:r>
              <a:rPr lang="zh-CN" altLang="en-US"/>
              <a:t>每次的运行时间不变。对于</a:t>
            </a:r>
            <a:r>
              <a:rPr lang="en-US" altLang="zh-CN"/>
              <a:t>RMS</a:t>
            </a:r>
            <a:r>
              <a:rPr lang="zh-CN" altLang="en-US"/>
              <a:t>算法，由于优先级只与周期有关，而与进程每次运行的时间多少无关，因此这三个进程的优先级仍为</a:t>
            </a:r>
            <a:r>
              <a:rPr lang="en-US" altLang="zh-CN"/>
              <a:t>33</a:t>
            </a:r>
            <a:r>
              <a:rPr lang="zh-CN" altLang="en-US"/>
              <a:t>、</a:t>
            </a:r>
            <a:r>
              <a:rPr lang="en-US" altLang="zh-CN"/>
              <a:t>25</a:t>
            </a:r>
            <a:r>
              <a:rPr lang="zh-CN" altLang="en-US"/>
              <a:t>和</a:t>
            </a:r>
            <a:r>
              <a:rPr lang="en-US" altLang="zh-CN"/>
              <a:t>20</a:t>
            </a:r>
            <a:r>
              <a:rPr lang="zh-CN" altLang="en-US"/>
              <a:t>。调度程序先调度</a:t>
            </a:r>
            <a:r>
              <a:rPr lang="en-US" altLang="zh-CN"/>
              <a:t>A</a:t>
            </a:r>
            <a:r>
              <a:rPr lang="zh-CN" altLang="en-US"/>
              <a:t>运行，在</a:t>
            </a:r>
            <a:r>
              <a:rPr lang="en-US" altLang="zh-CN"/>
              <a:t>t=15</a:t>
            </a:r>
            <a:r>
              <a:rPr lang="zh-CN" altLang="en-US"/>
              <a:t>时调度</a:t>
            </a:r>
            <a:r>
              <a:rPr lang="en-US" altLang="zh-CN"/>
              <a:t>B</a:t>
            </a:r>
            <a:r>
              <a:rPr lang="zh-CN" altLang="en-US"/>
              <a:t>运行，在</a:t>
            </a:r>
            <a:r>
              <a:rPr lang="en-US" altLang="zh-CN"/>
              <a:t>t=30</a:t>
            </a:r>
            <a:r>
              <a:rPr lang="zh-CN" altLang="en-US"/>
              <a:t>时进程</a:t>
            </a:r>
            <a:r>
              <a:rPr lang="en-US" altLang="zh-CN"/>
              <a:t>A</a:t>
            </a:r>
            <a:r>
              <a:rPr lang="zh-CN" altLang="en-US"/>
              <a:t>再次就绪，故调度</a:t>
            </a:r>
            <a:r>
              <a:rPr lang="en-US" altLang="zh-CN"/>
              <a:t>A</a:t>
            </a:r>
            <a:r>
              <a:rPr lang="zh-CN" altLang="en-US"/>
              <a:t>运行，在</a:t>
            </a:r>
            <a:r>
              <a:rPr lang="en-US" altLang="zh-CN"/>
              <a:t>t=45</a:t>
            </a:r>
            <a:r>
              <a:rPr lang="zh-CN" altLang="en-US"/>
              <a:t>时</a:t>
            </a:r>
            <a:r>
              <a:rPr lang="en-US" altLang="zh-CN"/>
              <a:t>B</a:t>
            </a:r>
            <a:r>
              <a:rPr lang="zh-CN" altLang="en-US"/>
              <a:t>又再次就绪，由于它的优先级高于进程</a:t>
            </a:r>
            <a:r>
              <a:rPr lang="en-US" altLang="zh-CN"/>
              <a:t>C</a:t>
            </a:r>
            <a:r>
              <a:rPr lang="zh-CN" altLang="en-US"/>
              <a:t>，因此又调度</a:t>
            </a:r>
            <a:r>
              <a:rPr lang="en-US" altLang="zh-CN"/>
              <a:t>B</a:t>
            </a:r>
            <a:r>
              <a:rPr lang="zh-CN" altLang="en-US"/>
              <a:t>运行，等到</a:t>
            </a:r>
            <a:r>
              <a:rPr lang="en-US" altLang="zh-CN"/>
              <a:t>t=60</a:t>
            </a:r>
            <a:r>
              <a:rPr lang="zh-CN" altLang="en-US"/>
              <a:t>进程</a:t>
            </a:r>
            <a:r>
              <a:rPr lang="en-US" altLang="zh-CN"/>
              <a:t>B</a:t>
            </a:r>
            <a:r>
              <a:rPr lang="zh-CN" altLang="en-US"/>
              <a:t>结束时，进程</a:t>
            </a:r>
            <a:r>
              <a:rPr lang="en-US" altLang="zh-CN"/>
              <a:t>C</a:t>
            </a:r>
            <a:r>
              <a:rPr lang="zh-CN" altLang="en-US"/>
              <a:t>已错过其最后期限，</a:t>
            </a:r>
            <a:r>
              <a:rPr lang="en-US" altLang="zh-CN"/>
              <a:t>RMS</a:t>
            </a:r>
            <a:r>
              <a:rPr lang="zh-CN" altLang="en-US"/>
              <a:t>调度失败。</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8287752"/>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用</a:t>
            </a:r>
            <a:r>
              <a:rPr lang="en-US" altLang="zh-CN">
                <a:latin typeface="黑体" panose="02010609060101010101" pitchFamily="49" charset="-122"/>
                <a:ea typeface="黑体" panose="02010609060101010101" pitchFamily="49" charset="-122"/>
              </a:rPr>
              <a:t>EDF</a:t>
            </a:r>
            <a:r>
              <a:rPr lang="zh-CN" altLang="en-US">
                <a:latin typeface="黑体" panose="02010609060101010101" pitchFamily="49" charset="-122"/>
                <a:ea typeface="黑体" panose="02010609060101010101" pitchFamily="49" charset="-122"/>
              </a:rPr>
              <a:t>算法调度成功举例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在采用</a:t>
            </a:r>
            <a:r>
              <a:rPr lang="en-US" altLang="zh-CN"/>
              <a:t>EDF</a:t>
            </a:r>
            <a:r>
              <a:rPr lang="zh-CN" altLang="en-US"/>
              <a:t>算法进行调度时，由图</a:t>
            </a:r>
            <a:r>
              <a:rPr lang="en-US" altLang="zh-CN"/>
              <a:t>11-4</a:t>
            </a:r>
            <a:r>
              <a:rPr lang="zh-CN" altLang="en-US"/>
              <a:t>可以看出，前</a:t>
            </a:r>
            <a:r>
              <a:rPr lang="en-US" altLang="zh-CN"/>
              <a:t>30 ms</a:t>
            </a:r>
            <a:r>
              <a:rPr lang="zh-CN" altLang="en-US"/>
              <a:t>时与</a:t>
            </a:r>
            <a:r>
              <a:rPr lang="en-US" altLang="zh-CN"/>
              <a:t>RMS</a:t>
            </a:r>
            <a:r>
              <a:rPr lang="zh-CN" altLang="en-US"/>
              <a:t>一样。在</a:t>
            </a:r>
            <a:r>
              <a:rPr lang="en-US" altLang="zh-CN"/>
              <a:t>t=30</a:t>
            </a:r>
            <a:r>
              <a:rPr lang="zh-CN" altLang="en-US"/>
              <a:t>时，</a:t>
            </a:r>
            <a:r>
              <a:rPr lang="en-US" altLang="zh-CN"/>
              <a:t>A2</a:t>
            </a:r>
            <a:r>
              <a:rPr lang="zh-CN" altLang="en-US"/>
              <a:t>和</a:t>
            </a:r>
            <a:r>
              <a:rPr lang="en-US" altLang="zh-CN"/>
              <a:t>C1</a:t>
            </a:r>
            <a:r>
              <a:rPr lang="zh-CN" altLang="en-US"/>
              <a:t>都处于就绪态，如果按</a:t>
            </a:r>
            <a:r>
              <a:rPr lang="en-US" altLang="zh-CN"/>
              <a:t>RMS</a:t>
            </a:r>
            <a:r>
              <a:rPr lang="zh-CN" altLang="en-US"/>
              <a:t>算法，由于进程</a:t>
            </a:r>
            <a:r>
              <a:rPr lang="en-US" altLang="zh-CN"/>
              <a:t>A</a:t>
            </a:r>
            <a:r>
              <a:rPr lang="zh-CN" altLang="en-US"/>
              <a:t>的优先级高于</a:t>
            </a:r>
            <a:r>
              <a:rPr lang="en-US" altLang="zh-CN"/>
              <a:t>C</a:t>
            </a:r>
            <a:r>
              <a:rPr lang="zh-CN" altLang="en-US"/>
              <a:t>，此时应调度</a:t>
            </a:r>
            <a:r>
              <a:rPr lang="en-US" altLang="zh-CN"/>
              <a:t>A</a:t>
            </a:r>
            <a:r>
              <a:rPr lang="zh-CN" altLang="en-US"/>
              <a:t>运行。但用</a:t>
            </a:r>
            <a:r>
              <a:rPr lang="en-US" altLang="zh-CN"/>
              <a:t>EDF</a:t>
            </a:r>
            <a:r>
              <a:rPr lang="zh-CN" altLang="en-US"/>
              <a:t>算法时，</a:t>
            </a:r>
            <a:r>
              <a:rPr lang="en-US" altLang="zh-CN"/>
              <a:t>A</a:t>
            </a:r>
            <a:r>
              <a:rPr lang="zh-CN" altLang="en-US"/>
              <a:t>的最后时限是</a:t>
            </a:r>
            <a:r>
              <a:rPr lang="en-US" altLang="zh-CN"/>
              <a:t>60</a:t>
            </a:r>
            <a:r>
              <a:rPr lang="zh-CN" altLang="en-US"/>
              <a:t>，而</a:t>
            </a:r>
            <a:r>
              <a:rPr lang="en-US" altLang="zh-CN"/>
              <a:t>C</a:t>
            </a:r>
            <a:r>
              <a:rPr lang="zh-CN" altLang="en-US"/>
              <a:t>的最后时限是</a:t>
            </a:r>
            <a:r>
              <a:rPr lang="en-US" altLang="zh-CN"/>
              <a:t>50</a:t>
            </a:r>
            <a:r>
              <a:rPr lang="zh-CN" altLang="en-US"/>
              <a:t>，所以应调度</a:t>
            </a:r>
            <a:r>
              <a:rPr lang="en-US" altLang="zh-CN"/>
              <a:t>C</a:t>
            </a:r>
            <a:r>
              <a:rPr lang="zh-CN" altLang="en-US"/>
              <a:t>运行。在</a:t>
            </a:r>
            <a:r>
              <a:rPr lang="en-US" altLang="zh-CN"/>
              <a:t>t=35</a:t>
            </a:r>
            <a:r>
              <a:rPr lang="zh-CN" altLang="en-US"/>
              <a:t>时，</a:t>
            </a:r>
            <a:r>
              <a:rPr lang="en-US" altLang="zh-CN"/>
              <a:t>A</a:t>
            </a:r>
            <a:r>
              <a:rPr lang="zh-CN" altLang="en-US"/>
              <a:t>才再次运行，</a:t>
            </a:r>
            <a:r>
              <a:rPr lang="en-US" altLang="zh-CN"/>
              <a:t>t=50</a:t>
            </a:r>
            <a:r>
              <a:rPr lang="zh-CN" altLang="en-US"/>
              <a:t>时调度</a:t>
            </a:r>
            <a:r>
              <a:rPr lang="en-US" altLang="zh-CN"/>
              <a:t>B</a:t>
            </a:r>
            <a:r>
              <a:rPr lang="zh-CN" altLang="en-US"/>
              <a:t>运行。当</a:t>
            </a:r>
            <a:r>
              <a:rPr lang="en-US" altLang="zh-CN"/>
              <a:t>t=90</a:t>
            </a:r>
            <a:r>
              <a:rPr lang="zh-CN" altLang="en-US"/>
              <a:t>时，</a:t>
            </a:r>
            <a:r>
              <a:rPr lang="en-US" altLang="zh-CN"/>
              <a:t>A</a:t>
            </a:r>
            <a:r>
              <a:rPr lang="zh-CN" altLang="en-US"/>
              <a:t>第四次就绪，</a:t>
            </a:r>
            <a:r>
              <a:rPr lang="en-US" altLang="zh-CN"/>
              <a:t>A</a:t>
            </a:r>
            <a:r>
              <a:rPr lang="zh-CN" altLang="en-US"/>
              <a:t>与正在运行的</a:t>
            </a:r>
            <a:r>
              <a:rPr lang="en-US" altLang="zh-CN"/>
              <a:t>B</a:t>
            </a:r>
            <a:r>
              <a:rPr lang="zh-CN" altLang="en-US"/>
              <a:t>最后时限同为</a:t>
            </a:r>
            <a:r>
              <a:rPr lang="en-US" altLang="zh-CN"/>
              <a:t>120</a:t>
            </a:r>
            <a:r>
              <a:rPr lang="zh-CN" altLang="en-US"/>
              <a:t>，基于不是必要就不抢占的原则，仍让</a:t>
            </a:r>
            <a:r>
              <a:rPr lang="en-US" altLang="zh-CN"/>
              <a:t>B</a:t>
            </a:r>
            <a:r>
              <a:rPr lang="zh-CN" altLang="en-US"/>
              <a:t>继续运行。在该例中，直到</a:t>
            </a:r>
            <a:r>
              <a:rPr lang="en-US" altLang="zh-CN"/>
              <a:t>t=150</a:t>
            </a:r>
            <a:r>
              <a:rPr lang="zh-CN" altLang="en-US"/>
              <a:t>，处理机一直处于忙碌状态。</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18949238"/>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endParaRPr lang="zh-CN" altLang="zh-CN"/>
          </a:p>
        </p:txBody>
      </p:sp>
      <p:sp>
        <p:nvSpPr>
          <p:cNvPr id="775171" name="Rectangle 3"/>
          <p:cNvSpPr>
            <a:spLocks noGrp="1" noChangeArrowheads="1"/>
          </p:cNvSpPr>
          <p:nvPr>
            <p:ph type="body" idx="1"/>
          </p:nvPr>
        </p:nvSpPr>
        <p:spPr>
          <a:xfrm>
            <a:off x="0" y="5229225"/>
            <a:ext cx="9144000" cy="476250"/>
          </a:xfrm>
        </p:spPr>
        <p:txBody>
          <a:bodyPr/>
          <a:lstStyle/>
          <a:p>
            <a:r>
              <a:rPr lang="zh-CN" altLang="en-US"/>
              <a:t>图</a:t>
            </a:r>
            <a:r>
              <a:rPr lang="en-US" altLang="zh-CN"/>
              <a:t>11-4  </a:t>
            </a:r>
            <a:r>
              <a:rPr lang="zh-CN" altLang="en-US"/>
              <a:t>用</a:t>
            </a:r>
            <a:r>
              <a:rPr lang="en-US" altLang="zh-CN"/>
              <a:t>RMS</a:t>
            </a:r>
            <a:r>
              <a:rPr lang="zh-CN" altLang="en-US"/>
              <a:t>和</a:t>
            </a:r>
            <a:r>
              <a:rPr lang="en-US" altLang="zh-CN"/>
              <a:t>EDF</a:t>
            </a:r>
            <a:r>
              <a:rPr lang="zh-CN" altLang="en-US"/>
              <a:t>进行调度</a:t>
            </a:r>
          </a:p>
        </p:txBody>
      </p:sp>
      <p:pic>
        <p:nvPicPr>
          <p:cNvPr id="775172" name="Picture 4" descr="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28775"/>
            <a:ext cx="7561263"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59186"/>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RMS</a:t>
            </a:r>
            <a:r>
              <a:rPr lang="zh-CN" altLang="en-US">
                <a:latin typeface="黑体" panose="02010609060101010101" pitchFamily="49" charset="-122"/>
                <a:ea typeface="黑体" panose="02010609060101010101" pitchFamily="49" charset="-122"/>
              </a:rPr>
              <a:t>与</a:t>
            </a:r>
            <a:r>
              <a:rPr lang="en-US" altLang="zh-CN">
                <a:latin typeface="黑体" panose="02010609060101010101" pitchFamily="49" charset="-122"/>
                <a:ea typeface="黑体" panose="02010609060101010101" pitchFamily="49" charset="-122"/>
              </a:rPr>
              <a:t>EDF</a:t>
            </a:r>
            <a:r>
              <a:rPr lang="zh-CN" altLang="en-US">
                <a:latin typeface="黑体" panose="02010609060101010101" pitchFamily="49" charset="-122"/>
                <a:ea typeface="黑体" panose="02010609060101010101" pitchFamily="49" charset="-122"/>
              </a:rPr>
              <a:t>算法的比较</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处理机的利用率。</a:t>
            </a:r>
            <a:br>
              <a:rPr lang="zh-CN" altLang="en-US"/>
            </a:br>
            <a:r>
              <a:rPr lang="zh-CN" altLang="en-US"/>
              <a:t>　　</a:t>
            </a:r>
            <a:r>
              <a:rPr lang="en-US" altLang="zh-CN"/>
              <a:t>(2) </a:t>
            </a:r>
            <a:r>
              <a:rPr lang="zh-CN" altLang="en-US"/>
              <a:t>算法复杂度。</a:t>
            </a:r>
            <a:br>
              <a:rPr lang="zh-CN" altLang="en-US"/>
            </a:br>
            <a:r>
              <a:rPr lang="zh-CN" altLang="en-US"/>
              <a:t>　　</a:t>
            </a:r>
            <a:r>
              <a:rPr lang="en-US" altLang="zh-CN"/>
              <a:t>(3) </a:t>
            </a:r>
            <a:r>
              <a:rPr lang="zh-CN" altLang="en-US"/>
              <a:t>调度的稳定性。</a:t>
            </a:r>
          </a:p>
        </p:txBody>
      </p:sp>
      <p:sp>
        <p:nvSpPr>
          <p:cNvPr id="776195" name="Rectangle 3"/>
          <p:cNvSpPr>
            <a:spLocks noGrp="1" noChangeArrowheads="1"/>
          </p:cNvSpPr>
          <p:nvPr>
            <p:ph type="body" idx="1"/>
          </p:nvPr>
        </p:nvSpPr>
        <p:spPr/>
        <p:txBody>
          <a:bodyPr/>
          <a:lstStyle/>
          <a:p>
            <a:endParaRPr lang="zh-CN" altLang="zh-CN"/>
          </a:p>
        </p:txBody>
      </p:sp>
      <p:sp>
        <p:nvSpPr>
          <p:cNvPr id="7761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54475"/>
      </p:ext>
    </p:extLst>
  </p:cSld>
  <p:clrMapOvr>
    <a:masterClrMapping/>
  </p:clrMapOvr>
  <p:timing>
    <p:tnLst>
      <p:par>
        <p:cTn id="1" dur="indefinite" restart="never" nodeType="tmRoot"/>
      </p:par>
    </p:tnLst>
  </p:timing>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11.5  </a:t>
            </a:r>
            <a:r>
              <a:rPr lang="zh-CN" altLang="en-US" sz="3200">
                <a:latin typeface="黑体" panose="02010609060101010101" pitchFamily="49" charset="-122"/>
                <a:ea typeface="黑体" panose="02010609060101010101" pitchFamily="49" charset="-122"/>
              </a:rPr>
              <a:t>媒体服务器的特征和接纳控制 </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11.5.1  </a:t>
            </a:r>
            <a:r>
              <a:rPr lang="zh-CN" altLang="en-US">
                <a:latin typeface="黑体" panose="02010609060101010101" pitchFamily="49" charset="-122"/>
                <a:ea typeface="黑体" panose="02010609060101010101" pitchFamily="49" charset="-122"/>
              </a:rPr>
              <a:t>媒体服务器的特征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多媒体文件的多种媒体性</a:t>
            </a:r>
            <a:br>
              <a:rPr lang="zh-CN" altLang="en-US">
                <a:latin typeface="黑体" panose="02010609060101010101" pitchFamily="49" charset="-122"/>
                <a:ea typeface="黑体" panose="02010609060101010101" pitchFamily="49" charset="-122"/>
              </a:rPr>
            </a:br>
            <a:r>
              <a:rPr lang="zh-CN" altLang="en-US"/>
              <a:t>　　如前所述，一部数字电影是由多种媒体文件组成的。其中包含了一个视频文件、若干种语言的音频文件，以及不同国家文字的文本文件，图</a:t>
            </a:r>
            <a:r>
              <a:rPr lang="en-US" altLang="zh-CN"/>
              <a:t>11-5</a:t>
            </a:r>
            <a:r>
              <a:rPr lang="zh-CN" altLang="en-US"/>
              <a:t>示出了一部电影所包含的文件，而且在播放时，这些媒体数据流之间还必须保持同步。 </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25078347"/>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endParaRPr lang="zh-CN" altLang="zh-CN"/>
          </a:p>
        </p:txBody>
      </p:sp>
      <p:sp>
        <p:nvSpPr>
          <p:cNvPr id="778243" name="Rectangle 3"/>
          <p:cNvSpPr>
            <a:spLocks noGrp="1" noChangeArrowheads="1"/>
          </p:cNvSpPr>
          <p:nvPr>
            <p:ph type="body" idx="1"/>
          </p:nvPr>
        </p:nvSpPr>
        <p:spPr/>
        <p:txBody>
          <a:bodyPr/>
          <a:lstStyle/>
          <a:p>
            <a:r>
              <a:rPr lang="zh-CN" altLang="en-US"/>
              <a:t>图</a:t>
            </a:r>
            <a:r>
              <a:rPr lang="en-US" altLang="zh-CN"/>
              <a:t>11-5  </a:t>
            </a:r>
            <a:r>
              <a:rPr lang="zh-CN" altLang="en-US"/>
              <a:t>一部电影所包含的多种媒体的文件 </a:t>
            </a:r>
          </a:p>
        </p:txBody>
      </p:sp>
      <p:pic>
        <p:nvPicPr>
          <p:cNvPr id="778244" name="Picture 4" descr="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341438"/>
            <a:ext cx="6624637"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271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zh-CN" altLang="en-US"/>
              <a:t>　　</a:t>
            </a:r>
            <a:r>
              <a:rPr lang="en-US" altLang="zh-CN"/>
              <a:t>2) </a:t>
            </a:r>
            <a:r>
              <a:rPr lang="zh-CN" altLang="en-US"/>
              <a:t>终止状态</a:t>
            </a:r>
            <a:br>
              <a:rPr lang="zh-CN" altLang="en-US"/>
            </a:br>
            <a:r>
              <a:rPr lang="zh-CN" altLang="en-US"/>
              <a:t>　　进程的终止也要通过两个步骤：首先，是等待操作系统进行善后处理，最后将其</a:t>
            </a:r>
            <a:r>
              <a:rPr lang="en-US" altLang="zh-CN"/>
              <a:t>PCB</a:t>
            </a:r>
            <a:r>
              <a:rPr lang="zh-CN" altLang="en-US"/>
              <a:t>清零，并将</a:t>
            </a:r>
            <a:r>
              <a:rPr lang="en-US" altLang="zh-CN"/>
              <a:t>PCB</a:t>
            </a:r>
            <a:r>
              <a:rPr lang="zh-CN" altLang="en-US"/>
              <a:t>空间返还系统。当一个进程到达了自然结束点，或是出现了无法克服的错误，或是被操作系统所终结，或是被其他有终止权的进程所终结，它将进入终止状态。进入终止态的进程以后不能再执行，但在操作系统中依然保留一个记录，其中保存状态码和一些计时统计数据，供其他进程收集。一旦其他进程完成了对其信息的提取之后，操作系统将删除该进程，即将其</a:t>
            </a:r>
            <a:r>
              <a:rPr lang="en-US" altLang="zh-CN"/>
              <a:t>PCB</a:t>
            </a:r>
            <a:r>
              <a:rPr lang="zh-CN" altLang="en-US"/>
              <a:t>清零，并将该空白</a:t>
            </a:r>
            <a:r>
              <a:rPr lang="en-US" altLang="zh-CN"/>
              <a:t>PCB</a:t>
            </a:r>
            <a:r>
              <a:rPr lang="zh-CN" altLang="en-US"/>
              <a:t>返还系统。图</a:t>
            </a:r>
            <a:r>
              <a:rPr lang="en-US" altLang="zh-CN"/>
              <a:t>2-6</a:t>
            </a:r>
            <a:r>
              <a:rPr lang="zh-CN" altLang="en-US"/>
              <a:t>示出了增加了创建状态和终止状态后进程的五种状态及转换关系图。</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80665290"/>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拉型和推型文件服务器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在传统的服务器中，进程要访问一个文件时，应先用</a:t>
            </a:r>
            <a:r>
              <a:rPr lang="en-US" altLang="zh-CN"/>
              <a:t>open</a:t>
            </a:r>
            <a:r>
              <a:rPr lang="zh-CN" altLang="en-US"/>
              <a:t>系统调用将文件打开，然后再用</a:t>
            </a:r>
            <a:r>
              <a:rPr lang="en-US" altLang="zh-CN"/>
              <a:t>read</a:t>
            </a:r>
            <a:r>
              <a:rPr lang="zh-CN" altLang="en-US"/>
              <a:t>系统调用把文件中的数据读出。如果把这种方式也用于多媒体文件系统中，则用户每发出一个</a:t>
            </a:r>
            <a:r>
              <a:rPr lang="en-US" altLang="zh-CN"/>
              <a:t>read</a:t>
            </a:r>
            <a:r>
              <a:rPr lang="zh-CN" altLang="en-US"/>
              <a:t>系统调用命令时，服务器便送出一帧数据，如图</a:t>
            </a:r>
            <a:r>
              <a:rPr lang="en-US" altLang="zh-CN"/>
              <a:t>11-6(a)</a:t>
            </a:r>
            <a:r>
              <a:rPr lang="zh-CN" altLang="en-US"/>
              <a:t>所示。该方式一方面要求用户必须以精确的时间间隔不断发出</a:t>
            </a:r>
            <a:r>
              <a:rPr lang="en-US" altLang="zh-CN"/>
              <a:t>read</a:t>
            </a:r>
            <a:r>
              <a:rPr lang="zh-CN" altLang="en-US"/>
              <a:t>命令，读出一帧数据；另一方面要求服务器每个周期都能及时地提供数据。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3761979"/>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a:xfrm>
            <a:off x="0" y="5445125"/>
            <a:ext cx="9144000" cy="476250"/>
          </a:xfrm>
        </p:spPr>
        <p:txBody>
          <a:bodyPr/>
          <a:lstStyle/>
          <a:p>
            <a:r>
              <a:rPr lang="zh-CN" altLang="en-US"/>
              <a:t>图</a:t>
            </a:r>
            <a:r>
              <a:rPr lang="en-US" altLang="zh-CN"/>
              <a:t>11-6  </a:t>
            </a:r>
            <a:r>
              <a:rPr lang="zh-CN" altLang="en-US"/>
              <a:t>拉型服务器和推型服务器</a:t>
            </a:r>
          </a:p>
        </p:txBody>
      </p:sp>
      <p:pic>
        <p:nvPicPr>
          <p:cNvPr id="780292" name="Picture 4"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73238"/>
            <a:ext cx="6313488"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10588"/>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多媒体文件的存储空间分配方式</a:t>
            </a:r>
            <a:r>
              <a:rPr lang="zh-CN" altLang="en-US"/>
              <a:t/>
            </a:r>
            <a:br>
              <a:rPr lang="zh-CN" altLang="en-US"/>
            </a:br>
            <a:r>
              <a:rPr lang="zh-CN" altLang="en-US"/>
              <a:t>　　在传统的文件系统中，文件组织的一个重要目标是通过减少内部和外部磁盘碎片，提高磁盘空间的利用率。为此，存储空间的分配主要采用基于盘块的离散分配方式。而在多媒体文件系统中，文件组织的一个重要目标是能提供恒定速率的数据流和能及时地检索数据。 </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43993736"/>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人机交互性</a:t>
            </a:r>
            <a:br>
              <a:rPr lang="zh-CN" altLang="en-US">
                <a:latin typeface="黑体" panose="02010609060101010101" pitchFamily="49" charset="-122"/>
                <a:ea typeface="黑体" panose="02010609060101010101" pitchFamily="49" charset="-122"/>
              </a:rPr>
            </a:br>
            <a:r>
              <a:rPr lang="zh-CN" altLang="en-US"/>
              <a:t>　　用户在通过媒体服务器观看节目时，可根据自己的爱好，任意点播喜欢看的节目。在观看节目时，还可选择自己所熟悉的语言音频和字幕，并且可以根据需要随时更换。此外，用户还可以随时停止</a:t>
            </a:r>
            <a:r>
              <a:rPr lang="en-US" altLang="zh-CN"/>
              <a:t>(</a:t>
            </a:r>
            <a:r>
              <a:rPr lang="zh-CN" altLang="en-US"/>
              <a:t>或暂停</a:t>
            </a:r>
            <a:r>
              <a:rPr lang="en-US" altLang="zh-CN"/>
              <a:t>)</a:t>
            </a:r>
            <a:r>
              <a:rPr lang="zh-CN" altLang="en-US"/>
              <a:t>正在观看的电视，或</a:t>
            </a:r>
            <a:r>
              <a:rPr lang="en-US" altLang="zh-CN"/>
              <a:t>(</a:t>
            </a:r>
            <a:r>
              <a:rPr lang="zh-CN" altLang="en-US"/>
              <a:t>让电视</a:t>
            </a:r>
            <a:r>
              <a:rPr lang="en-US" altLang="zh-CN"/>
              <a:t>)</a:t>
            </a:r>
            <a:r>
              <a:rPr lang="zh-CN" altLang="en-US"/>
              <a:t>从一集跳至下一集，或让电影快进或快退等，即媒体服务器需要具有人机交互的功能。</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1133808"/>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11.5.2  </a:t>
            </a:r>
            <a:r>
              <a:rPr lang="zh-CN" altLang="en-US">
                <a:latin typeface="黑体" panose="02010609060101010101" pitchFamily="49" charset="-122"/>
                <a:ea typeface="黑体" panose="02010609060101010101" pitchFamily="49" charset="-122"/>
              </a:rPr>
              <a:t>存储器管理中的接纳控制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存储器页面锁定功能</a:t>
            </a:r>
            <a:br>
              <a:rPr lang="zh-CN" altLang="en-US">
                <a:latin typeface="黑体" panose="02010609060101010101" pitchFamily="49" charset="-122"/>
                <a:ea typeface="黑体" panose="02010609060101010101" pitchFamily="49" charset="-122"/>
              </a:rPr>
            </a:br>
            <a:r>
              <a:rPr lang="zh-CN" altLang="en-US"/>
              <a:t>　　对于某个</a:t>
            </a:r>
            <a:r>
              <a:rPr lang="en-US" altLang="zh-CN"/>
              <a:t>SRT</a:t>
            </a:r>
            <a:r>
              <a:rPr lang="zh-CN" altLang="en-US"/>
              <a:t>任务来说，如果其某些页面未在物理内存，而在运行中又需要用到这些页面上的代码或数据，则将发生缺页中断，这意味着所需之页面必须从磁盘中读取。由于读盘所需的时间不仅较长，而且是不确定的，这无疑会给</a:t>
            </a:r>
            <a:r>
              <a:rPr lang="en-US" altLang="zh-CN"/>
              <a:t>SRT</a:t>
            </a:r>
            <a:r>
              <a:rPr lang="zh-CN" altLang="en-US"/>
              <a:t>任务带来极大的影响。为避免发生缺页中断情况，一个行之有效的方法是将</a:t>
            </a:r>
            <a:r>
              <a:rPr lang="en-US" altLang="zh-CN"/>
              <a:t>SRT</a:t>
            </a:r>
            <a:r>
              <a:rPr lang="zh-CN" altLang="en-US"/>
              <a:t>任务运行时所需之代码和数据锁定在物理内存中。只有这样才有可能保证</a:t>
            </a:r>
            <a:r>
              <a:rPr lang="en-US" altLang="zh-CN"/>
              <a:t>SRT</a:t>
            </a:r>
            <a:r>
              <a:rPr lang="zh-CN" altLang="en-US"/>
              <a:t>任务的截止时间。</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0064666"/>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存储器代理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为了能保证每一个</a:t>
            </a:r>
            <a:r>
              <a:rPr lang="en-US" altLang="zh-CN"/>
              <a:t>SRT</a:t>
            </a:r>
            <a:r>
              <a:rPr lang="zh-CN" altLang="en-US"/>
              <a:t>任务的实时性，如同处理机预留</a:t>
            </a:r>
            <a:r>
              <a:rPr lang="en-US" altLang="zh-CN"/>
              <a:t>CPU</a:t>
            </a:r>
            <a:r>
              <a:rPr lang="zh-CN" altLang="en-US"/>
              <a:t>带宽一样，我们也引入了存储空间预留功能，为每一个</a:t>
            </a:r>
            <a:r>
              <a:rPr lang="en-US" altLang="zh-CN"/>
              <a:t>SRT</a:t>
            </a:r>
            <a:r>
              <a:rPr lang="zh-CN" altLang="en-US"/>
              <a:t>任务预留锁定的存储空间。为实现该功能，在存储器管理中增加了两个功能实体：存储器代理和存储器控制器。</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9344493"/>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存储器控制器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存储器控制器的主要任务是，管理为</a:t>
            </a:r>
            <a:r>
              <a:rPr lang="en-US" altLang="zh-CN"/>
              <a:t>SRT</a:t>
            </a:r>
            <a:r>
              <a:rPr lang="zh-CN" altLang="en-US"/>
              <a:t>任务锁定的内存页面，以保证</a:t>
            </a:r>
            <a:r>
              <a:rPr lang="en-US" altLang="zh-CN"/>
              <a:t>CPU</a:t>
            </a:r>
            <a:r>
              <a:rPr lang="zh-CN" altLang="en-US"/>
              <a:t>能及时获得数据。在</a:t>
            </a:r>
            <a:r>
              <a:rPr lang="en-US" altLang="zh-CN"/>
              <a:t>SRT</a:t>
            </a:r>
            <a:r>
              <a:rPr lang="zh-CN" altLang="en-US"/>
              <a:t>任务执行时，将</a:t>
            </a:r>
            <a:r>
              <a:rPr lang="en-US" altLang="zh-CN"/>
              <a:t>ID</a:t>
            </a:r>
            <a:r>
              <a:rPr lang="zh-CN" altLang="en-US"/>
              <a:t>传送给存储器控制器。后者利用预留表检查该预留</a:t>
            </a:r>
            <a:r>
              <a:rPr lang="en-US" altLang="zh-CN"/>
              <a:t>ID</a:t>
            </a:r>
            <a:r>
              <a:rPr lang="zh-CN" altLang="en-US"/>
              <a:t>是否合法，如果合法，便为</a:t>
            </a:r>
            <a:r>
              <a:rPr lang="en-US" altLang="zh-CN"/>
              <a:t>SRT</a:t>
            </a:r>
            <a:r>
              <a:rPr lang="zh-CN" altLang="en-US"/>
              <a:t>任务分配并锁定存储器。存储器控制器还把存储器的钥匙传送给</a:t>
            </a:r>
            <a:r>
              <a:rPr lang="en-US" altLang="zh-CN"/>
              <a:t>SRT</a:t>
            </a:r>
            <a:r>
              <a:rPr lang="zh-CN" altLang="en-US"/>
              <a:t>任务，</a:t>
            </a:r>
            <a:r>
              <a:rPr lang="en-US" altLang="zh-CN"/>
              <a:t>SRT</a:t>
            </a:r>
            <a:r>
              <a:rPr lang="zh-CN" altLang="en-US"/>
              <a:t>收到后，便建立起存储段与自己的地址空间之间的映射关系。 </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0953399"/>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11.5.3  </a:t>
            </a:r>
            <a:r>
              <a:rPr lang="zh-CN" altLang="en-US">
                <a:latin typeface="黑体" panose="02010609060101010101" pitchFamily="49" charset="-122"/>
                <a:ea typeface="黑体" panose="02010609060101010101" pitchFamily="49" charset="-122"/>
              </a:rPr>
              <a:t>媒体服务器的接纳控制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媒体服务器的服务质量</a:t>
            </a:r>
            <a:br>
              <a:rPr lang="zh-CN" altLang="en-US">
                <a:latin typeface="黑体" panose="02010609060101010101" pitchFamily="49" charset="-122"/>
                <a:ea typeface="黑体" panose="02010609060101010101" pitchFamily="49" charset="-122"/>
              </a:rPr>
            </a:br>
            <a:r>
              <a:rPr lang="zh-CN" altLang="en-US"/>
              <a:t>　　不同的</a:t>
            </a:r>
            <a:r>
              <a:rPr lang="en-US" altLang="zh-CN"/>
              <a:t>SRT</a:t>
            </a:r>
            <a:r>
              <a:rPr lang="zh-CN" altLang="en-US"/>
              <a:t>任务，所要求的服务质量并不完全相同。因此，一个媒体服务器应当能够提供几种服务质量，以满足不同用户的需要。通常，可以提供如下三种服务质量保证：</a:t>
            </a:r>
            <a:br>
              <a:rPr lang="zh-CN" altLang="en-US"/>
            </a:br>
            <a:r>
              <a:rPr lang="zh-CN" altLang="en-US"/>
              <a:t>　　</a:t>
            </a:r>
            <a:r>
              <a:rPr lang="en-US" altLang="zh-CN"/>
              <a:t>(1) </a:t>
            </a:r>
            <a:r>
              <a:rPr lang="zh-CN" altLang="en-US"/>
              <a:t>确定型的保证。</a:t>
            </a:r>
            <a:br>
              <a:rPr lang="zh-CN" altLang="en-US"/>
            </a:br>
            <a:r>
              <a:rPr lang="zh-CN" altLang="en-US"/>
              <a:t>　　</a:t>
            </a:r>
            <a:r>
              <a:rPr lang="en-US" altLang="zh-CN"/>
              <a:t>(2) </a:t>
            </a:r>
            <a:r>
              <a:rPr lang="zh-CN" altLang="en-US"/>
              <a:t>统计型的保证。</a:t>
            </a:r>
            <a:br>
              <a:rPr lang="zh-CN" altLang="en-US"/>
            </a:br>
            <a:r>
              <a:rPr lang="zh-CN" altLang="en-US"/>
              <a:t>　　</a:t>
            </a:r>
            <a:r>
              <a:rPr lang="en-US" altLang="zh-CN"/>
              <a:t>(3) </a:t>
            </a:r>
            <a:r>
              <a:rPr lang="zh-CN" altLang="en-US"/>
              <a:t>尽力而为型保证。</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0536097"/>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接纳控制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对于不同的服务质量保证和不同的服务所采用的接纳控制条件是不一样的，在这里只是讨论接纳控制条件中最基本的问题。</a:t>
            </a:r>
          </a:p>
        </p:txBody>
      </p:sp>
      <p:sp>
        <p:nvSpPr>
          <p:cNvPr id="787459" name="Rectangle 3"/>
          <p:cNvSpPr>
            <a:spLocks noGrp="1" noChangeArrowheads="1"/>
          </p:cNvSpPr>
          <p:nvPr>
            <p:ph type="body" idx="1"/>
          </p:nvPr>
        </p:nvSpPr>
        <p:spPr/>
        <p:txBody>
          <a:bodyPr/>
          <a:lstStyle/>
          <a:p>
            <a:endParaRPr lang="zh-CN" altLang="zh-CN"/>
          </a:p>
        </p:txBody>
      </p:sp>
      <p:sp>
        <p:nvSpPr>
          <p:cNvPr id="78746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31627036"/>
      </p:ext>
    </p:extLst>
  </p:cSld>
  <p:clrMapOvr>
    <a:masterClrMapping/>
  </p:clrMapOvr>
  <p:timing>
    <p:tnLst>
      <p:par>
        <p:cTn id="1" dur="indefinite" restart="never" nodeType="tmRoot"/>
      </p:par>
    </p:tnLst>
  </p:timing>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11.6  </a:t>
            </a:r>
            <a:r>
              <a:rPr lang="zh-CN" altLang="en-US" sz="3200">
                <a:latin typeface="黑体" panose="02010609060101010101" pitchFamily="49" charset="-122"/>
                <a:ea typeface="黑体" panose="02010609060101010101" pitchFamily="49" charset="-122"/>
              </a:rPr>
              <a:t>多媒体存储器的分配方法 </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11.6.1  </a:t>
            </a:r>
            <a:r>
              <a:rPr lang="zh-CN" altLang="en-US">
                <a:latin typeface="黑体" panose="02010609060101010101" pitchFamily="49" charset="-122"/>
                <a:ea typeface="黑体" panose="02010609060101010101" pitchFamily="49" charset="-122"/>
              </a:rPr>
              <a:t>交叉连续存放方式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多媒体文件存放中的问题 </a:t>
            </a:r>
            <a:br>
              <a:rPr lang="zh-CN" altLang="en-US">
                <a:latin typeface="黑体" panose="02010609060101010101" pitchFamily="49" charset="-122"/>
                <a:ea typeface="黑体" panose="02010609060101010101" pitchFamily="49" charset="-122"/>
              </a:rPr>
            </a:br>
            <a:r>
              <a:rPr lang="zh-CN" altLang="en-US"/>
              <a:t>　　多媒体文件存放最重要的要求是，存放在硬盘上的数据如何能快速地传送到输出设备上，不会发生因送出数据不及时而使屏幕上的画面发生颤动。在采用离散分配方式时，在磁盘传输速率足够高的情况下，送出数据不够及时最主要的原因是在传输一帧的过程中需要进行多次寻道，由于寻道和磁盘旋转延迟通常都需要数十毫秒，很难及时将数据送出。因此，多媒体文件都采用连续文件。</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519301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endParaRPr lang="zh-CN" altLang="zh-CN"/>
          </a:p>
        </p:txBody>
      </p:sp>
      <p:sp>
        <p:nvSpPr>
          <p:cNvPr id="734211" name="Rectangle 3"/>
          <p:cNvSpPr>
            <a:spLocks noGrp="1" noChangeArrowheads="1"/>
          </p:cNvSpPr>
          <p:nvPr>
            <p:ph type="body" idx="1"/>
          </p:nvPr>
        </p:nvSpPr>
        <p:spPr/>
        <p:txBody>
          <a:bodyPr/>
          <a:lstStyle/>
          <a:p>
            <a:r>
              <a:rPr lang="zh-CN" altLang="en-US"/>
              <a:t>图</a:t>
            </a:r>
            <a:r>
              <a:rPr lang="en-US" altLang="zh-CN"/>
              <a:t>2-6  </a:t>
            </a:r>
            <a:r>
              <a:rPr lang="zh-CN" altLang="en-US"/>
              <a:t>进程的五种基本状态及转换</a:t>
            </a:r>
          </a:p>
        </p:txBody>
      </p:sp>
      <p:pic>
        <p:nvPicPr>
          <p:cNvPr id="734212" name="Picture 4" descr="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916113"/>
            <a:ext cx="6170613"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039671"/>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交叉连续存放方式</a:t>
            </a:r>
            <a:r>
              <a:rPr lang="zh-CN" altLang="en-US">
                <a:latin typeface="楷体_GB2312" pitchFamily="49" charset="-122"/>
                <a:ea typeface="楷体_GB2312" pitchFamily="49" charset="-122"/>
              </a:rPr>
              <a:t>  </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zh-CN" altLang="en-US"/>
              <a:t>在该方式中，不仅要求多媒体中的每个文件是连续文件，而且还需在不同文件间采取按帧交叉的方式存放。首先存放第一帧中的视频数据，紧靠着它存放第一帧中的各种音频数据，然后是存放第一帧中的多个文字数据，如图</a:t>
            </a:r>
            <a:r>
              <a:rPr lang="en-US" altLang="zh-CN"/>
              <a:t>11-7</a:t>
            </a:r>
            <a:r>
              <a:rPr lang="zh-CN" altLang="en-US"/>
              <a:t>所示。在从磁盘读出时，最简单的方法是将每一帧中所有数据全部读出到内存的缓冲区中，然后只将用户所需之部分传送给用户。</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344737"/>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endParaRPr lang="zh-CN" altLang="zh-CN"/>
          </a:p>
        </p:txBody>
      </p:sp>
      <p:sp>
        <p:nvSpPr>
          <p:cNvPr id="790531" name="Rectangle 3"/>
          <p:cNvSpPr>
            <a:spLocks noGrp="1" noChangeArrowheads="1"/>
          </p:cNvSpPr>
          <p:nvPr>
            <p:ph type="body" idx="1"/>
          </p:nvPr>
        </p:nvSpPr>
        <p:spPr>
          <a:xfrm>
            <a:off x="0" y="4581525"/>
            <a:ext cx="9144000" cy="476250"/>
          </a:xfrm>
        </p:spPr>
        <p:txBody>
          <a:bodyPr/>
          <a:lstStyle/>
          <a:p>
            <a:r>
              <a:rPr lang="zh-CN" altLang="en-US"/>
              <a:t>图</a:t>
            </a:r>
            <a:r>
              <a:rPr lang="en-US" altLang="zh-CN"/>
              <a:t>11-7  </a:t>
            </a:r>
            <a:r>
              <a:rPr lang="zh-CN" altLang="en-US"/>
              <a:t>交叉连续存放方式</a:t>
            </a:r>
          </a:p>
        </p:txBody>
      </p:sp>
      <p:pic>
        <p:nvPicPr>
          <p:cNvPr id="790532" name="Picture 4" descr="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89138"/>
            <a:ext cx="7610475" cy="19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922858"/>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11.6.2  </a:t>
            </a:r>
            <a:r>
              <a:rPr lang="zh-CN" altLang="en-US">
                <a:latin typeface="黑体" panose="02010609060101010101" pitchFamily="49" charset="-122"/>
                <a:ea typeface="黑体" panose="02010609060101010101" pitchFamily="49" charset="-122"/>
              </a:rPr>
              <a:t>帧索引存放方式</a:t>
            </a:r>
            <a:r>
              <a:rPr lang="zh-CN" altLang="en-US"/>
              <a:t> </a:t>
            </a:r>
            <a:br>
              <a:rPr lang="zh-CN" altLang="en-US"/>
            </a:br>
            <a:r>
              <a:rPr lang="zh-CN" altLang="en-US"/>
              <a:t>　　为了克服交叉连续存放方式的缺点，即在每一部数字电影中所包含的视频文件、音频文件和多个文本文件都需要连续存放，而引入了索引存放方式。该方式又可分为两种：</a:t>
            </a:r>
            <a:br>
              <a:rPr lang="zh-CN" altLang="en-US"/>
            </a:br>
            <a:r>
              <a:rPr lang="zh-CN" altLang="en-US"/>
              <a:t>　　</a:t>
            </a:r>
            <a:r>
              <a:rPr lang="en-US" altLang="zh-CN"/>
              <a:t>(1) </a:t>
            </a:r>
            <a:r>
              <a:rPr lang="zh-CN" altLang="en-US"/>
              <a:t>帧索引存放方式，又称为小盘块法。</a:t>
            </a:r>
            <a:br>
              <a:rPr lang="zh-CN" altLang="en-US"/>
            </a:br>
            <a:r>
              <a:rPr lang="zh-CN" altLang="en-US"/>
              <a:t>　　</a:t>
            </a:r>
            <a:r>
              <a:rPr lang="en-US" altLang="zh-CN"/>
              <a:t>(2) </a:t>
            </a:r>
            <a:r>
              <a:rPr lang="zh-CN" altLang="en-US"/>
              <a:t>块索引存放方式，又称为大盘块法。</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8243835"/>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40000"/>
              </a:lnSpc>
            </a:pPr>
            <a:r>
              <a:rPr lang="zh-CN" altLang="en-US"/>
              <a:t>　　</a:t>
            </a:r>
            <a:r>
              <a:rPr lang="en-US" altLang="zh-CN">
                <a:latin typeface="楷体_GB2312" pitchFamily="49" charset="-122"/>
                <a:ea typeface="楷体_GB2312" pitchFamily="49" charset="-122"/>
              </a:rPr>
              <a:t>1. </a:t>
            </a:r>
            <a:r>
              <a:rPr lang="zh-CN" altLang="en-US">
                <a:latin typeface="楷体_GB2312" pitchFamily="49" charset="-122"/>
                <a:ea typeface="楷体_GB2312" pitchFamily="49" charset="-122"/>
              </a:rPr>
              <a:t>帧索引存放方式的基本原理</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zh-CN" altLang="en-US"/>
              <a:t>在小盘块法中，所选定的盘块大小应远小于帧的大小。对于每秒</a:t>
            </a:r>
            <a:r>
              <a:rPr lang="en-US" altLang="zh-CN"/>
              <a:t>30</a:t>
            </a:r>
            <a:r>
              <a:rPr lang="zh-CN" altLang="en-US"/>
              <a:t>帧的</a:t>
            </a:r>
            <a:r>
              <a:rPr lang="en-US" altLang="zh-CN"/>
              <a:t>MPEG-Ⅱ</a:t>
            </a:r>
            <a:r>
              <a:rPr lang="zh-CN" altLang="en-US"/>
              <a:t>而言，帧的平均大小为</a:t>
            </a:r>
            <a:r>
              <a:rPr lang="en-US" altLang="zh-CN"/>
              <a:t>16 KB</a:t>
            </a:r>
            <a:r>
              <a:rPr lang="zh-CN" altLang="en-US"/>
              <a:t>，通常选定盘块大小仅为</a:t>
            </a:r>
            <a:r>
              <a:rPr lang="en-US" altLang="zh-CN"/>
              <a:t>1 KB</a:t>
            </a:r>
            <a:r>
              <a:rPr lang="zh-CN" altLang="en-US"/>
              <a:t>或</a:t>
            </a:r>
            <a:r>
              <a:rPr lang="en-US" altLang="zh-CN"/>
              <a:t>2 KB</a:t>
            </a:r>
            <a:r>
              <a:rPr lang="zh-CN" altLang="en-US"/>
              <a:t>，故将它又称为小盘块法。这样，电影中的每一帧信息需要存放在一连串的连续盘块中。和前面一样，在这一串连续的盘块中，仍是包含了一个视频、多个音频和多个文本文件的数据。</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23335523"/>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endParaRPr lang="zh-CN" altLang="zh-CN"/>
          </a:p>
        </p:txBody>
      </p:sp>
      <p:sp>
        <p:nvSpPr>
          <p:cNvPr id="793603" name="Rectangle 3"/>
          <p:cNvSpPr>
            <a:spLocks noGrp="1" noChangeArrowheads="1"/>
          </p:cNvSpPr>
          <p:nvPr>
            <p:ph type="body" idx="1"/>
          </p:nvPr>
        </p:nvSpPr>
        <p:spPr>
          <a:xfrm>
            <a:off x="0" y="5229225"/>
            <a:ext cx="9144000" cy="476250"/>
          </a:xfrm>
        </p:spPr>
        <p:txBody>
          <a:bodyPr/>
          <a:lstStyle/>
          <a:p>
            <a:r>
              <a:rPr lang="zh-CN" altLang="en-US"/>
              <a:t>图</a:t>
            </a:r>
            <a:r>
              <a:rPr lang="en-US" altLang="zh-CN"/>
              <a:t>11-8  </a:t>
            </a:r>
            <a:r>
              <a:rPr lang="zh-CN" altLang="en-US"/>
              <a:t>索引存放方式</a:t>
            </a:r>
          </a:p>
        </p:txBody>
      </p:sp>
      <p:pic>
        <p:nvPicPr>
          <p:cNvPr id="793604" name="Picture 4" descr="1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38338"/>
            <a:ext cx="7559675" cy="270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45583"/>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帧索引存放方式的性能分析</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支持随机访问。</a:t>
            </a:r>
            <a:br>
              <a:rPr lang="zh-CN" altLang="en-US"/>
            </a:br>
            <a:r>
              <a:rPr lang="zh-CN" altLang="en-US"/>
              <a:t>　　</a:t>
            </a:r>
            <a:r>
              <a:rPr lang="en-US" altLang="zh-CN"/>
              <a:t>(2) </a:t>
            </a:r>
            <a:r>
              <a:rPr lang="zh-CN" altLang="en-US"/>
              <a:t>关于快进、快退问题。</a:t>
            </a:r>
            <a:br>
              <a:rPr lang="zh-CN" altLang="en-US"/>
            </a:br>
            <a:r>
              <a:rPr lang="zh-CN" altLang="en-US"/>
              <a:t>　　</a:t>
            </a:r>
            <a:r>
              <a:rPr lang="en-US" altLang="zh-CN"/>
              <a:t>(3) </a:t>
            </a:r>
            <a:r>
              <a:rPr lang="zh-CN" altLang="en-US"/>
              <a:t>磁盘碎片较小。</a:t>
            </a:r>
            <a:br>
              <a:rPr lang="zh-CN" altLang="en-US"/>
            </a:br>
            <a:r>
              <a:rPr lang="zh-CN" altLang="en-US"/>
              <a:t>　　</a:t>
            </a:r>
            <a:r>
              <a:rPr lang="en-US" altLang="zh-CN"/>
              <a:t>(4) </a:t>
            </a:r>
            <a:r>
              <a:rPr lang="zh-CN" altLang="en-US"/>
              <a:t>帧索引表大。</a:t>
            </a:r>
            <a:br>
              <a:rPr lang="zh-CN" altLang="en-US"/>
            </a:br>
            <a:r>
              <a:rPr lang="zh-CN" altLang="en-US"/>
              <a:t>　　</a:t>
            </a:r>
            <a:r>
              <a:rPr lang="en-US" altLang="zh-CN"/>
              <a:t>(5) </a:t>
            </a:r>
            <a:r>
              <a:rPr lang="zh-CN" altLang="en-US"/>
              <a:t>缓冲管理简单。</a:t>
            </a:r>
            <a:br>
              <a:rPr lang="zh-CN" altLang="en-US"/>
            </a:br>
            <a:r>
              <a:rPr lang="zh-CN" altLang="en-US"/>
              <a:t>　　</a:t>
            </a:r>
            <a:r>
              <a:rPr lang="en-US" altLang="zh-CN"/>
              <a:t>(6) </a:t>
            </a:r>
            <a:r>
              <a:rPr lang="zh-CN" altLang="en-US"/>
              <a:t>存储管理复杂。</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2246107"/>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11.6.3  </a:t>
            </a:r>
            <a:r>
              <a:rPr lang="zh-CN" altLang="en-US">
                <a:latin typeface="黑体" panose="02010609060101010101" pitchFamily="49" charset="-122"/>
                <a:ea typeface="黑体" panose="02010609060101010101" pitchFamily="49" charset="-122"/>
              </a:rPr>
              <a:t>块索引存放方式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块索引存放方式的基本原理</a:t>
            </a:r>
            <a:br>
              <a:rPr lang="zh-CN" altLang="en-US">
                <a:latin typeface="黑体" panose="02010609060101010101" pitchFamily="49" charset="-122"/>
                <a:ea typeface="黑体" panose="02010609060101010101" pitchFamily="49" charset="-122"/>
              </a:rPr>
            </a:br>
            <a:r>
              <a:rPr lang="zh-CN" altLang="en-US"/>
              <a:t>　　在块索引存放方式中所选定的盘块较大，其大小应远大于一帧的大小，如</a:t>
            </a:r>
            <a:r>
              <a:rPr lang="en-US" altLang="zh-CN"/>
              <a:t>256 KB</a:t>
            </a:r>
            <a:r>
              <a:rPr lang="zh-CN" altLang="en-US"/>
              <a:t>，以便在一个盘块中可以存放多个帧，故将它称为大盘块法。由于在大盘块法中每个数据块的大小是相同的，故把这种组织称为恒定数据长度。</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040617"/>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块索引存放方式的性能分析</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支持随机访问。</a:t>
            </a:r>
            <a:br>
              <a:rPr lang="zh-CN" altLang="en-US"/>
            </a:br>
            <a:r>
              <a:rPr lang="zh-CN" altLang="en-US"/>
              <a:t>　　</a:t>
            </a:r>
            <a:r>
              <a:rPr lang="en-US" altLang="zh-CN"/>
              <a:t>(2) </a:t>
            </a:r>
            <a:r>
              <a:rPr lang="zh-CN" altLang="en-US"/>
              <a:t>磁盘碎片较大。 </a:t>
            </a:r>
            <a:br>
              <a:rPr lang="zh-CN" altLang="en-US"/>
            </a:br>
            <a:r>
              <a:rPr lang="zh-CN" altLang="en-US"/>
              <a:t>　　</a:t>
            </a:r>
            <a:r>
              <a:rPr lang="en-US" altLang="zh-CN"/>
              <a:t>(3) </a:t>
            </a:r>
            <a:r>
              <a:rPr lang="zh-CN" altLang="en-US"/>
              <a:t>块索引表小。 </a:t>
            </a:r>
            <a:br>
              <a:rPr lang="zh-CN" altLang="en-US"/>
            </a:br>
            <a:r>
              <a:rPr lang="zh-CN" altLang="en-US"/>
              <a:t>　　</a:t>
            </a:r>
            <a:r>
              <a:rPr lang="en-US" altLang="zh-CN"/>
              <a:t>(4) </a:t>
            </a:r>
            <a:r>
              <a:rPr lang="zh-CN" altLang="en-US"/>
              <a:t>缓冲管理复杂。</a:t>
            </a:r>
          </a:p>
        </p:txBody>
      </p:sp>
      <p:sp>
        <p:nvSpPr>
          <p:cNvPr id="79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4339469"/>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11.6.4  </a:t>
            </a:r>
            <a:r>
              <a:rPr lang="zh-CN" altLang="en-US">
                <a:latin typeface="黑体" panose="02010609060101010101" pitchFamily="49" charset="-122"/>
                <a:ea typeface="黑体" panose="02010609060101010101" pitchFamily="49" charset="-122"/>
              </a:rPr>
              <a:t>近似视频点播的文件存放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近似视频点播</a:t>
            </a:r>
            <a:r>
              <a:rPr lang="en-US" altLang="zh-CN">
                <a:latin typeface="黑体" panose="02010609060101010101" pitchFamily="49" charset="-122"/>
                <a:ea typeface="黑体" panose="02010609060101010101" pitchFamily="49" charset="-122"/>
              </a:rPr>
              <a:t>(near video on demand)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近似视频点播是视频点播的一种近似，它是每隔一定时间开始一次播放。 </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74609240"/>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endParaRPr lang="zh-CN" altLang="zh-CN"/>
          </a:p>
        </p:txBody>
      </p:sp>
      <p:sp>
        <p:nvSpPr>
          <p:cNvPr id="798723" name="Rectangle 3"/>
          <p:cNvSpPr>
            <a:spLocks noGrp="1" noChangeArrowheads="1"/>
          </p:cNvSpPr>
          <p:nvPr>
            <p:ph type="body" idx="1"/>
          </p:nvPr>
        </p:nvSpPr>
        <p:spPr/>
        <p:txBody>
          <a:bodyPr/>
          <a:lstStyle/>
          <a:p>
            <a:r>
              <a:rPr lang="zh-CN" altLang="en-US"/>
              <a:t>图</a:t>
            </a:r>
            <a:r>
              <a:rPr lang="en-US" altLang="zh-CN"/>
              <a:t>11-9  </a:t>
            </a:r>
            <a:r>
              <a:rPr lang="zh-CN" altLang="en-US"/>
              <a:t>近似视频点播的数据流图 </a:t>
            </a:r>
          </a:p>
        </p:txBody>
      </p:sp>
      <p:pic>
        <p:nvPicPr>
          <p:cNvPr id="798724" name="Picture 4" descr="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052513"/>
            <a:ext cx="6097587"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65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2.2.3  </a:t>
            </a:r>
            <a:r>
              <a:rPr lang="zh-CN" altLang="en-US">
                <a:latin typeface="黑体" panose="02010609060101010101" pitchFamily="49" charset="-122"/>
                <a:ea typeface="黑体" panose="02010609060101010101" pitchFamily="49" charset="-122"/>
              </a:rPr>
              <a:t>挂起操作和进程状态的转换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挂起操作的引入</a:t>
            </a:r>
            <a:br>
              <a:rPr lang="zh-CN" altLang="en-US">
                <a:latin typeface="黑体" panose="02010609060101010101" pitchFamily="49" charset="-122"/>
                <a:ea typeface="黑体" panose="02010609060101010101" pitchFamily="49" charset="-122"/>
              </a:rPr>
            </a:br>
            <a:r>
              <a:rPr lang="zh-CN" altLang="en-US"/>
              <a:t>　　引入挂起操作的原因，是基于系统和用户的如下需要：</a:t>
            </a:r>
            <a:br>
              <a:rPr lang="zh-CN" altLang="en-US"/>
            </a:br>
            <a:r>
              <a:rPr lang="zh-CN" altLang="en-US"/>
              <a:t>　　</a:t>
            </a:r>
            <a:r>
              <a:rPr lang="en-US" altLang="zh-CN"/>
              <a:t>(1) </a:t>
            </a:r>
            <a:r>
              <a:rPr lang="zh-CN" altLang="en-US"/>
              <a:t>终端用户的需要。</a:t>
            </a:r>
            <a:br>
              <a:rPr lang="zh-CN" altLang="en-US"/>
            </a:br>
            <a:r>
              <a:rPr lang="zh-CN" altLang="en-US"/>
              <a:t>　　</a:t>
            </a:r>
            <a:r>
              <a:rPr lang="en-US" altLang="zh-CN"/>
              <a:t>(2) </a:t>
            </a:r>
            <a:r>
              <a:rPr lang="zh-CN" altLang="en-US"/>
              <a:t>父进程请求。</a:t>
            </a:r>
            <a:br>
              <a:rPr lang="zh-CN" altLang="en-US"/>
            </a:br>
            <a:r>
              <a:rPr lang="zh-CN" altLang="en-US"/>
              <a:t>　　</a:t>
            </a:r>
            <a:r>
              <a:rPr lang="en-US" altLang="zh-CN"/>
              <a:t>(3) </a:t>
            </a:r>
            <a:r>
              <a:rPr lang="zh-CN" altLang="en-US"/>
              <a:t>负荷调节的需要。</a:t>
            </a:r>
            <a:br>
              <a:rPr lang="zh-CN" altLang="en-US"/>
            </a:br>
            <a:r>
              <a:rPr lang="zh-CN" altLang="en-US"/>
              <a:t>　　</a:t>
            </a:r>
            <a:r>
              <a:rPr lang="en-US" altLang="zh-CN"/>
              <a:t>(4) </a:t>
            </a:r>
            <a:r>
              <a:rPr lang="zh-CN" altLang="en-US"/>
              <a:t>操作系统的需要。 </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44036139"/>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近似视频点播的文件存放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在近似视频点播中，即使电影文件是连续文件，但在它以</a:t>
            </a:r>
            <a:r>
              <a:rPr lang="en-US" altLang="zh-CN"/>
              <a:t>24</a:t>
            </a:r>
            <a:r>
              <a:rPr lang="zh-CN" altLang="en-US"/>
              <a:t>个数据流错时送出时，由于每两个相邻的数据流都相差</a:t>
            </a:r>
            <a:r>
              <a:rPr lang="en-US" altLang="zh-CN"/>
              <a:t>9000</a:t>
            </a:r>
            <a:r>
              <a:rPr lang="zh-CN" altLang="en-US"/>
              <a:t>帧，因此从一条数据流转至下一个数据流时就需要进行寻道。但如果能采用如图</a:t>
            </a:r>
            <a:r>
              <a:rPr lang="en-US" altLang="zh-CN"/>
              <a:t>11-10</a:t>
            </a:r>
            <a:r>
              <a:rPr lang="zh-CN" altLang="en-US"/>
              <a:t>所示的方法，则几乎可以完全消除寻道操作。 </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96776478"/>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endParaRPr lang="zh-CN" altLang="zh-CN"/>
          </a:p>
        </p:txBody>
      </p:sp>
      <p:sp>
        <p:nvSpPr>
          <p:cNvPr id="800771" name="Rectangle 3"/>
          <p:cNvSpPr>
            <a:spLocks noGrp="1" noChangeArrowheads="1"/>
          </p:cNvSpPr>
          <p:nvPr>
            <p:ph type="body" idx="1"/>
          </p:nvPr>
        </p:nvSpPr>
        <p:spPr>
          <a:xfrm>
            <a:off x="0" y="5373688"/>
            <a:ext cx="9144000" cy="476250"/>
          </a:xfrm>
        </p:spPr>
        <p:txBody>
          <a:bodyPr/>
          <a:lstStyle/>
          <a:p>
            <a:r>
              <a:rPr lang="zh-CN" altLang="en-US"/>
              <a:t>图</a:t>
            </a:r>
            <a:r>
              <a:rPr lang="en-US" altLang="zh-CN"/>
              <a:t>11-10  </a:t>
            </a:r>
            <a:r>
              <a:rPr lang="zh-CN" altLang="en-US"/>
              <a:t>近似视频点播的文件存放</a:t>
            </a:r>
          </a:p>
        </p:txBody>
      </p:sp>
      <p:pic>
        <p:nvPicPr>
          <p:cNvPr id="800772" name="Picture 4" descr="1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628775"/>
            <a:ext cx="7129462" cy="319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106262"/>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11.6.5  </a:t>
            </a:r>
            <a:r>
              <a:rPr lang="zh-CN" altLang="en-US">
                <a:latin typeface="黑体" panose="02010609060101010101" pitchFamily="49" charset="-122"/>
                <a:ea typeface="黑体" panose="02010609060101010101" pitchFamily="49" charset="-122"/>
              </a:rPr>
              <a:t>多部电影的存储方法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单个磁盘的情况</a:t>
            </a:r>
            <a:br>
              <a:rPr lang="zh-CN" altLang="en-US">
                <a:latin typeface="黑体" panose="02010609060101010101" pitchFamily="49" charset="-122"/>
                <a:ea typeface="黑体" panose="02010609060101010101" pitchFamily="49" charset="-122"/>
              </a:rPr>
            </a:br>
            <a:r>
              <a:rPr lang="zh-CN" altLang="en-US"/>
              <a:t>　　前面所考虑的只是在视频服务器上存储了单部电影，但实际情况往往是视频服务器上存储了多部电影。如果这些电影被随机地存放在磁盘的各个地方，那么当多个用户需要同时观看这些电影时，必然会造成磁头的频繁来回摆动。应如何在磁盘上存储多部电影呢</a:t>
            </a:r>
            <a:r>
              <a:rPr lang="en-US" altLang="zh-CN"/>
              <a:t>? </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47160268"/>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zh-CN" altLang="en-US"/>
              <a:t>　　通常，每一部电影的点击率是不同的。我们在将这些电影存储在磁盘上时，应当将电影的流行因素考虑进去，使越流行的电影越容易被访问到。事实上，有许多流行的事物，如流行电影、流行音乐、访问</a:t>
            </a:r>
            <a:r>
              <a:rPr lang="en-US" altLang="zh-CN"/>
              <a:t>Web</a:t>
            </a:r>
            <a:r>
              <a:rPr lang="zh-CN" altLang="en-US"/>
              <a:t>网页等，大体上都遵循一种可预测模式，该模式又被称为</a:t>
            </a:r>
            <a:r>
              <a:rPr lang="en-US" altLang="zh-CN"/>
              <a:t>Zipf</a:t>
            </a:r>
            <a:r>
              <a:rPr lang="zh-CN" altLang="en-US"/>
              <a:t>定律。该定律可描述为：</a:t>
            </a:r>
          </a:p>
        </p:txBody>
      </p:sp>
      <p:sp>
        <p:nvSpPr>
          <p:cNvPr id="802819" name="Rectangle 3"/>
          <p:cNvSpPr>
            <a:spLocks noGrp="1" noChangeArrowheads="1"/>
          </p:cNvSpPr>
          <p:nvPr>
            <p:ph type="body" idx="1"/>
          </p:nvPr>
        </p:nvSpPr>
        <p:spPr/>
        <p:txBody>
          <a:bodyPr/>
          <a:lstStyle/>
          <a:p>
            <a:endParaRPr lang="zh-CN" altLang="zh-CN"/>
          </a:p>
        </p:txBody>
      </p:sp>
      <p:sp>
        <p:nvSpPr>
          <p:cNvPr id="802821"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802820" name="Object 4"/>
          <p:cNvGraphicFramePr>
            <a:graphicFrameLocks noChangeAspect="1"/>
          </p:cNvGraphicFramePr>
          <p:nvPr/>
        </p:nvGraphicFramePr>
        <p:xfrm>
          <a:off x="2484438" y="4221163"/>
          <a:ext cx="3744912" cy="854075"/>
        </p:xfrm>
        <a:graphic>
          <a:graphicData uri="http://schemas.openxmlformats.org/presentationml/2006/ole">
            <mc:AlternateContent xmlns:mc="http://schemas.openxmlformats.org/markup-compatibility/2006">
              <mc:Choice xmlns:v="urn:schemas-microsoft-com:vml" Requires="v">
                <p:oleObj spid="_x0000_s14338" name="公式" r:id="rId3" imgW="1257300" imgH="292100" progId="Equation.3">
                  <p:embed/>
                </p:oleObj>
              </mc:Choice>
              <mc:Fallback>
                <p:oleObj name="公式" r:id="rId3" imgW="1257300" imgH="292100" progId="Equation.3">
                  <p:embed/>
                  <p:pic>
                    <p:nvPicPr>
                      <p:cNvPr id="8028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221163"/>
                        <a:ext cx="37449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566063"/>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endParaRPr lang="zh-CN" altLang="zh-CN"/>
          </a:p>
        </p:txBody>
      </p:sp>
      <p:sp>
        <p:nvSpPr>
          <p:cNvPr id="803843" name="Rectangle 3"/>
          <p:cNvSpPr>
            <a:spLocks noGrp="1" noChangeArrowheads="1"/>
          </p:cNvSpPr>
          <p:nvPr>
            <p:ph type="body" idx="1"/>
          </p:nvPr>
        </p:nvSpPr>
        <p:spPr>
          <a:xfrm>
            <a:off x="0" y="5013325"/>
            <a:ext cx="9144000" cy="476250"/>
          </a:xfrm>
        </p:spPr>
        <p:txBody>
          <a:bodyPr/>
          <a:lstStyle/>
          <a:p>
            <a:r>
              <a:rPr lang="zh-CN" altLang="en-US"/>
              <a:t>图</a:t>
            </a:r>
            <a:r>
              <a:rPr lang="en-US" altLang="zh-CN"/>
              <a:t>11-11  </a:t>
            </a:r>
            <a:r>
              <a:rPr lang="zh-CN" altLang="en-US"/>
              <a:t>多部电影按管风琴算法分布</a:t>
            </a:r>
          </a:p>
        </p:txBody>
      </p:sp>
      <p:pic>
        <p:nvPicPr>
          <p:cNvPr id="803844" name="Picture 4" descr="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73238"/>
            <a:ext cx="7127875" cy="250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52913"/>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多个磁盘情况</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为了满足众多用户的需要，配置在视频服务器上的磁盘系统通常都需要很大的存储容量，因此在视频服务器上的磁盘系统，大都采用许多个磁盘来扩大磁盘系统的容量，如采用</a:t>
            </a:r>
            <a:r>
              <a:rPr lang="en-US" altLang="zh-CN"/>
              <a:t>RAID</a:t>
            </a:r>
            <a:r>
              <a:rPr lang="zh-CN" altLang="en-US"/>
              <a:t>磁盘阵列。</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11541770"/>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endParaRPr lang="zh-CN" altLang="zh-CN"/>
          </a:p>
        </p:txBody>
      </p:sp>
      <p:sp>
        <p:nvSpPr>
          <p:cNvPr id="805891" name="Rectangle 3"/>
          <p:cNvSpPr>
            <a:spLocks noGrp="1" noChangeArrowheads="1"/>
          </p:cNvSpPr>
          <p:nvPr>
            <p:ph type="body" idx="1"/>
          </p:nvPr>
        </p:nvSpPr>
        <p:spPr/>
        <p:txBody>
          <a:bodyPr/>
          <a:lstStyle/>
          <a:p>
            <a:r>
              <a:rPr lang="zh-CN" altLang="en-US"/>
              <a:t>图</a:t>
            </a:r>
            <a:r>
              <a:rPr lang="en-US" altLang="zh-CN"/>
              <a:t>11-12  </a:t>
            </a:r>
            <a:r>
              <a:rPr lang="zh-CN" altLang="en-US"/>
              <a:t>在多个磁盘上的存放方式 </a:t>
            </a:r>
          </a:p>
        </p:txBody>
      </p:sp>
      <p:pic>
        <p:nvPicPr>
          <p:cNvPr id="805892" name="Picture 4" descr="1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84313"/>
            <a:ext cx="6097587" cy="3770312"/>
          </a:xfrm>
          <a:prstGeom prst="rect">
            <a:avLst/>
          </a:prstGeom>
          <a:noFill/>
          <a:extLst>
            <a:ext uri="{909E8E84-426E-40DD-AFC4-6F175D3DCCD1}">
              <a14:hiddenFill xmlns:a14="http://schemas.microsoft.com/office/drawing/2010/main">
                <a:solidFill>
                  <a:srgbClr val="FFFFFF"/>
                </a:solidFill>
              </a14:hiddenFill>
            </a:ext>
          </a:extLst>
        </p:spPr>
      </p:pic>
      <p:sp>
        <p:nvSpPr>
          <p:cNvPr id="805893"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0472425"/>
      </p:ext>
    </p:extLst>
  </p:cSld>
  <p:clrMapOvr>
    <a:masterClrMapping/>
  </p:clrMapOvr>
  <p:timing>
    <p:tnLst>
      <p:par>
        <p:cTn id="1" dur="indefinite" restart="never" nodeType="tmRoot"/>
      </p:par>
    </p:tnLst>
  </p:timing>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11.7  </a:t>
            </a:r>
            <a:r>
              <a:rPr lang="zh-CN" altLang="en-US" sz="3200">
                <a:latin typeface="黑体" panose="02010609060101010101" pitchFamily="49" charset="-122"/>
                <a:ea typeface="黑体" panose="02010609060101010101" pitchFamily="49" charset="-122"/>
              </a:rPr>
              <a:t>高速缓存与磁盘调度</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11.7.1  </a:t>
            </a:r>
            <a:r>
              <a:rPr lang="zh-CN" altLang="en-US">
                <a:latin typeface="黑体" panose="02010609060101010101" pitchFamily="49" charset="-122"/>
                <a:ea typeface="黑体" panose="02010609060101010101" pitchFamily="49" charset="-122"/>
              </a:rPr>
              <a:t>高速缓存</a:t>
            </a:r>
            <a:br>
              <a:rPr lang="zh-CN" altLang="en-US">
                <a:latin typeface="黑体" panose="02010609060101010101" pitchFamily="49" charset="-122"/>
                <a:ea typeface="黑体" panose="02010609060101010101" pitchFamily="49" charset="-122"/>
              </a:rPr>
            </a:br>
            <a:r>
              <a:rPr lang="zh-CN" altLang="en-US"/>
              <a:t>　　对于传统的</a:t>
            </a:r>
            <a:r>
              <a:rPr lang="en-US" altLang="zh-CN"/>
              <a:t>OS</a:t>
            </a:r>
            <a:r>
              <a:rPr lang="zh-CN" altLang="en-US"/>
              <a:t>，在内存中设置高速缓存的主要目的，是为了减少对磁盘的访问时间。所采取的方法是将那些在不久之后可能会被访问的盘块数据放入到高速缓存中，以便以后需要时，可直接从高速缓存中读取，这样就节省了对磁盘的访问时间。 </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8812177"/>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块高速缓存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虽说当一个用户在看一部电影时，刚放过的盘块不会被重用，但如果是有多个用户几乎同时在看一部电影，刚放过的盘块则可能会被多次重用。 </a:t>
            </a:r>
          </a:p>
        </p:txBody>
      </p:sp>
      <p:sp>
        <p:nvSpPr>
          <p:cNvPr id="80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34828450"/>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lnSpc>
                <a:spcPct val="15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将两条视频流合并</a:t>
            </a:r>
            <a:r>
              <a:rPr lang="zh-CN" altLang="en-US">
                <a:latin typeface="楷体_GB2312" pitchFamily="49" charset="-122"/>
                <a:ea typeface="楷体_GB2312" pitchFamily="49" charset="-122"/>
              </a:rPr>
              <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zh-CN" altLang="en-US"/>
              <a:t>如果两条视频流在时间上相差很少，我们可以对两条视频流进行合并。 </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5122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引入挂起原语操作后三个进程状态的转换</a:t>
            </a:r>
            <a:r>
              <a:rPr lang="zh-CN" altLang="en-US"/>
              <a:t/>
            </a:r>
            <a:br>
              <a:rPr lang="zh-CN" altLang="en-US"/>
            </a:br>
            <a:r>
              <a:rPr lang="zh-CN" altLang="en-US"/>
              <a:t>　　在引入挂起原语</a:t>
            </a:r>
            <a:r>
              <a:rPr lang="en-US" altLang="zh-CN"/>
              <a:t>Suspend</a:t>
            </a:r>
            <a:r>
              <a:rPr lang="zh-CN" altLang="en-US"/>
              <a:t>和激活原语</a:t>
            </a:r>
            <a:r>
              <a:rPr lang="en-US" altLang="zh-CN"/>
              <a:t>Active</a:t>
            </a:r>
            <a:r>
              <a:rPr lang="zh-CN" altLang="en-US"/>
              <a:t>后，在它们的作用下，进程将可能发生以下几种状态的转换：</a:t>
            </a:r>
            <a:br>
              <a:rPr lang="zh-CN" altLang="en-US"/>
            </a:br>
            <a:r>
              <a:rPr lang="zh-CN" altLang="en-US"/>
              <a:t>　　</a:t>
            </a:r>
            <a:r>
              <a:rPr lang="en-US" altLang="zh-CN"/>
              <a:t>(1) </a:t>
            </a:r>
            <a:r>
              <a:rPr lang="zh-CN" altLang="en-US"/>
              <a:t>活动就绪→静止就绪。</a:t>
            </a:r>
            <a:br>
              <a:rPr lang="zh-CN" altLang="en-US"/>
            </a:br>
            <a:r>
              <a:rPr lang="zh-CN" altLang="en-US"/>
              <a:t>　　</a:t>
            </a:r>
            <a:r>
              <a:rPr lang="en-US" altLang="zh-CN"/>
              <a:t>(2) </a:t>
            </a:r>
            <a:r>
              <a:rPr lang="zh-CN" altLang="en-US"/>
              <a:t>活动阻塞→静止阻塞。</a:t>
            </a:r>
            <a:br>
              <a:rPr lang="zh-CN" altLang="en-US"/>
            </a:br>
            <a:r>
              <a:rPr lang="zh-CN" altLang="en-US"/>
              <a:t>　　</a:t>
            </a:r>
            <a:r>
              <a:rPr lang="en-US" altLang="zh-CN"/>
              <a:t>(3) </a:t>
            </a:r>
            <a:r>
              <a:rPr lang="zh-CN" altLang="en-US"/>
              <a:t>静止就绪→活动就绪。</a:t>
            </a:r>
            <a:br>
              <a:rPr lang="zh-CN" altLang="en-US"/>
            </a:br>
            <a:r>
              <a:rPr lang="zh-CN" altLang="en-US"/>
              <a:t>　　</a:t>
            </a:r>
            <a:r>
              <a:rPr lang="en-US" altLang="zh-CN"/>
              <a:t>(4) </a:t>
            </a:r>
            <a:r>
              <a:rPr lang="zh-CN" altLang="en-US"/>
              <a:t>静止阻塞→活动阻塞。</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745846"/>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endParaRPr lang="zh-CN" altLang="zh-CN"/>
          </a:p>
        </p:txBody>
      </p:sp>
      <p:sp>
        <p:nvSpPr>
          <p:cNvPr id="809987" name="Rectangle 3"/>
          <p:cNvSpPr>
            <a:spLocks noGrp="1" noChangeArrowheads="1"/>
          </p:cNvSpPr>
          <p:nvPr>
            <p:ph type="body" idx="1"/>
          </p:nvPr>
        </p:nvSpPr>
        <p:spPr/>
        <p:txBody>
          <a:bodyPr/>
          <a:lstStyle/>
          <a:p>
            <a:r>
              <a:rPr lang="zh-CN" altLang="en-US"/>
              <a:t>图</a:t>
            </a:r>
            <a:r>
              <a:rPr lang="en-US" altLang="zh-CN"/>
              <a:t>11-13  </a:t>
            </a:r>
            <a:r>
              <a:rPr lang="zh-CN" altLang="en-US"/>
              <a:t>将两条视频流合并</a:t>
            </a:r>
          </a:p>
        </p:txBody>
      </p:sp>
      <p:pic>
        <p:nvPicPr>
          <p:cNvPr id="809988" name="Picture 4" descr="1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836613"/>
            <a:ext cx="5472113" cy="479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22114"/>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文件高速缓冲</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在一个为公众服务的视频服务中心，通常都应当备有许多电影和电视剧节目。由于在</a:t>
            </a:r>
            <a:r>
              <a:rPr lang="en-US" altLang="zh-CN"/>
              <a:t>DVD</a:t>
            </a:r>
            <a:r>
              <a:rPr lang="zh-CN" altLang="en-US"/>
              <a:t>光碟中的电影或电视剧所占用的存储空间都非常大，一般都有数</a:t>
            </a:r>
            <a:r>
              <a:rPr lang="en-US" altLang="zh-CN"/>
              <a:t>GB</a:t>
            </a:r>
            <a:r>
              <a:rPr lang="zh-CN" altLang="en-US"/>
              <a:t>，因而不可能都装入视频服务器的磁盘上，而是仍然放在光盘或磁带上。在需要播放某部电影时，再将它们复制到磁盘上。但因光盘特别是磁带的低速性，要将这些电影从光盘复制到磁盘上需要花很多的时间。于是在大多数视频服务器中，都是将用户请求最频繁的电影文件放入内存的高速缓冲中，而把流行的整部电影文件放在磁盘上。 </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9382876"/>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11.7.2  </a:t>
            </a:r>
            <a:r>
              <a:rPr lang="zh-CN" altLang="en-US">
                <a:latin typeface="黑体" panose="02010609060101010101" pitchFamily="49" charset="-122"/>
                <a:ea typeface="黑体" panose="02010609060101010101" pitchFamily="49" charset="-122"/>
              </a:rPr>
              <a:t>静态磁盘调度</a:t>
            </a:r>
            <a:r>
              <a:rPr lang="zh-CN" altLang="en-US"/>
              <a:t>  </a:t>
            </a:r>
            <a:br>
              <a:rPr lang="zh-CN" altLang="en-US"/>
            </a:br>
            <a:r>
              <a:rPr lang="zh-CN" altLang="en-US"/>
              <a:t>　　在多媒体系统中对磁盘调度提出了比传统</a:t>
            </a:r>
            <a:r>
              <a:rPr lang="en-US" altLang="zh-CN"/>
              <a:t>OS</a:t>
            </a:r>
            <a:r>
              <a:rPr lang="zh-CN" altLang="en-US"/>
              <a:t>更为严格的要求。其主要原因是：</a:t>
            </a:r>
            <a:br>
              <a:rPr lang="zh-CN" altLang="en-US"/>
            </a:br>
            <a:r>
              <a:rPr lang="zh-CN" altLang="en-US"/>
              <a:t>　　</a:t>
            </a:r>
            <a:r>
              <a:rPr lang="en-US" altLang="zh-CN"/>
              <a:t>(1) </a:t>
            </a:r>
            <a:r>
              <a:rPr lang="zh-CN" altLang="en-US"/>
              <a:t>多媒体文件的数据量特别大，相应地要求数据传输速率也非常高。</a:t>
            </a:r>
            <a:br>
              <a:rPr lang="zh-CN" altLang="en-US"/>
            </a:br>
            <a:r>
              <a:rPr lang="zh-CN" altLang="en-US"/>
              <a:t>　　</a:t>
            </a:r>
            <a:r>
              <a:rPr lang="en-US" altLang="zh-CN"/>
              <a:t>(2) </a:t>
            </a:r>
            <a:r>
              <a:rPr lang="zh-CN" altLang="en-US"/>
              <a:t>为保证电影的播放质量，要求具有很高的实时性；</a:t>
            </a:r>
            <a:br>
              <a:rPr lang="zh-CN" altLang="en-US"/>
            </a:br>
            <a:r>
              <a:rPr lang="zh-CN" altLang="en-US"/>
              <a:t>　　</a:t>
            </a:r>
            <a:r>
              <a:rPr lang="en-US" altLang="zh-CN"/>
              <a:t>(3) </a:t>
            </a:r>
            <a:r>
              <a:rPr lang="zh-CN" altLang="en-US"/>
              <a:t>对于一台视频服务器，可能要同时处理成百上千的用户请求。</a:t>
            </a:r>
          </a:p>
        </p:txBody>
      </p:sp>
      <p:sp>
        <p:nvSpPr>
          <p:cNvPr id="81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0957701"/>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可预测性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在传统</a:t>
            </a:r>
            <a:r>
              <a:rPr lang="en-US" altLang="zh-CN"/>
              <a:t>OS</a:t>
            </a:r>
            <a:r>
              <a:rPr lang="zh-CN" altLang="en-US"/>
              <a:t>中，用户对磁盘的请求是难以预测的，因此一般只提供了预读一个盘块数据的功能。而在多媒体系统中，无论是电影还是电视剧都是连续播放的，即在播放了第</a:t>
            </a:r>
            <a:r>
              <a:rPr lang="en-US" altLang="zh-CN"/>
              <a:t>i</a:t>
            </a:r>
            <a:r>
              <a:rPr lang="zh-CN" altLang="en-US"/>
              <a:t>帧后，紧接着就会播放第</a:t>
            </a:r>
            <a:r>
              <a:rPr lang="en-US" altLang="zh-CN"/>
              <a:t>i + 1</a:t>
            </a:r>
            <a:r>
              <a:rPr lang="zh-CN" altLang="en-US"/>
              <a:t>帧，这就大大提高了请求的可预测性。 </a:t>
            </a:r>
          </a:p>
        </p:txBody>
      </p:sp>
      <p:sp>
        <p:nvSpPr>
          <p:cNvPr id="813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48847371"/>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按磁道顺序排序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假如视频服务器中仅有一个磁盘，有</a:t>
            </a:r>
            <a:r>
              <a:rPr lang="en-US" altLang="zh-CN"/>
              <a:t>10</a:t>
            </a:r>
            <a:r>
              <a:rPr lang="zh-CN" altLang="en-US"/>
              <a:t>个用户在观看不同的电影，而这些电影又具有相同的帧频、分辨率。这时，系统可以为每一部电影建立一个进程，在进程调度时采用轮转法方式。首先让第一个进程运行，当它运行完后调度第二个进程运行，直至最后一个进程运行完毕。这里的关键问题是，所有进程运行一次的时间，应小于每帧之间的时间间隔</a:t>
            </a:r>
            <a:r>
              <a:rPr lang="en-US" altLang="zh-CN"/>
              <a:t>40 ms</a:t>
            </a:r>
            <a:r>
              <a:rPr lang="zh-CN" altLang="en-US"/>
              <a:t>。</a:t>
            </a:r>
          </a:p>
        </p:txBody>
      </p:sp>
      <p:sp>
        <p:nvSpPr>
          <p:cNvPr id="81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9973151"/>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endParaRPr lang="zh-CN" altLang="zh-CN"/>
          </a:p>
        </p:txBody>
      </p:sp>
      <p:sp>
        <p:nvSpPr>
          <p:cNvPr id="815107" name="Rectangle 3"/>
          <p:cNvSpPr>
            <a:spLocks noGrp="1" noChangeArrowheads="1"/>
          </p:cNvSpPr>
          <p:nvPr>
            <p:ph type="body" idx="1"/>
          </p:nvPr>
        </p:nvSpPr>
        <p:spPr>
          <a:xfrm>
            <a:off x="0" y="5516563"/>
            <a:ext cx="9144000" cy="476250"/>
          </a:xfrm>
        </p:spPr>
        <p:txBody>
          <a:bodyPr/>
          <a:lstStyle/>
          <a:p>
            <a:r>
              <a:rPr lang="zh-CN" altLang="en-US"/>
              <a:t>图</a:t>
            </a:r>
            <a:r>
              <a:rPr lang="en-US" altLang="zh-CN"/>
              <a:t>11-14  </a:t>
            </a:r>
            <a:r>
              <a:rPr lang="zh-CN" altLang="en-US"/>
              <a:t>磁盘请求的处理顺序</a:t>
            </a:r>
          </a:p>
        </p:txBody>
      </p:sp>
      <p:pic>
        <p:nvPicPr>
          <p:cNvPr id="815108" name="Picture 4" descr="1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272338"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49240"/>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11.7.3  </a:t>
            </a:r>
            <a:r>
              <a:rPr lang="zh-CN" altLang="en-US">
                <a:latin typeface="黑体" panose="02010609060101010101" pitchFamily="49" charset="-122"/>
                <a:ea typeface="黑体" panose="02010609060101010101" pitchFamily="49" charset="-122"/>
              </a:rPr>
              <a:t>动态磁盘调度 </a:t>
            </a:r>
            <a:br>
              <a:rPr lang="zh-CN" altLang="en-US">
                <a:latin typeface="黑体" panose="02010609060101010101" pitchFamily="49" charset="-122"/>
                <a:ea typeface="黑体" panose="02010609060101010101" pitchFamily="49" charset="-122"/>
              </a:rPr>
            </a:br>
            <a:r>
              <a:rPr lang="zh-CN" altLang="en-US"/>
              <a:t>　　为简单起见，在前面曾假设，所有的电影具有相同的分辨率和帧频。现在再来分析当多部电影具有不同的分辨率和帧频时，所播放的电影对磁盘的请求会带有一定随机性的情况。 </a:t>
            </a:r>
          </a:p>
        </p:txBody>
      </p:sp>
      <p:sp>
        <p:nvSpPr>
          <p:cNvPr id="81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9569124"/>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动态磁盘调度算法应考虑的因素</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当第一个用户提出观看某部电影的要求时，由于此时尚无其他用户请求，故可立即获得服务。在此期间可能会有其他用户发来请求，它们都会被挂起。 </a:t>
            </a:r>
          </a:p>
        </p:txBody>
      </p:sp>
      <p:sp>
        <p:nvSpPr>
          <p:cNvPr id="81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85866314"/>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 scan-EDF</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上述的性能因素和实时因素经常会发生矛盾。为了满足前者，往往会错过最终时限。反之，为了满足后者，则又会增加总寻道时间。</a:t>
            </a:r>
            <a:r>
              <a:rPr lang="en-US" altLang="zh-CN"/>
              <a:t>scan-EDF</a:t>
            </a:r>
            <a:r>
              <a:rPr lang="zh-CN" altLang="en-US"/>
              <a:t>算法同时考虑这两个因素，并将这两个因素结合起来，以达到既能基本上满足实时性要求，又可获得较好性能的目的。该算法的基本思想是，基于实时因素是硬性要求的这一特性，先考虑截止时间要求，将多个截止时间相近的磁盘请求放在一个组中，由此可以形成若干个组，在每一个组中再按照磁道序号进行排序。</a:t>
            </a:r>
          </a:p>
        </p:txBody>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6175244"/>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endParaRPr lang="zh-CN" altLang="zh-CN"/>
          </a:p>
        </p:txBody>
      </p:sp>
      <p:sp>
        <p:nvSpPr>
          <p:cNvPr id="819203" name="Rectangle 3"/>
          <p:cNvSpPr>
            <a:spLocks noGrp="1" noChangeArrowheads="1"/>
          </p:cNvSpPr>
          <p:nvPr>
            <p:ph type="body" idx="1"/>
          </p:nvPr>
        </p:nvSpPr>
        <p:spPr>
          <a:xfrm>
            <a:off x="0" y="5013325"/>
            <a:ext cx="9144000" cy="476250"/>
          </a:xfrm>
        </p:spPr>
        <p:txBody>
          <a:bodyPr/>
          <a:lstStyle/>
          <a:p>
            <a:r>
              <a:rPr lang="zh-CN" altLang="en-US"/>
              <a:t>图</a:t>
            </a:r>
            <a:r>
              <a:rPr lang="en-US" altLang="zh-CN"/>
              <a:t>11-15  scan-EDF</a:t>
            </a:r>
            <a:r>
              <a:rPr lang="zh-CN" altLang="en-US"/>
              <a:t>算法示意图</a:t>
            </a:r>
          </a:p>
        </p:txBody>
      </p:sp>
      <p:pic>
        <p:nvPicPr>
          <p:cNvPr id="819204" name="Picture 4" descr="1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272337" cy="2339975"/>
          </a:xfrm>
          <a:prstGeom prst="rect">
            <a:avLst/>
          </a:prstGeom>
          <a:noFill/>
          <a:extLst>
            <a:ext uri="{909E8E84-426E-40DD-AFC4-6F175D3DCCD1}">
              <a14:hiddenFill xmlns:a14="http://schemas.microsoft.com/office/drawing/2010/main">
                <a:solidFill>
                  <a:srgbClr val="FFFFFF"/>
                </a:solidFill>
              </a14:hiddenFill>
            </a:ext>
          </a:extLst>
        </p:spPr>
      </p:pic>
      <p:sp>
        <p:nvSpPr>
          <p:cNvPr id="819205"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462279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引入挂起操作后五个进程状态的转换</a:t>
            </a:r>
            <a:r>
              <a:rPr lang="zh-CN" altLang="en-US"/>
              <a:t/>
            </a:r>
            <a:br>
              <a:rPr lang="zh-CN" altLang="en-US"/>
            </a:br>
            <a:r>
              <a:rPr lang="zh-CN" altLang="en-US"/>
              <a:t>　　如图</a:t>
            </a:r>
            <a:r>
              <a:rPr lang="en-US" altLang="zh-CN"/>
              <a:t>2-8</a:t>
            </a:r>
            <a:r>
              <a:rPr lang="zh-CN" altLang="en-US"/>
              <a:t>示出了增加了创建状态和终止状态后具有挂起状态的进程状态及转换图。</a:t>
            </a:r>
            <a:br>
              <a:rPr lang="zh-CN" altLang="en-US"/>
            </a:br>
            <a:r>
              <a:rPr lang="zh-CN" altLang="en-US"/>
              <a:t>　　如图</a:t>
            </a:r>
            <a:r>
              <a:rPr lang="en-US" altLang="zh-CN"/>
              <a:t>2-8</a:t>
            </a:r>
            <a:r>
              <a:rPr lang="zh-CN" altLang="en-US"/>
              <a:t>所示，引进创建和终止状态后，在进程状态转换时，与图</a:t>
            </a:r>
            <a:r>
              <a:rPr lang="en-US" altLang="zh-CN"/>
              <a:t>2-7</a:t>
            </a:r>
            <a:r>
              <a:rPr lang="zh-CN" altLang="en-US"/>
              <a:t>所示的进程五状态转换相比较，要增加考虑下面的几种情况：</a:t>
            </a:r>
            <a:br>
              <a:rPr lang="zh-CN" altLang="en-US"/>
            </a:br>
            <a:r>
              <a:rPr lang="zh-CN" altLang="en-US"/>
              <a:t>　　</a:t>
            </a:r>
            <a:r>
              <a:rPr lang="en-US" altLang="zh-CN"/>
              <a:t>(1)  NULL→</a:t>
            </a:r>
            <a:r>
              <a:rPr lang="zh-CN" altLang="en-US"/>
              <a:t>创建：</a:t>
            </a:r>
            <a:br>
              <a:rPr lang="zh-CN" altLang="en-US"/>
            </a:br>
            <a:r>
              <a:rPr lang="zh-CN" altLang="en-US"/>
              <a:t>　　</a:t>
            </a:r>
            <a:r>
              <a:rPr lang="en-US" altLang="zh-CN"/>
              <a:t>(2) </a:t>
            </a:r>
            <a:r>
              <a:rPr lang="zh-CN" altLang="en-US"/>
              <a:t>创建→活动就绪：</a:t>
            </a:r>
            <a:br>
              <a:rPr lang="zh-CN" altLang="en-US"/>
            </a:br>
            <a:r>
              <a:rPr lang="zh-CN" altLang="en-US"/>
              <a:t>　　</a:t>
            </a:r>
            <a:r>
              <a:rPr lang="en-US" altLang="zh-CN"/>
              <a:t>(3) </a:t>
            </a:r>
            <a:r>
              <a:rPr lang="zh-CN" altLang="en-US"/>
              <a:t>创建→静止就绪：</a:t>
            </a:r>
            <a:br>
              <a:rPr lang="zh-CN" altLang="en-US"/>
            </a:br>
            <a:r>
              <a:rPr lang="zh-CN" altLang="en-US"/>
              <a:t>　　</a:t>
            </a:r>
            <a:r>
              <a:rPr lang="en-US" altLang="zh-CN"/>
              <a:t>(4) </a:t>
            </a:r>
            <a:r>
              <a:rPr lang="zh-CN" altLang="en-US"/>
              <a:t>执行→终止：</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7713769"/>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试说明多媒体文件有哪些特点。</a:t>
            </a:r>
            <a:br>
              <a:rPr lang="zh-CN" altLang="en-US"/>
            </a:br>
            <a:r>
              <a:rPr lang="zh-CN" altLang="en-US"/>
              <a:t>　　</a:t>
            </a:r>
            <a:r>
              <a:rPr lang="en-US" altLang="zh-CN"/>
              <a:t>2. </a:t>
            </a:r>
            <a:r>
              <a:rPr lang="zh-CN" altLang="en-US"/>
              <a:t>多媒体的集成性包含了哪几方面的含义</a:t>
            </a:r>
            <a:r>
              <a:rPr lang="en-US" altLang="zh-CN"/>
              <a:t>? </a:t>
            </a:r>
            <a:br>
              <a:rPr lang="en-US" altLang="zh-CN"/>
            </a:br>
            <a:r>
              <a:rPr lang="zh-CN" altLang="en-US"/>
              <a:t>　　</a:t>
            </a:r>
            <a:r>
              <a:rPr lang="en-US" altLang="zh-CN"/>
              <a:t>3. </a:t>
            </a:r>
            <a:r>
              <a:rPr lang="zh-CN" altLang="en-US"/>
              <a:t>在计算机系统中，为了进行图像、音频信号和视频信号的处理，需要增加哪些硬件</a:t>
            </a:r>
            <a:r>
              <a:rPr lang="en-US" altLang="zh-CN"/>
              <a:t>? </a:t>
            </a:r>
            <a:br>
              <a:rPr lang="en-US" altLang="zh-CN"/>
            </a:br>
            <a:r>
              <a:rPr lang="zh-CN" altLang="en-US"/>
              <a:t>　　</a:t>
            </a:r>
            <a:r>
              <a:rPr lang="en-US" altLang="zh-CN"/>
              <a:t>4. </a:t>
            </a:r>
            <a:r>
              <a:rPr lang="zh-CN" altLang="en-US"/>
              <a:t>常用的数字音频文件有哪几种类型</a:t>
            </a:r>
            <a:r>
              <a:rPr lang="en-US" altLang="zh-CN"/>
              <a:t>? </a:t>
            </a:r>
            <a:br>
              <a:rPr lang="en-US" altLang="zh-CN"/>
            </a:br>
            <a:r>
              <a:rPr lang="zh-CN" altLang="en-US"/>
              <a:t>　　</a:t>
            </a:r>
            <a:r>
              <a:rPr lang="en-US" altLang="zh-CN"/>
              <a:t>5. </a:t>
            </a:r>
            <a:r>
              <a:rPr lang="zh-CN" altLang="en-US"/>
              <a:t>彩色电视的制式有哪几种</a:t>
            </a:r>
            <a:r>
              <a:rPr lang="en-US" altLang="zh-CN"/>
              <a:t>? </a:t>
            </a:r>
            <a:r>
              <a:rPr lang="zh-CN" altLang="en-US"/>
              <a:t>我国采用的是哪一种</a:t>
            </a:r>
            <a:r>
              <a:rPr lang="en-US" altLang="zh-CN"/>
              <a:t>? </a:t>
            </a:r>
            <a:br>
              <a:rPr lang="en-US" altLang="zh-CN"/>
            </a:br>
            <a:r>
              <a:rPr lang="zh-CN" altLang="en-US"/>
              <a:t>　　</a:t>
            </a:r>
            <a:r>
              <a:rPr lang="en-US" altLang="zh-CN"/>
              <a:t>6. </a:t>
            </a:r>
            <a:r>
              <a:rPr lang="zh-CN" altLang="en-US"/>
              <a:t>简单说明几种常用的</a:t>
            </a:r>
            <a:r>
              <a:rPr lang="en-US" altLang="zh-CN"/>
              <a:t>MPEG</a:t>
            </a:r>
            <a:r>
              <a:rPr lang="zh-CN" altLang="en-US"/>
              <a:t>标准。</a:t>
            </a:r>
          </a:p>
        </p:txBody>
      </p:sp>
      <p:sp>
        <p:nvSpPr>
          <p:cNvPr id="82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9761825"/>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r>
              <a:rPr lang="zh-CN" altLang="en-US"/>
              <a:t>　　</a:t>
            </a:r>
            <a:r>
              <a:rPr lang="en-US" altLang="zh-CN"/>
              <a:t>7. </a:t>
            </a:r>
            <a:r>
              <a:rPr lang="zh-CN" altLang="en-US"/>
              <a:t>试说明在多媒体系统中，对实时任务的处理有何需求。</a:t>
            </a:r>
            <a:br>
              <a:rPr lang="zh-CN" altLang="en-US"/>
            </a:br>
            <a:r>
              <a:rPr lang="zh-CN" altLang="en-US"/>
              <a:t>　　</a:t>
            </a:r>
            <a:r>
              <a:rPr lang="en-US" altLang="zh-CN"/>
              <a:t>8. </a:t>
            </a:r>
            <a:r>
              <a:rPr lang="zh-CN" altLang="en-US"/>
              <a:t>在多媒体系统中，进程管理中必须解决哪些问题</a:t>
            </a:r>
            <a:r>
              <a:rPr lang="en-US" altLang="zh-CN"/>
              <a:t>?   </a:t>
            </a:r>
            <a:br>
              <a:rPr lang="en-US" altLang="zh-CN"/>
            </a:br>
            <a:r>
              <a:rPr lang="zh-CN" altLang="en-US"/>
              <a:t>　　</a:t>
            </a:r>
            <a:r>
              <a:rPr lang="en-US" altLang="zh-CN"/>
              <a:t>9. </a:t>
            </a:r>
            <a:r>
              <a:rPr lang="zh-CN" altLang="en-US"/>
              <a:t>什么是</a:t>
            </a:r>
            <a:r>
              <a:rPr lang="en-US" altLang="zh-CN"/>
              <a:t>SRT</a:t>
            </a:r>
            <a:r>
              <a:rPr lang="zh-CN" altLang="en-US"/>
              <a:t>任务带宽和尽力而为任务带宽</a:t>
            </a:r>
            <a:r>
              <a:rPr lang="en-US" altLang="zh-CN"/>
              <a:t>? </a:t>
            </a:r>
            <a:r>
              <a:rPr lang="zh-CN" altLang="en-US"/>
              <a:t>为什么要设置这两种带宽</a:t>
            </a:r>
            <a:r>
              <a:rPr lang="en-US" altLang="zh-CN"/>
              <a:t>?  </a:t>
            </a:r>
            <a:br>
              <a:rPr lang="en-US" altLang="zh-CN"/>
            </a:br>
            <a:r>
              <a:rPr lang="zh-CN" altLang="en-US"/>
              <a:t>　　</a:t>
            </a:r>
            <a:r>
              <a:rPr lang="en-US" altLang="zh-CN"/>
              <a:t>10. CPU</a:t>
            </a:r>
            <a:r>
              <a:rPr lang="zh-CN" altLang="en-US"/>
              <a:t>代理的主要任务是什么</a:t>
            </a:r>
            <a:r>
              <a:rPr lang="en-US" altLang="zh-CN"/>
              <a:t>? </a:t>
            </a:r>
            <a:r>
              <a:rPr lang="zh-CN" altLang="en-US"/>
              <a:t>在什么情况下可以接收新进程</a:t>
            </a:r>
            <a:r>
              <a:rPr lang="en-US" altLang="zh-CN"/>
              <a:t>? </a:t>
            </a:r>
            <a:br>
              <a:rPr lang="en-US" altLang="zh-CN"/>
            </a:br>
            <a:r>
              <a:rPr lang="zh-CN" altLang="en-US"/>
              <a:t>　　</a:t>
            </a:r>
            <a:r>
              <a:rPr lang="en-US" altLang="zh-CN"/>
              <a:t>11. </a:t>
            </a:r>
            <a:r>
              <a:rPr lang="zh-CN" altLang="en-US"/>
              <a:t>什么是预留策略</a:t>
            </a:r>
            <a:r>
              <a:rPr lang="en-US" altLang="zh-CN"/>
              <a:t>? </a:t>
            </a:r>
            <a:r>
              <a:rPr lang="zh-CN" altLang="en-US"/>
              <a:t>预留策略涉及哪些重要问题</a:t>
            </a:r>
            <a:r>
              <a:rPr lang="en-US" altLang="zh-CN"/>
              <a:t>? </a:t>
            </a:r>
            <a:br>
              <a:rPr lang="en-US" altLang="zh-CN"/>
            </a:br>
            <a:r>
              <a:rPr lang="zh-CN" altLang="en-US"/>
              <a:t>　　</a:t>
            </a:r>
            <a:r>
              <a:rPr lang="en-US" altLang="zh-CN"/>
              <a:t>12. </a:t>
            </a:r>
            <a:r>
              <a:rPr lang="zh-CN" altLang="en-US"/>
              <a:t>速率单调调度</a:t>
            </a:r>
            <a:r>
              <a:rPr lang="en-US" altLang="zh-CN"/>
              <a:t>RMS</a:t>
            </a:r>
            <a:r>
              <a:rPr lang="zh-CN" altLang="en-US"/>
              <a:t>算法里的优先级是如何确定的</a:t>
            </a:r>
            <a:r>
              <a:rPr lang="en-US" altLang="zh-CN"/>
              <a:t>? </a:t>
            </a:r>
            <a:r>
              <a:rPr lang="zh-CN" altLang="en-US"/>
              <a:t>该算法需满足什么样的条件</a:t>
            </a:r>
            <a:r>
              <a:rPr lang="en-US" altLang="zh-CN"/>
              <a:t>?</a:t>
            </a:r>
            <a:br>
              <a:rPr lang="en-US" altLang="zh-CN"/>
            </a:br>
            <a:endParaRPr lang="en-US" altLang="zh-CN"/>
          </a:p>
        </p:txBody>
      </p:sp>
      <p:sp>
        <p:nvSpPr>
          <p:cNvPr id="82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4592583"/>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r>
              <a:rPr lang="zh-CN" altLang="en-US"/>
              <a:t>　　</a:t>
            </a:r>
            <a:r>
              <a:rPr lang="en-US" altLang="zh-CN"/>
              <a:t>13. </a:t>
            </a:r>
            <a:r>
              <a:rPr lang="zh-CN" altLang="en-US"/>
              <a:t>试对</a:t>
            </a:r>
            <a:r>
              <a:rPr lang="en-US" altLang="zh-CN"/>
              <a:t>EDF</a:t>
            </a:r>
            <a:r>
              <a:rPr lang="zh-CN" altLang="en-US"/>
              <a:t>算法与</a:t>
            </a:r>
            <a:r>
              <a:rPr lang="en-US" altLang="zh-CN"/>
              <a:t>RMS</a:t>
            </a:r>
            <a:r>
              <a:rPr lang="zh-CN" altLang="en-US"/>
              <a:t>调度算法进行比较。</a:t>
            </a:r>
            <a:br>
              <a:rPr lang="zh-CN" altLang="en-US"/>
            </a:br>
            <a:r>
              <a:rPr lang="zh-CN" altLang="en-US"/>
              <a:t>　　</a:t>
            </a:r>
            <a:r>
              <a:rPr lang="en-US" altLang="zh-CN"/>
              <a:t>14. </a:t>
            </a:r>
            <a:r>
              <a:rPr lang="zh-CN" altLang="en-US"/>
              <a:t>何谓拉型和推型文件服务器</a:t>
            </a:r>
            <a:r>
              <a:rPr lang="en-US" altLang="zh-CN"/>
              <a:t>? </a:t>
            </a:r>
            <a:r>
              <a:rPr lang="zh-CN" altLang="en-US"/>
              <a:t>它们分别适用于何种场合</a:t>
            </a:r>
            <a:r>
              <a:rPr lang="en-US" altLang="zh-CN"/>
              <a:t>?  </a:t>
            </a:r>
            <a:br>
              <a:rPr lang="en-US" altLang="zh-CN"/>
            </a:br>
            <a:r>
              <a:rPr lang="zh-CN" altLang="en-US"/>
              <a:t>　　</a:t>
            </a:r>
            <a:r>
              <a:rPr lang="en-US" altLang="zh-CN"/>
              <a:t>15. </a:t>
            </a:r>
            <a:r>
              <a:rPr lang="zh-CN" altLang="en-US"/>
              <a:t>试比较一般的文件服务器和媒体服务器。</a:t>
            </a:r>
            <a:br>
              <a:rPr lang="zh-CN" altLang="en-US"/>
            </a:br>
            <a:r>
              <a:rPr lang="zh-CN" altLang="en-US"/>
              <a:t>　　</a:t>
            </a:r>
            <a:r>
              <a:rPr lang="en-US" altLang="zh-CN"/>
              <a:t>16. </a:t>
            </a:r>
            <a:r>
              <a:rPr lang="zh-CN" altLang="en-US"/>
              <a:t>何谓存储器页面锁定功能</a:t>
            </a:r>
            <a:r>
              <a:rPr lang="en-US" altLang="zh-CN"/>
              <a:t>? </a:t>
            </a:r>
            <a:r>
              <a:rPr lang="zh-CN" altLang="en-US"/>
              <a:t>在多媒体系统中为什么需要该功能</a:t>
            </a:r>
            <a:r>
              <a:rPr lang="en-US" altLang="zh-CN"/>
              <a:t>? </a:t>
            </a:r>
            <a:br>
              <a:rPr lang="en-US" altLang="zh-CN"/>
            </a:br>
            <a:r>
              <a:rPr lang="zh-CN" altLang="en-US"/>
              <a:t>　　</a:t>
            </a:r>
            <a:r>
              <a:rPr lang="en-US" altLang="zh-CN"/>
              <a:t>17. </a:t>
            </a:r>
            <a:r>
              <a:rPr lang="zh-CN" altLang="en-US"/>
              <a:t>存储器代理的主要任务是什么</a:t>
            </a:r>
            <a:r>
              <a:rPr lang="en-US" altLang="zh-CN"/>
              <a:t>? </a:t>
            </a:r>
            <a:r>
              <a:rPr lang="zh-CN" altLang="en-US"/>
              <a:t>它是如何来实现该任务的</a:t>
            </a:r>
            <a:r>
              <a:rPr lang="en-US" altLang="zh-CN"/>
              <a:t>? </a:t>
            </a:r>
            <a:br>
              <a:rPr lang="en-US" altLang="zh-CN"/>
            </a:br>
            <a:r>
              <a:rPr lang="zh-CN" altLang="en-US"/>
              <a:t>　　</a:t>
            </a:r>
            <a:r>
              <a:rPr lang="en-US" altLang="zh-CN"/>
              <a:t>18. </a:t>
            </a:r>
            <a:r>
              <a:rPr lang="zh-CN" altLang="en-US"/>
              <a:t>媒体服务器接纳控制的主要任务是什么</a:t>
            </a:r>
            <a:r>
              <a:rPr lang="en-US" altLang="zh-CN"/>
              <a:t>? </a:t>
            </a:r>
            <a:r>
              <a:rPr lang="zh-CN" altLang="en-US"/>
              <a:t>它是如何实现接纳控制的</a:t>
            </a:r>
            <a:r>
              <a:rPr lang="en-US" altLang="zh-CN"/>
              <a:t>? </a:t>
            </a:r>
            <a:br>
              <a:rPr lang="en-US" altLang="zh-CN"/>
            </a:br>
            <a:endParaRPr lang="en-US" altLang="zh-CN"/>
          </a:p>
        </p:txBody>
      </p:sp>
      <p:sp>
        <p:nvSpPr>
          <p:cNvPr id="82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9978319"/>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zh-CN" altLang="en-US"/>
              <a:t>　　</a:t>
            </a:r>
            <a:r>
              <a:rPr lang="en-US" altLang="zh-CN"/>
              <a:t>19. </a:t>
            </a:r>
            <a:r>
              <a:rPr lang="zh-CN" altLang="en-US"/>
              <a:t>为了满足不同用户的需要，媒体服务器可以提供哪几种服务质量保证</a:t>
            </a:r>
            <a:r>
              <a:rPr lang="en-US" altLang="zh-CN"/>
              <a:t>? </a:t>
            </a:r>
            <a:br>
              <a:rPr lang="en-US" altLang="zh-CN"/>
            </a:br>
            <a:r>
              <a:rPr lang="zh-CN" altLang="en-US"/>
              <a:t>　　</a:t>
            </a:r>
            <a:r>
              <a:rPr lang="en-US" altLang="zh-CN"/>
              <a:t>20. </a:t>
            </a:r>
            <a:r>
              <a:rPr lang="zh-CN" altLang="en-US"/>
              <a:t>把多媒体文件存放在硬盘上时，为什么要采取交叉连续存放方式</a:t>
            </a:r>
            <a:r>
              <a:rPr lang="en-US" altLang="zh-CN"/>
              <a:t>? </a:t>
            </a:r>
            <a:br>
              <a:rPr lang="en-US" altLang="zh-CN"/>
            </a:br>
            <a:r>
              <a:rPr lang="zh-CN" altLang="en-US"/>
              <a:t>　　</a:t>
            </a:r>
            <a:r>
              <a:rPr lang="en-US" altLang="zh-CN"/>
              <a:t>21. </a:t>
            </a:r>
            <a:r>
              <a:rPr lang="zh-CN" altLang="en-US"/>
              <a:t>什么是帧索引存放方式</a:t>
            </a:r>
            <a:r>
              <a:rPr lang="en-US" altLang="zh-CN"/>
              <a:t>? </a:t>
            </a:r>
            <a:r>
              <a:rPr lang="zh-CN" altLang="en-US"/>
              <a:t>什么是块索引存放方式</a:t>
            </a:r>
            <a:r>
              <a:rPr lang="en-US" altLang="zh-CN"/>
              <a:t>? </a:t>
            </a:r>
            <a:br>
              <a:rPr lang="en-US" altLang="zh-CN"/>
            </a:br>
            <a:r>
              <a:rPr lang="zh-CN" altLang="en-US"/>
              <a:t>　　</a:t>
            </a:r>
            <a:r>
              <a:rPr lang="en-US" altLang="zh-CN"/>
              <a:t>22. </a:t>
            </a:r>
            <a:r>
              <a:rPr lang="zh-CN" altLang="en-US"/>
              <a:t>试对帧索引存放方式的性能进行分析。</a:t>
            </a:r>
            <a:br>
              <a:rPr lang="zh-CN" altLang="en-US"/>
            </a:br>
            <a:r>
              <a:rPr lang="zh-CN" altLang="en-US"/>
              <a:t>　　</a:t>
            </a:r>
            <a:r>
              <a:rPr lang="en-US" altLang="zh-CN"/>
              <a:t>23. </a:t>
            </a:r>
            <a:r>
              <a:rPr lang="zh-CN" altLang="en-US"/>
              <a:t>试对块索引存放方式的性能进行分析。</a:t>
            </a:r>
            <a:br>
              <a:rPr lang="zh-CN" altLang="en-US"/>
            </a:br>
            <a:r>
              <a:rPr lang="zh-CN" altLang="en-US"/>
              <a:t>　　</a:t>
            </a:r>
            <a:r>
              <a:rPr lang="en-US" altLang="zh-CN"/>
              <a:t>24. </a:t>
            </a:r>
            <a:r>
              <a:rPr lang="zh-CN" altLang="en-US"/>
              <a:t>什么是近似视频点播</a:t>
            </a:r>
            <a:r>
              <a:rPr lang="en-US" altLang="zh-CN"/>
              <a:t>? </a:t>
            </a:r>
            <a:r>
              <a:rPr lang="zh-CN" altLang="en-US"/>
              <a:t>近似视频点播的文件应如何存放</a:t>
            </a:r>
            <a:r>
              <a:rPr lang="en-US" altLang="zh-CN"/>
              <a:t>? </a:t>
            </a:r>
            <a:br>
              <a:rPr lang="en-US" altLang="zh-CN"/>
            </a:br>
            <a:r>
              <a:rPr lang="zh-CN" altLang="en-US"/>
              <a:t>　　</a:t>
            </a:r>
            <a:r>
              <a:rPr lang="en-US" altLang="zh-CN"/>
              <a:t>25. </a:t>
            </a:r>
            <a:r>
              <a:rPr lang="zh-CN" altLang="en-US"/>
              <a:t>当两条视频流在时间上相差很少时，为什么要将它们合并</a:t>
            </a:r>
            <a:r>
              <a:rPr lang="en-US" altLang="zh-CN"/>
              <a:t>? </a:t>
            </a:r>
            <a:r>
              <a:rPr lang="zh-CN" altLang="en-US"/>
              <a:t>如何合并</a:t>
            </a:r>
            <a:r>
              <a:rPr lang="en-US" altLang="zh-CN"/>
              <a:t>? </a:t>
            </a:r>
          </a:p>
        </p:txBody>
      </p:sp>
      <p:sp>
        <p:nvSpPr>
          <p:cNvPr id="82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61109951"/>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a:lnSpc>
                <a:spcPct val="140000"/>
              </a:lnSpc>
            </a:pPr>
            <a:r>
              <a:rPr lang="zh-CN" altLang="en-US"/>
              <a:t>　　</a:t>
            </a:r>
            <a:r>
              <a:rPr lang="en-US" altLang="zh-CN"/>
              <a:t>26. </a:t>
            </a:r>
            <a:r>
              <a:rPr lang="zh-CN" altLang="en-US"/>
              <a:t>什么是</a:t>
            </a:r>
            <a:r>
              <a:rPr lang="en-US" altLang="zh-CN"/>
              <a:t>Zipf</a:t>
            </a:r>
            <a:r>
              <a:rPr lang="zh-CN" altLang="en-US"/>
              <a:t>定律</a:t>
            </a:r>
            <a:r>
              <a:rPr lang="en-US" altLang="zh-CN"/>
              <a:t>? </a:t>
            </a:r>
            <a:r>
              <a:rPr lang="zh-CN" altLang="en-US"/>
              <a:t>按照管风琴算法规定，在单个磁盘上应如何存放多部电影</a:t>
            </a:r>
            <a:r>
              <a:rPr lang="en-US" altLang="zh-CN"/>
              <a:t>?   </a:t>
            </a:r>
            <a:br>
              <a:rPr lang="en-US" altLang="zh-CN"/>
            </a:br>
            <a:r>
              <a:rPr lang="zh-CN" altLang="en-US"/>
              <a:t>　　</a:t>
            </a:r>
            <a:r>
              <a:rPr lang="en-US" altLang="zh-CN"/>
              <a:t>27. </a:t>
            </a:r>
            <a:r>
              <a:rPr lang="zh-CN" altLang="en-US"/>
              <a:t>高速缓存在多媒体系统中可有哪些用处</a:t>
            </a:r>
            <a:r>
              <a:rPr lang="en-US" altLang="zh-CN"/>
              <a:t>? </a:t>
            </a:r>
            <a:br>
              <a:rPr lang="en-US" altLang="zh-CN"/>
            </a:br>
            <a:r>
              <a:rPr lang="zh-CN" altLang="en-US"/>
              <a:t>　　</a:t>
            </a:r>
            <a:r>
              <a:rPr lang="en-US" altLang="zh-CN"/>
              <a:t>28. </a:t>
            </a:r>
            <a:r>
              <a:rPr lang="zh-CN" altLang="en-US"/>
              <a:t>为什么在多媒体系统中对磁盘调度提出了比传统</a:t>
            </a:r>
            <a:r>
              <a:rPr lang="en-US" altLang="zh-CN"/>
              <a:t>OS</a:t>
            </a:r>
            <a:r>
              <a:rPr lang="zh-CN" altLang="en-US"/>
              <a:t>更为严格的要求</a:t>
            </a:r>
            <a:r>
              <a:rPr lang="en-US" altLang="zh-CN"/>
              <a:t>? </a:t>
            </a:r>
            <a:br>
              <a:rPr lang="en-US" altLang="zh-CN"/>
            </a:br>
            <a:r>
              <a:rPr lang="zh-CN" altLang="en-US"/>
              <a:t>　　</a:t>
            </a:r>
            <a:r>
              <a:rPr lang="en-US" altLang="zh-CN"/>
              <a:t>29. </a:t>
            </a:r>
            <a:r>
              <a:rPr lang="zh-CN" altLang="en-US"/>
              <a:t>多媒体系统中对磁盘调度比传统</a:t>
            </a:r>
            <a:r>
              <a:rPr lang="en-US" altLang="zh-CN"/>
              <a:t>OS</a:t>
            </a:r>
            <a:r>
              <a:rPr lang="zh-CN" altLang="en-US"/>
              <a:t>更为容易处理的地方又有哪些</a:t>
            </a:r>
            <a:r>
              <a:rPr lang="en-US" altLang="zh-CN"/>
              <a:t>? </a:t>
            </a:r>
            <a:br>
              <a:rPr lang="en-US" altLang="zh-CN"/>
            </a:br>
            <a:r>
              <a:rPr lang="zh-CN" altLang="en-US"/>
              <a:t>　　</a:t>
            </a:r>
            <a:r>
              <a:rPr lang="en-US" altLang="zh-CN"/>
              <a:t>30. </a:t>
            </a:r>
            <a:r>
              <a:rPr lang="zh-CN" altLang="en-US"/>
              <a:t>为什么说</a:t>
            </a:r>
            <a:r>
              <a:rPr lang="en-US" altLang="zh-CN"/>
              <a:t>can-EDF</a:t>
            </a:r>
            <a:r>
              <a:rPr lang="zh-CN" altLang="en-US"/>
              <a:t>算法既能满足实时性要求，又可获得较好的性能</a:t>
            </a:r>
            <a:r>
              <a:rPr lang="en-US" altLang="zh-CN"/>
              <a:t>? </a:t>
            </a:r>
          </a:p>
        </p:txBody>
      </p:sp>
      <p:sp>
        <p:nvSpPr>
          <p:cNvPr id="824323" name="Rectangle 3"/>
          <p:cNvSpPr>
            <a:spLocks noGrp="1" noChangeArrowheads="1"/>
          </p:cNvSpPr>
          <p:nvPr>
            <p:ph type="body" idx="1"/>
          </p:nvPr>
        </p:nvSpPr>
        <p:spPr/>
        <p:txBody>
          <a:bodyPr/>
          <a:lstStyle/>
          <a:p>
            <a:endParaRPr lang="zh-CN" altLang="zh-CN"/>
          </a:p>
        </p:txBody>
      </p:sp>
      <p:sp>
        <p:nvSpPr>
          <p:cNvPr id="82432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48982795"/>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第十二章    保 护 和 安 全</a:t>
            </a:r>
          </a:p>
        </p:txBody>
      </p:sp>
      <p:sp>
        <p:nvSpPr>
          <p:cNvPr id="108558" name="Text Box 14"/>
          <p:cNvSpPr txBox="1">
            <a:spLocks noChangeArrowheads="1"/>
          </p:cNvSpPr>
          <p:nvPr/>
        </p:nvSpPr>
        <p:spPr bwMode="auto">
          <a:xfrm>
            <a:off x="2627313" y="2565400"/>
            <a:ext cx="4608512"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12.1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安全环境</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12.2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数据加密技术</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12.3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用户验证</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12.4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来自系统内部的攻击</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12.5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来自系统外部的攻击</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12.6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可信系统</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(Trusted System)</a:t>
            </a:r>
            <a:endPar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9"/>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88602"/>
      </p:ext>
    </p:extLst>
  </p:cSld>
  <p:clrMapOvr>
    <a:masterClrMapping/>
  </p:clrMapOvr>
  <p:timing>
    <p:tnLst>
      <p:par>
        <p:cTn id="1" dur="indefinite" restart="never" nodeType="tmRoot"/>
      </p:par>
    </p:tnLst>
  </p:timing>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12.1  </a:t>
            </a:r>
            <a:r>
              <a:rPr lang="zh-CN" altLang="en-US" sz="3200">
                <a:latin typeface="黑体" panose="02010609060101010101" pitchFamily="49" charset="-122"/>
                <a:ea typeface="黑体" panose="02010609060101010101" pitchFamily="49" charset="-122"/>
              </a:rPr>
              <a:t>安 全 环 境</a:t>
            </a:r>
            <a:r>
              <a:rPr lang="zh-CN" altLang="en-US"/>
              <a:t/>
            </a:r>
            <a:br>
              <a:rPr lang="zh-CN" altLang="en-US"/>
            </a:br>
            <a:r>
              <a:rPr lang="zh-CN" altLang="en-US"/>
              <a:t/>
            </a:r>
            <a:br>
              <a:rPr lang="zh-CN" altLang="en-US"/>
            </a:br>
            <a:r>
              <a:rPr lang="zh-CN" altLang="en-US"/>
              <a:t>　　由于社会的复杂性和某些事物的不可预知性，使得计算机系统的环境往往是不安全的。为此，必须对我们的工作环境采取“保护”措施，使之变成为一个“安全”环境。“保护”和“安全”是有不同含意的两个术语。可以把“保护”定义为：对攻击、入侵和损害系统等的行为进行防御或监视。“安全”是对系统完整性和数据安全性的可信度的衡量。 </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19382140"/>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12.1.1</a:t>
            </a:r>
            <a:r>
              <a:rPr lang="zh-CN" altLang="en-US">
                <a:latin typeface="黑体" panose="02010609060101010101" pitchFamily="49" charset="-122"/>
                <a:ea typeface="黑体" panose="02010609060101010101" pitchFamily="49" charset="-122"/>
              </a:rPr>
              <a:t>　实现</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安全环境</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的主要目标和面临的威胁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数据机密性</a:t>
            </a:r>
            <a:r>
              <a:rPr lang="en-US" altLang="zh-CN">
                <a:latin typeface="黑体" panose="02010609060101010101" pitchFamily="49" charset="-122"/>
                <a:ea typeface="黑体" panose="02010609060101010101" pitchFamily="49" charset="-122"/>
              </a:rPr>
              <a:t>(data secrecy)</a:t>
            </a:r>
            <a:br>
              <a:rPr lang="en-US" altLang="zh-CN">
                <a:latin typeface="黑体" panose="02010609060101010101" pitchFamily="49" charset="-122"/>
                <a:ea typeface="黑体" panose="02010609060101010101" pitchFamily="49" charset="-122"/>
              </a:rPr>
            </a:br>
            <a:r>
              <a:rPr lang="zh-CN" altLang="en-US"/>
              <a:t>　　数据机密性是指将机密的数据置于保密状态，仅允许被授权用户访问系统中的信息，以避免数据暴露。更确切地说，系统必须保证用户的数据，仅供被授权用户阅读，而不允许未经授权的用户阅读，以保证数据的保密性。</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97596819"/>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数据完整性</a:t>
            </a:r>
            <a:r>
              <a:rPr lang="en-US" altLang="zh-CN">
                <a:latin typeface="黑体" panose="02010609060101010101" pitchFamily="49" charset="-122"/>
                <a:ea typeface="黑体" panose="02010609060101010101" pitchFamily="49" charset="-122"/>
              </a:rPr>
              <a:t>(data integrity)</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完整性是指对数据或资源的可信赖程度，包括数据的完整性</a:t>
            </a:r>
            <a:r>
              <a:rPr lang="en-US" altLang="zh-CN"/>
              <a:t>(</a:t>
            </a:r>
            <a:r>
              <a:rPr lang="zh-CN" altLang="en-US"/>
              <a:t>信息内容</a:t>
            </a:r>
            <a:r>
              <a:rPr lang="en-US" altLang="zh-CN"/>
              <a:t>)</a:t>
            </a:r>
            <a:r>
              <a:rPr lang="zh-CN" altLang="en-US"/>
              <a:t>和来源的完整性</a:t>
            </a:r>
            <a:r>
              <a:rPr lang="en-US" altLang="zh-CN"/>
              <a:t>(</a:t>
            </a:r>
            <a:r>
              <a:rPr lang="zh-CN" altLang="en-US"/>
              <a:t>数据来源</a:t>
            </a:r>
            <a:r>
              <a:rPr lang="en-US" altLang="zh-CN"/>
              <a:t>)</a:t>
            </a:r>
            <a:r>
              <a:rPr lang="zh-CN" altLang="en-US"/>
              <a:t>，通常用于表述防止不当或未经授权的修改。信息的来源可能会涉及信息的准确性和可信性，以及人们对此信息的信任程度，因此这种可信性也是系统正确运行的关键。此外，还必须能保持系统中数据的一致性。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44113214"/>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系统可用性</a:t>
            </a:r>
            <a:r>
              <a:rPr lang="en-US" altLang="zh-CN">
                <a:latin typeface="黑体" panose="02010609060101010101" pitchFamily="49" charset="-122"/>
                <a:ea typeface="黑体" panose="02010609060101010101" pitchFamily="49" charset="-122"/>
              </a:rPr>
              <a:t>(system availability)</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可用性是指能保证计算机中的资源供授权用户随时访问，系统不会拒绝服务。更明确地说，授权用户的正常请求能及时、正确、安全地得到服务或响应。而攻击者为了达到使系统拒绝的目的，可能通过“修改”合法用户名字的方法，将他变为非法用户，使系统拒绝向该合法用户提供服务。此外，拒绝服务还可能由硬件故障引起，如磁盘故障、电源掉电等，也可能由软件故障引起。</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451833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endParaRPr lang="zh-CN" altLang="zh-CN"/>
          </a:p>
        </p:txBody>
      </p:sp>
      <p:sp>
        <p:nvSpPr>
          <p:cNvPr id="738307" name="Rectangle 3"/>
          <p:cNvSpPr>
            <a:spLocks noGrp="1" noChangeArrowheads="1"/>
          </p:cNvSpPr>
          <p:nvPr>
            <p:ph type="body" idx="1"/>
          </p:nvPr>
        </p:nvSpPr>
        <p:spPr/>
        <p:txBody>
          <a:bodyPr/>
          <a:lstStyle/>
          <a:p>
            <a:r>
              <a:rPr lang="zh-CN" altLang="en-US"/>
              <a:t>图</a:t>
            </a:r>
            <a:r>
              <a:rPr lang="en-US" altLang="zh-CN"/>
              <a:t>2-7</a:t>
            </a:r>
            <a:r>
              <a:rPr lang="zh-CN" altLang="en-US"/>
              <a:t>　具有挂起状态的进程状态图 </a:t>
            </a:r>
          </a:p>
        </p:txBody>
      </p:sp>
      <p:pic>
        <p:nvPicPr>
          <p:cNvPr id="738308" name="Picture 4" descr="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6975"/>
            <a:ext cx="52482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391773"/>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12.1.2  </a:t>
            </a:r>
            <a:r>
              <a:rPr lang="zh-CN" altLang="en-US">
                <a:latin typeface="黑体" panose="02010609060101010101" pitchFamily="49" charset="-122"/>
                <a:ea typeface="黑体" panose="02010609060101010101" pitchFamily="49" charset="-122"/>
              </a:rPr>
              <a:t>系统安全的特征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多面性 </a:t>
            </a:r>
            <a:br>
              <a:rPr lang="zh-CN" altLang="en-US">
                <a:latin typeface="黑体" panose="02010609060101010101" pitchFamily="49" charset="-122"/>
                <a:ea typeface="黑体" panose="02010609060101010101" pitchFamily="49" charset="-122"/>
              </a:rPr>
            </a:br>
            <a:r>
              <a:rPr lang="zh-CN" altLang="en-US"/>
              <a:t>　　在大型系统中通常存在着多个风险点，在这些风险点应从三方面采取措施加以防范：</a:t>
            </a:r>
            <a:br>
              <a:rPr lang="zh-CN" altLang="en-US"/>
            </a:br>
            <a:r>
              <a:rPr lang="zh-CN" altLang="en-US"/>
              <a:t>　　</a:t>
            </a:r>
            <a:r>
              <a:rPr lang="en-US" altLang="zh-CN"/>
              <a:t>(1) </a:t>
            </a:r>
            <a:r>
              <a:rPr lang="zh-CN" altLang="en-US"/>
              <a:t>物理安全</a:t>
            </a:r>
            <a:br>
              <a:rPr lang="zh-CN" altLang="en-US"/>
            </a:br>
            <a:r>
              <a:rPr lang="zh-CN" altLang="en-US"/>
              <a:t>　　</a:t>
            </a:r>
            <a:r>
              <a:rPr lang="en-US" altLang="zh-CN"/>
              <a:t>(2) </a:t>
            </a:r>
            <a:r>
              <a:rPr lang="zh-CN" altLang="en-US"/>
              <a:t>逻辑安全</a:t>
            </a:r>
            <a:br>
              <a:rPr lang="zh-CN" altLang="en-US"/>
            </a:br>
            <a:r>
              <a:rPr lang="zh-CN" altLang="en-US"/>
              <a:t>　　</a:t>
            </a:r>
            <a:r>
              <a:rPr lang="en-US" altLang="zh-CN"/>
              <a:t>(3) </a:t>
            </a:r>
            <a:r>
              <a:rPr lang="zh-CN" altLang="en-US"/>
              <a:t>安全管理</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0656694"/>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动态性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由于信息技术不断发展和攻击手段层出不穷，使系统的安全问题呈现出以下的动态性：</a:t>
            </a:r>
            <a:br>
              <a:rPr lang="zh-CN" altLang="en-US"/>
            </a:br>
            <a:r>
              <a:rPr lang="zh-CN" altLang="en-US"/>
              <a:t>　　</a:t>
            </a:r>
            <a:r>
              <a:rPr lang="en-US" altLang="zh-CN"/>
              <a:t>(1) </a:t>
            </a:r>
            <a:r>
              <a:rPr lang="zh-CN" altLang="en-US"/>
              <a:t>信息的时效性。　</a:t>
            </a:r>
            <a:br>
              <a:rPr lang="zh-CN" altLang="en-US"/>
            </a:br>
            <a:r>
              <a:rPr lang="zh-CN" altLang="en-US"/>
              <a:t>　　</a:t>
            </a:r>
            <a:r>
              <a:rPr lang="en-US" altLang="zh-CN"/>
              <a:t>(2) </a:t>
            </a:r>
            <a:r>
              <a:rPr lang="zh-CN" altLang="en-US"/>
              <a:t>攻击手段的不断翻新。</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087716"/>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层次性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大型系统的安全问题是一个相当复杂的问题，因此必需采用系统工程的方法解决。为了简化系统安全的复杂性，系统安全通常采用层次</a:t>
            </a:r>
            <a:r>
              <a:rPr lang="en-US" altLang="zh-CN"/>
              <a:t>-</a:t>
            </a:r>
            <a:r>
              <a:rPr lang="zh-CN" altLang="en-US"/>
              <a:t>模块化结构方法：</a:t>
            </a:r>
            <a:br>
              <a:rPr lang="zh-CN" altLang="en-US"/>
            </a:br>
            <a:r>
              <a:rPr lang="zh-CN" altLang="en-US"/>
              <a:t>　　首先将系统安全问题划分为若干个安全主题</a:t>
            </a:r>
            <a:r>
              <a:rPr lang="en-US" altLang="zh-CN"/>
              <a:t>(</a:t>
            </a:r>
            <a:r>
              <a:rPr lang="zh-CN" altLang="en-US"/>
              <a:t>功能模块</a:t>
            </a:r>
            <a:r>
              <a:rPr lang="en-US" altLang="zh-CN"/>
              <a:t>)</a:t>
            </a:r>
            <a:r>
              <a:rPr lang="zh-CN" altLang="en-US"/>
              <a:t>，作为最高层；然后再将其中每一个安全主题功能模块分成若干个安全子功能模块，作为次高层；此后再进一步将一个安全子功能模块分为若干安全孙功能模块，作为第三层；其最低一层是一组最小可选择的安全功能模块，用多个层次的安全功能模块来覆盖整个系统安全的各个方面。</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9417245"/>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适度性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当前几乎所有的单位在实现系统安全工程时，都遵循了适度安全准则，即根据实际需要提供适度的安全目标加以实现。这是因为：</a:t>
            </a:r>
            <a:br>
              <a:rPr lang="zh-CN" altLang="en-US"/>
            </a:br>
            <a:r>
              <a:rPr lang="zh-CN" altLang="en-US"/>
              <a:t>　　</a:t>
            </a:r>
            <a:r>
              <a:rPr lang="en-US" altLang="zh-CN"/>
              <a:t>(1) </a:t>
            </a:r>
            <a:r>
              <a:rPr lang="zh-CN" altLang="en-US"/>
              <a:t>由于系统安全的多面性，使对安全问题的全面覆盖基本上不可能实现；</a:t>
            </a:r>
            <a:br>
              <a:rPr lang="zh-CN" altLang="en-US"/>
            </a:br>
            <a:r>
              <a:rPr lang="zh-CN" altLang="en-US"/>
              <a:t>　　</a:t>
            </a:r>
            <a:r>
              <a:rPr lang="en-US" altLang="zh-CN"/>
              <a:t>(2) </a:t>
            </a:r>
            <a:r>
              <a:rPr lang="zh-CN" altLang="en-US"/>
              <a:t>实现全覆盖所需的成本也是难以令人接受的；</a:t>
            </a:r>
            <a:br>
              <a:rPr lang="zh-CN" altLang="en-US"/>
            </a:br>
            <a:r>
              <a:rPr lang="zh-CN" altLang="en-US"/>
              <a:t>　　</a:t>
            </a:r>
            <a:r>
              <a:rPr lang="en-US" altLang="zh-CN"/>
              <a:t>(3) </a:t>
            </a:r>
            <a:r>
              <a:rPr lang="zh-CN" altLang="en-US"/>
              <a:t>由于系统安全的动态性，即使当时实现了安全问题的全覆盖，随着计算机技术的迅速发展，企业规模的不断扩大，必然很快就会出现新的问题。</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84872287"/>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12.1.3  </a:t>
            </a:r>
            <a:r>
              <a:rPr lang="zh-CN" altLang="en-US">
                <a:latin typeface="黑体" panose="02010609060101010101" pitchFamily="49" charset="-122"/>
                <a:ea typeface="黑体" panose="02010609060101010101" pitchFamily="49" charset="-122"/>
              </a:rPr>
              <a:t>计算机安全的分类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 CC</a:t>
            </a:r>
            <a:r>
              <a:rPr lang="zh-CN" altLang="en-US">
                <a:latin typeface="黑体" panose="02010609060101010101" pitchFamily="49" charset="-122"/>
                <a:ea typeface="黑体" panose="02010609060101010101" pitchFamily="49" charset="-122"/>
              </a:rPr>
              <a:t>的由来</a:t>
            </a:r>
            <a:br>
              <a:rPr lang="zh-CN" altLang="en-US">
                <a:latin typeface="黑体" panose="02010609060101010101" pitchFamily="49" charset="-122"/>
                <a:ea typeface="黑体" panose="02010609060101010101" pitchFamily="49" charset="-122"/>
              </a:rPr>
            </a:br>
            <a:r>
              <a:rPr lang="zh-CN" altLang="en-US"/>
              <a:t>　　对一个安全产品</a:t>
            </a:r>
            <a:r>
              <a:rPr lang="en-US" altLang="zh-CN"/>
              <a:t>(</a:t>
            </a:r>
            <a:r>
              <a:rPr lang="zh-CN" altLang="en-US"/>
              <a:t>系统</a:t>
            </a:r>
            <a:r>
              <a:rPr lang="en-US" altLang="zh-CN"/>
              <a:t>)</a:t>
            </a:r>
            <a:r>
              <a:rPr lang="zh-CN" altLang="en-US"/>
              <a:t>进行评估，是件十分复杂的事，需要有一个能被广泛接受的评估标准。 </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1163144"/>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计算机安全的分类</a:t>
            </a:r>
            <a:r>
              <a:rPr lang="zh-CN" altLang="en-US"/>
              <a:t/>
            </a:r>
            <a:br>
              <a:rPr lang="zh-CN" altLang="en-US"/>
            </a:br>
            <a:r>
              <a:rPr lang="zh-CN" altLang="en-US"/>
              <a:t>　　在“可信任计算机系统评价标准”中将计算机系统的安全程度划分为：</a:t>
            </a:r>
            <a:r>
              <a:rPr lang="en-US" altLang="zh-CN"/>
              <a:t>D</a:t>
            </a:r>
            <a:r>
              <a:rPr lang="zh-CN" altLang="en-US"/>
              <a:t>、</a:t>
            </a:r>
            <a:r>
              <a:rPr lang="en-US" altLang="zh-CN"/>
              <a:t>C</a:t>
            </a:r>
            <a:r>
              <a:rPr lang="zh-CN" altLang="en-US"/>
              <a:t>、</a:t>
            </a:r>
            <a:r>
              <a:rPr lang="en-US" altLang="zh-CN"/>
              <a:t>B</a:t>
            </a:r>
            <a:r>
              <a:rPr lang="zh-CN" altLang="en-US"/>
              <a:t>、</a:t>
            </a:r>
            <a:r>
              <a:rPr lang="en-US" altLang="zh-CN"/>
              <a:t>A</a:t>
            </a:r>
            <a:r>
              <a:rPr lang="zh-CN" altLang="en-US"/>
              <a:t>四类。共分为</a:t>
            </a:r>
            <a:r>
              <a:rPr lang="en-US" altLang="zh-CN"/>
              <a:t>D</a:t>
            </a:r>
            <a:r>
              <a:rPr lang="zh-CN" altLang="en-US"/>
              <a:t>、</a:t>
            </a:r>
            <a:r>
              <a:rPr lang="en-US" altLang="zh-CN"/>
              <a:t>C</a:t>
            </a:r>
            <a:r>
              <a:rPr lang="en-US" altLang="zh-CN" baseline="-25000"/>
              <a:t>1</a:t>
            </a:r>
            <a:r>
              <a:rPr lang="zh-CN" altLang="en-US"/>
              <a:t>、</a:t>
            </a:r>
            <a:r>
              <a:rPr lang="en-US" altLang="zh-CN"/>
              <a:t>C</a:t>
            </a:r>
            <a:r>
              <a:rPr lang="en-US" altLang="zh-CN" baseline="-25000"/>
              <a:t>2</a:t>
            </a:r>
            <a:r>
              <a:rPr lang="zh-CN" altLang="en-US"/>
              <a:t>、</a:t>
            </a:r>
            <a:r>
              <a:rPr lang="en-US" altLang="zh-CN"/>
              <a:t>B</a:t>
            </a:r>
            <a:r>
              <a:rPr lang="en-US" altLang="zh-CN" baseline="-25000"/>
              <a:t>1</a:t>
            </a:r>
            <a:r>
              <a:rPr lang="zh-CN" altLang="en-US"/>
              <a:t>、</a:t>
            </a:r>
            <a:r>
              <a:rPr lang="en-US" altLang="zh-CN"/>
              <a:t>B</a:t>
            </a:r>
            <a:r>
              <a:rPr lang="en-US" altLang="zh-CN" baseline="-25000"/>
              <a:t>2</a:t>
            </a:r>
            <a:r>
              <a:rPr lang="zh-CN" altLang="en-US"/>
              <a:t>、</a:t>
            </a:r>
            <a:r>
              <a:rPr lang="en-US" altLang="zh-CN"/>
              <a:t>B</a:t>
            </a:r>
            <a:r>
              <a:rPr lang="en-US" altLang="zh-CN" baseline="-25000"/>
              <a:t>3</a:t>
            </a:r>
            <a:r>
              <a:rPr lang="zh-CN" altLang="en-US"/>
              <a:t>和</a:t>
            </a:r>
            <a:r>
              <a:rPr lang="en-US" altLang="zh-CN"/>
              <a:t>A</a:t>
            </a:r>
            <a:r>
              <a:rPr lang="en-US" altLang="zh-CN" baseline="-25000"/>
              <a:t>1</a:t>
            </a:r>
            <a:r>
              <a:rPr lang="zh-CN" altLang="en-US"/>
              <a:t>七个等级。</a:t>
            </a:r>
            <a:br>
              <a:rPr lang="zh-CN" altLang="en-US"/>
            </a:br>
            <a:r>
              <a:rPr lang="zh-CN" altLang="en-US"/>
              <a:t>　　</a:t>
            </a:r>
            <a:r>
              <a:rPr lang="en-US" altLang="zh-CN"/>
              <a:t>(1)  D</a:t>
            </a:r>
            <a:r>
              <a:rPr lang="zh-CN" altLang="en-US"/>
              <a:t>类，</a:t>
            </a:r>
            <a:br>
              <a:rPr lang="zh-CN" altLang="en-US"/>
            </a:br>
            <a:r>
              <a:rPr lang="zh-CN" altLang="en-US"/>
              <a:t>　　</a:t>
            </a:r>
            <a:r>
              <a:rPr lang="en-US" altLang="zh-CN"/>
              <a:t>(2)  C</a:t>
            </a:r>
            <a:r>
              <a:rPr lang="en-US" altLang="zh-CN" baseline="-25000"/>
              <a:t>1</a:t>
            </a:r>
            <a:r>
              <a:rPr lang="zh-CN" altLang="en-US"/>
              <a:t>级。</a:t>
            </a:r>
            <a:br>
              <a:rPr lang="zh-CN" altLang="en-US"/>
            </a:br>
            <a:r>
              <a:rPr lang="zh-CN" altLang="en-US"/>
              <a:t>　　</a:t>
            </a:r>
            <a:r>
              <a:rPr lang="en-US" altLang="zh-CN"/>
              <a:t>(3)  C</a:t>
            </a:r>
            <a:r>
              <a:rPr lang="en-US" altLang="zh-CN" baseline="-25000"/>
              <a:t>2</a:t>
            </a:r>
            <a:r>
              <a:rPr lang="zh-CN" altLang="en-US"/>
              <a:t>级。</a:t>
            </a:r>
            <a:br>
              <a:rPr lang="zh-CN" altLang="en-US"/>
            </a:br>
            <a:r>
              <a:rPr lang="zh-CN" altLang="en-US"/>
              <a:t>　　</a:t>
            </a:r>
            <a:r>
              <a:rPr lang="en-US" altLang="zh-CN"/>
              <a:t>(4)  B</a:t>
            </a:r>
            <a:r>
              <a:rPr lang="en-US" altLang="zh-CN" baseline="-25000"/>
              <a:t>1</a:t>
            </a:r>
            <a:r>
              <a:rPr lang="zh-CN" altLang="en-US"/>
              <a:t>级。 </a:t>
            </a:r>
            <a:br>
              <a:rPr lang="zh-CN" altLang="en-US"/>
            </a:br>
            <a:r>
              <a:rPr lang="zh-CN" altLang="en-US"/>
              <a:t>　　</a:t>
            </a:r>
            <a:r>
              <a:rPr lang="en-US" altLang="zh-CN"/>
              <a:t>(5)  B</a:t>
            </a:r>
            <a:r>
              <a:rPr lang="en-US" altLang="zh-CN" baseline="-25000"/>
              <a:t>2</a:t>
            </a:r>
            <a:r>
              <a:rPr lang="zh-CN" altLang="en-US"/>
              <a:t>级。 </a:t>
            </a:r>
            <a:br>
              <a:rPr lang="zh-CN" altLang="en-US"/>
            </a:br>
            <a:r>
              <a:rPr lang="zh-CN" altLang="en-US"/>
              <a:t>　　</a:t>
            </a:r>
            <a:r>
              <a:rPr lang="en-US" altLang="zh-CN"/>
              <a:t>(6)  B</a:t>
            </a:r>
            <a:r>
              <a:rPr lang="en-US" altLang="zh-CN" baseline="-25000"/>
              <a:t>3</a:t>
            </a:r>
            <a:r>
              <a:rPr lang="zh-CN" altLang="en-US"/>
              <a:t>级。</a:t>
            </a:r>
            <a:br>
              <a:rPr lang="zh-CN" altLang="en-US"/>
            </a:br>
            <a:r>
              <a:rPr lang="zh-CN" altLang="en-US"/>
              <a:t>　　</a:t>
            </a:r>
            <a:r>
              <a:rPr lang="en-US" altLang="zh-CN"/>
              <a:t>(7)  A</a:t>
            </a:r>
            <a:r>
              <a:rPr lang="en-US" altLang="zh-CN" baseline="-25000"/>
              <a:t>1</a:t>
            </a:r>
            <a:r>
              <a:rPr lang="zh-CN" altLang="en-US"/>
              <a:t>级。</a:t>
            </a:r>
          </a:p>
        </p:txBody>
      </p:sp>
      <p:sp>
        <p:nvSpPr>
          <p:cNvPr id="719875" name="Rectangle 3"/>
          <p:cNvSpPr>
            <a:spLocks noGrp="1" noChangeArrowheads="1"/>
          </p:cNvSpPr>
          <p:nvPr>
            <p:ph type="body" idx="1"/>
          </p:nvPr>
        </p:nvSpPr>
        <p:spPr/>
        <p:txBody>
          <a:bodyPr/>
          <a:lstStyle/>
          <a:p>
            <a:endParaRPr lang="zh-CN" altLang="zh-CN"/>
          </a:p>
        </p:txBody>
      </p:sp>
      <p:sp>
        <p:nvSpPr>
          <p:cNvPr id="71987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56804399"/>
      </p:ext>
    </p:extLst>
  </p:cSld>
  <p:clrMapOvr>
    <a:masterClrMapping/>
  </p:clrMapOvr>
  <p:timing>
    <p:tnLst>
      <p:par>
        <p:cTn id="1" dur="indefinite" restart="never" nodeType="tmRoot"/>
      </p:par>
    </p:tnLst>
  </p:timing>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12.2  </a:t>
            </a:r>
            <a:r>
              <a:rPr lang="zh-CN" altLang="en-US" sz="3200">
                <a:latin typeface="黑体" panose="02010609060101010101" pitchFamily="49" charset="-122"/>
                <a:ea typeface="黑体" panose="02010609060101010101" pitchFamily="49" charset="-122"/>
              </a:rPr>
              <a:t>数据加密技术</a:t>
            </a:r>
            <a:r>
              <a:rPr lang="zh-CN" altLang="en-US">
                <a:latin typeface="黑体" panose="02010609060101010101" pitchFamily="49" charset="-122"/>
                <a:ea typeface="黑体" panose="02010609060101010101" pitchFamily="49" charset="-122"/>
              </a:rPr>
              <a:t>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12.2.1</a:t>
            </a:r>
            <a:r>
              <a:rPr lang="zh-CN" altLang="en-US">
                <a:latin typeface="黑体" panose="02010609060101010101" pitchFamily="49" charset="-122"/>
                <a:ea typeface="黑体" panose="02010609060101010101" pitchFamily="49" charset="-122"/>
              </a:rPr>
              <a:t>　数据加密原理</a:t>
            </a:r>
            <a:br>
              <a:rPr lang="zh-CN" altLang="en-US">
                <a:latin typeface="黑体" panose="02010609060101010101" pitchFamily="49" charset="-122"/>
                <a:ea typeface="黑体" panose="02010609060101010101" pitchFamily="49" charset="-122"/>
              </a:rPr>
            </a:br>
            <a:r>
              <a:rPr lang="zh-CN" altLang="en-US"/>
              <a:t>　　加密是一种密写科学，用于把系统中的数据</a:t>
            </a:r>
            <a:r>
              <a:rPr lang="en-US" altLang="zh-CN"/>
              <a:t>(</a:t>
            </a:r>
            <a:r>
              <a:rPr lang="zh-CN" altLang="en-US"/>
              <a:t>称为明文</a:t>
            </a:r>
            <a:r>
              <a:rPr lang="en-US" altLang="zh-CN"/>
              <a:t>)</a:t>
            </a:r>
            <a:r>
              <a:rPr lang="zh-CN" altLang="en-US"/>
              <a:t>转换为密文。使攻击者即使截获到被加密的数据，也无法了解数据的内容，从而有效地保护了系统中信息的安全性。数据加密技术包括：数据加密、数据解密、数字签名、签名识别以及数字证明等。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1600096"/>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数据加密模型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早在几千年前，人类就已经有了通信保密的思想，并先后出现了易位法和置换法等加密方法。但直至进入</a:t>
            </a:r>
            <a:r>
              <a:rPr lang="en-US" altLang="zh-CN"/>
              <a:t>20</a:t>
            </a:r>
            <a:r>
              <a:rPr lang="zh-CN" altLang="en-US"/>
              <a:t>世纪</a:t>
            </a:r>
            <a:r>
              <a:rPr lang="en-US" altLang="zh-CN"/>
              <a:t>60</a:t>
            </a:r>
            <a:r>
              <a:rPr lang="zh-CN" altLang="en-US"/>
              <a:t>年代，由于科学技术的发展，才使密码学的研究进入了一个新的发展时期。计算机网络的发展，尤其是</a:t>
            </a:r>
            <a:r>
              <a:rPr lang="en-US" altLang="zh-CN"/>
              <a:t>Internet</a:t>
            </a:r>
            <a:r>
              <a:rPr lang="zh-CN" altLang="en-US"/>
              <a:t>广泛深入的应用，又推动了数据加密技术的迅速发展。</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16230376"/>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endParaRPr lang="zh-CN" altLang="zh-CN"/>
          </a:p>
        </p:txBody>
      </p:sp>
      <p:sp>
        <p:nvSpPr>
          <p:cNvPr id="722947" name="Rectangle 3"/>
          <p:cNvSpPr>
            <a:spLocks noGrp="1" noChangeArrowheads="1"/>
          </p:cNvSpPr>
          <p:nvPr>
            <p:ph type="body" idx="1"/>
          </p:nvPr>
        </p:nvSpPr>
        <p:spPr/>
        <p:txBody>
          <a:bodyPr/>
          <a:lstStyle/>
          <a:p>
            <a:r>
              <a:rPr lang="zh-CN" altLang="en-US"/>
              <a:t>图</a:t>
            </a:r>
            <a:r>
              <a:rPr lang="en-US" altLang="zh-CN"/>
              <a:t>12-1</a:t>
            </a:r>
            <a:r>
              <a:rPr lang="zh-CN" altLang="en-US"/>
              <a:t>　数据加密模型</a:t>
            </a:r>
          </a:p>
        </p:txBody>
      </p:sp>
      <p:pic>
        <p:nvPicPr>
          <p:cNvPr id="722948" name="Picture 4" descr="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557338"/>
            <a:ext cx="57150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77099"/>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基本加密方法</a:t>
            </a:r>
            <a:r>
              <a:rPr lang="zh-CN" altLang="en-US"/>
              <a:t/>
            </a:r>
            <a:br>
              <a:rPr lang="zh-CN" altLang="en-US"/>
            </a:br>
            <a:r>
              <a:rPr lang="zh-CN" altLang="en-US"/>
              <a:t>　　</a:t>
            </a:r>
            <a:r>
              <a:rPr lang="en-US" altLang="zh-CN"/>
              <a:t>1) </a:t>
            </a:r>
            <a:r>
              <a:rPr lang="zh-CN" altLang="en-US"/>
              <a:t>易位法</a:t>
            </a:r>
            <a:br>
              <a:rPr lang="zh-CN" altLang="en-US"/>
            </a:br>
            <a:r>
              <a:rPr lang="zh-CN" altLang="en-US"/>
              <a:t>　　易位法是按照一定的规则，重新安排明文中的比特或字符的顺序来形成密文，而字符本身保持不变。按易位单位的不同，又可分成比特易位和字符易位两种。 </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3422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endParaRPr lang="zh-CN" altLang="zh-CN"/>
          </a:p>
        </p:txBody>
      </p:sp>
      <p:sp>
        <p:nvSpPr>
          <p:cNvPr id="739331" name="Rectangle 3"/>
          <p:cNvSpPr>
            <a:spLocks noGrp="1" noChangeArrowheads="1"/>
          </p:cNvSpPr>
          <p:nvPr>
            <p:ph type="body" idx="1"/>
          </p:nvPr>
        </p:nvSpPr>
        <p:spPr/>
        <p:txBody>
          <a:bodyPr/>
          <a:lstStyle/>
          <a:p>
            <a:r>
              <a:rPr lang="en-US" altLang="zh-CN"/>
              <a:t> </a:t>
            </a:r>
            <a:r>
              <a:rPr lang="zh-CN" altLang="en-US"/>
              <a:t>图</a:t>
            </a:r>
            <a:r>
              <a:rPr lang="en-US" altLang="zh-CN"/>
              <a:t>2-8  </a:t>
            </a:r>
            <a:r>
              <a:rPr lang="zh-CN" altLang="en-US"/>
              <a:t>具有创建、终止和挂起状态的进程状态图 </a:t>
            </a:r>
          </a:p>
        </p:txBody>
      </p:sp>
      <p:pic>
        <p:nvPicPr>
          <p:cNvPr id="739332" name="Picture 4" descr="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73238"/>
            <a:ext cx="5881688" cy="318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77082"/>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endParaRPr lang="zh-CN" altLang="zh-CN"/>
          </a:p>
        </p:txBody>
      </p:sp>
      <p:sp>
        <p:nvSpPr>
          <p:cNvPr id="724995" name="Rectangle 3"/>
          <p:cNvSpPr>
            <a:spLocks noGrp="1" noChangeArrowheads="1"/>
          </p:cNvSpPr>
          <p:nvPr>
            <p:ph type="body" idx="1"/>
          </p:nvPr>
        </p:nvSpPr>
        <p:spPr>
          <a:xfrm>
            <a:off x="0" y="5445125"/>
            <a:ext cx="9144000" cy="476250"/>
          </a:xfrm>
        </p:spPr>
        <p:txBody>
          <a:bodyPr/>
          <a:lstStyle/>
          <a:p>
            <a:r>
              <a:rPr lang="zh-CN" altLang="en-US"/>
              <a:t>图</a:t>
            </a:r>
            <a:r>
              <a:rPr lang="en-US" altLang="zh-CN"/>
              <a:t>12-2</a:t>
            </a:r>
            <a:r>
              <a:rPr lang="zh-CN" altLang="en-US"/>
              <a:t>　按字符易位加密算法</a:t>
            </a:r>
          </a:p>
        </p:txBody>
      </p:sp>
      <p:pic>
        <p:nvPicPr>
          <p:cNvPr id="724996" name="Picture 4" descr="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557338"/>
            <a:ext cx="6480175" cy="31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45547"/>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置换法</a:t>
            </a:r>
            <a:br>
              <a:rPr lang="zh-CN" altLang="en-US"/>
            </a:br>
            <a:r>
              <a:rPr lang="zh-CN" altLang="en-US"/>
              <a:t>　　置换法是按照一定的规则，用一个字符去置换</a:t>
            </a:r>
            <a:r>
              <a:rPr lang="en-US" altLang="zh-CN"/>
              <a:t>(</a:t>
            </a:r>
            <a:r>
              <a:rPr lang="zh-CN" altLang="en-US"/>
              <a:t>替代</a:t>
            </a:r>
            <a:r>
              <a:rPr lang="en-US" altLang="zh-CN"/>
              <a:t>)</a:t>
            </a:r>
            <a:r>
              <a:rPr lang="zh-CN" altLang="en-US"/>
              <a:t>另一个字符来形成密文。最早由朱叶斯</a:t>
            </a:r>
            <a:r>
              <a:rPr lang="en-US" altLang="zh-CN"/>
              <a:t>·</a:t>
            </a:r>
            <a:r>
              <a:rPr lang="zh-CN" altLang="en-US"/>
              <a:t>凯撒</a:t>
            </a:r>
            <a:r>
              <a:rPr lang="en-US" altLang="zh-CN"/>
              <a:t>(Julius caeser)</a:t>
            </a:r>
            <a:r>
              <a:rPr lang="zh-CN" altLang="en-US"/>
              <a:t>提出的算法非常简单，它是将字母</a:t>
            </a:r>
            <a:r>
              <a:rPr lang="en-US" altLang="zh-CN"/>
              <a:t>a</a:t>
            </a:r>
            <a:r>
              <a:rPr lang="zh-CN" altLang="en-US"/>
              <a:t>、</a:t>
            </a:r>
            <a:r>
              <a:rPr lang="en-US" altLang="zh-CN"/>
              <a:t>b</a:t>
            </a:r>
            <a:r>
              <a:rPr lang="zh-CN" altLang="en-US"/>
              <a:t>、</a:t>
            </a:r>
            <a:r>
              <a:rPr lang="en-US" altLang="zh-CN"/>
              <a:t>c</a:t>
            </a:r>
            <a:r>
              <a:rPr lang="zh-CN" altLang="en-US"/>
              <a:t>、</a:t>
            </a:r>
            <a:r>
              <a:rPr lang="en-US" altLang="zh-CN"/>
              <a:t>…</a:t>
            </a:r>
            <a:r>
              <a:rPr lang="zh-CN" altLang="en-US"/>
              <a:t>、</a:t>
            </a:r>
            <a:r>
              <a:rPr lang="en-US" altLang="zh-CN"/>
              <a:t>x</a:t>
            </a:r>
            <a:r>
              <a:rPr lang="zh-CN" altLang="en-US"/>
              <a:t>、</a:t>
            </a:r>
            <a:r>
              <a:rPr lang="en-US" altLang="zh-CN"/>
              <a:t>y</a:t>
            </a:r>
            <a:r>
              <a:rPr lang="zh-CN" altLang="en-US"/>
              <a:t>、</a:t>
            </a:r>
            <a:r>
              <a:rPr lang="en-US" altLang="zh-CN"/>
              <a:t>z</a:t>
            </a:r>
            <a:r>
              <a:rPr lang="zh-CN" altLang="en-US"/>
              <a:t>循环右移三位后，即利用</a:t>
            </a:r>
            <a:r>
              <a:rPr lang="en-US" altLang="zh-CN"/>
              <a:t>d</a:t>
            </a:r>
            <a:r>
              <a:rPr lang="zh-CN" altLang="en-US"/>
              <a:t>置换</a:t>
            </a:r>
            <a:r>
              <a:rPr lang="en-US" altLang="zh-CN"/>
              <a:t>a</a:t>
            </a:r>
            <a:r>
              <a:rPr lang="zh-CN" altLang="en-US"/>
              <a:t>，用</a:t>
            </a:r>
            <a:r>
              <a:rPr lang="en-US" altLang="zh-CN"/>
              <a:t>e</a:t>
            </a:r>
            <a:r>
              <a:rPr lang="zh-CN" altLang="en-US"/>
              <a:t>置换</a:t>
            </a:r>
            <a:r>
              <a:rPr lang="en-US" altLang="zh-CN"/>
              <a:t>b</a:t>
            </a:r>
            <a:r>
              <a:rPr lang="zh-CN" altLang="en-US"/>
              <a:t>等。凯撒算法的推广是移动</a:t>
            </a:r>
            <a:r>
              <a:rPr lang="en-US" altLang="zh-CN"/>
              <a:t>K</a:t>
            </a:r>
            <a:r>
              <a:rPr lang="zh-CN" altLang="en-US"/>
              <a:t>位。单纯移动</a:t>
            </a:r>
            <a:r>
              <a:rPr lang="en-US" altLang="zh-CN"/>
              <a:t>K</a:t>
            </a:r>
            <a:r>
              <a:rPr lang="zh-CN" altLang="en-US"/>
              <a:t>位的置换算法很容易被破译，比较好的置换算法是进行映像。</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06909177"/>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endParaRPr lang="zh-CN" altLang="zh-CN"/>
          </a:p>
        </p:txBody>
      </p:sp>
      <p:sp>
        <p:nvSpPr>
          <p:cNvPr id="727043" name="Rectangle 3"/>
          <p:cNvSpPr>
            <a:spLocks noGrp="1" noChangeArrowheads="1"/>
          </p:cNvSpPr>
          <p:nvPr>
            <p:ph type="body" idx="1"/>
          </p:nvPr>
        </p:nvSpPr>
        <p:spPr>
          <a:xfrm>
            <a:off x="0" y="3860800"/>
            <a:ext cx="9144000" cy="476250"/>
          </a:xfrm>
        </p:spPr>
        <p:txBody>
          <a:bodyPr/>
          <a:lstStyle/>
          <a:p>
            <a:r>
              <a:rPr lang="zh-CN" altLang="en-US"/>
              <a:t>图</a:t>
            </a:r>
            <a:r>
              <a:rPr lang="en-US" altLang="zh-CN"/>
              <a:t>12-3</a:t>
            </a:r>
            <a:r>
              <a:rPr lang="zh-CN" altLang="en-US"/>
              <a:t>　</a:t>
            </a:r>
            <a:r>
              <a:rPr lang="en-US" altLang="zh-CN"/>
              <a:t>26</a:t>
            </a:r>
            <a:r>
              <a:rPr lang="zh-CN" altLang="en-US"/>
              <a:t>个字母的映像</a:t>
            </a:r>
          </a:p>
        </p:txBody>
      </p:sp>
      <p:pic>
        <p:nvPicPr>
          <p:cNvPr id="727044" name="Picture 4"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205038"/>
            <a:ext cx="76327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90909"/>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12.2.2  </a:t>
            </a:r>
            <a:r>
              <a:rPr lang="zh-CN" altLang="en-US">
                <a:latin typeface="黑体" panose="02010609060101010101" pitchFamily="49" charset="-122"/>
                <a:ea typeface="黑体" panose="02010609060101010101" pitchFamily="49" charset="-122"/>
              </a:rPr>
              <a:t>对称加密算法与非对称加密算法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对称加密算法</a:t>
            </a:r>
            <a:br>
              <a:rPr lang="zh-CN" altLang="en-US">
                <a:latin typeface="黑体" panose="02010609060101010101" pitchFamily="49" charset="-122"/>
                <a:ea typeface="黑体" panose="02010609060101010101" pitchFamily="49" charset="-122"/>
              </a:rPr>
            </a:br>
            <a:r>
              <a:rPr lang="zh-CN" altLang="en-US"/>
              <a:t>　　在对称加密算法中，在加密算法和解密算法之间存在着一定的相依关系，即加密和解密算法往往使用相同的密钥；或者在知道了加密密钥</a:t>
            </a:r>
            <a:r>
              <a:rPr lang="en-US" altLang="zh-CN"/>
              <a:t>Ke</a:t>
            </a:r>
            <a:r>
              <a:rPr lang="zh-CN" altLang="en-US"/>
              <a:t>后，就很容易推导出解密密钥</a:t>
            </a:r>
            <a:r>
              <a:rPr lang="en-US" altLang="zh-CN"/>
              <a:t>Kd</a:t>
            </a:r>
            <a:r>
              <a:rPr lang="zh-CN" altLang="en-US"/>
              <a:t>。最有代表性的对称加密算法是数据加密标准</a:t>
            </a:r>
            <a:r>
              <a:rPr lang="en-US" altLang="zh-CN"/>
              <a:t>DES(Data Eneryption Standard)</a:t>
            </a:r>
            <a:r>
              <a:rPr lang="zh-CN" altLang="en-US"/>
              <a:t>。</a:t>
            </a:r>
            <a:r>
              <a:rPr lang="en-US" altLang="zh-CN"/>
              <a:t>ISO</a:t>
            </a:r>
            <a:r>
              <a:rPr lang="zh-CN" altLang="en-US"/>
              <a:t>现在已将</a:t>
            </a:r>
            <a:r>
              <a:rPr lang="en-US" altLang="zh-CN"/>
              <a:t>DES</a:t>
            </a:r>
            <a:r>
              <a:rPr lang="zh-CN" altLang="en-US"/>
              <a:t>作为数据加密标准。 </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9692592"/>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非对称加密算法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非对称加密算法的加密密钥</a:t>
            </a:r>
            <a:r>
              <a:rPr lang="en-US" altLang="zh-CN"/>
              <a:t>Ke</a:t>
            </a:r>
            <a:r>
              <a:rPr lang="zh-CN" altLang="en-US"/>
              <a:t>和解密密钥</a:t>
            </a:r>
            <a:r>
              <a:rPr lang="en-US" altLang="zh-CN"/>
              <a:t>Kd</a:t>
            </a:r>
            <a:r>
              <a:rPr lang="zh-CN" altLang="en-US"/>
              <a:t>不同，而且难以从</a:t>
            </a:r>
            <a:r>
              <a:rPr lang="en-US" altLang="zh-CN"/>
              <a:t>Ke</a:t>
            </a:r>
            <a:r>
              <a:rPr lang="zh-CN" altLang="en-US"/>
              <a:t>推导出</a:t>
            </a:r>
            <a:r>
              <a:rPr lang="en-US" altLang="zh-CN"/>
              <a:t>Kd</a:t>
            </a:r>
            <a:r>
              <a:rPr lang="zh-CN" altLang="en-US"/>
              <a:t>来，故而可将其中的一个密钥公开而成为公开密钥，故该算法也可称为公开密钥算法。每个用户保存一对密钥，每个人的公开密钥都对外公开。假如某用户要与另一用户通信，他可用公开密钥对数据进行加密，而收信者则用自己的私用密钥进行解密。这样就可以保证信息不会外泄。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63831444"/>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12.2.3</a:t>
            </a:r>
            <a:r>
              <a:rPr lang="zh-CN" altLang="en-US">
                <a:latin typeface="黑体" panose="02010609060101010101" pitchFamily="49" charset="-122"/>
                <a:ea typeface="黑体" panose="02010609060101010101" pitchFamily="49" charset="-122"/>
              </a:rPr>
              <a:t>　数字签名和数字证明书</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数字签名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在金融和商业等系统中，许多业务都要求在单据上签名或加盖印章，以证实其真实性，备日后查验。在利用计算机网络传送报文时，可将公开密钥法用于电子</a:t>
            </a:r>
            <a:r>
              <a:rPr lang="en-US" altLang="zh-CN"/>
              <a:t>(</a:t>
            </a:r>
            <a:r>
              <a:rPr lang="zh-CN" altLang="en-US"/>
              <a:t>数字</a:t>
            </a:r>
            <a:r>
              <a:rPr lang="en-US" altLang="zh-CN"/>
              <a:t>)</a:t>
            </a:r>
            <a:r>
              <a:rPr lang="zh-CN" altLang="en-US"/>
              <a:t>签名，来代替传统的签名。而为使数字签名能代替传统的签名，必须满足下述三个条件：</a:t>
            </a:r>
            <a:br>
              <a:rPr lang="zh-CN" altLang="en-US"/>
            </a:br>
            <a:r>
              <a:rPr lang="zh-CN" altLang="en-US"/>
              <a:t>　　</a:t>
            </a:r>
            <a:r>
              <a:rPr lang="en-US" altLang="zh-CN"/>
              <a:t>(1) </a:t>
            </a:r>
            <a:r>
              <a:rPr lang="zh-CN" altLang="en-US"/>
              <a:t>接收者能够核实发送者对报文的签名。</a:t>
            </a:r>
            <a:br>
              <a:rPr lang="zh-CN" altLang="en-US"/>
            </a:br>
            <a:r>
              <a:rPr lang="zh-CN" altLang="en-US"/>
              <a:t>　　</a:t>
            </a:r>
            <a:r>
              <a:rPr lang="en-US" altLang="zh-CN"/>
              <a:t>(2) </a:t>
            </a:r>
            <a:r>
              <a:rPr lang="zh-CN" altLang="en-US"/>
              <a:t>发送者事后不能抵赖其对报文的签名。</a:t>
            </a:r>
            <a:br>
              <a:rPr lang="zh-CN" altLang="en-US"/>
            </a:br>
            <a:r>
              <a:rPr lang="zh-CN" altLang="en-US"/>
              <a:t>　　</a:t>
            </a:r>
            <a:r>
              <a:rPr lang="en-US" altLang="zh-CN"/>
              <a:t>(3) </a:t>
            </a:r>
            <a:r>
              <a:rPr lang="zh-CN" altLang="en-US"/>
              <a:t>接收者无法伪造对报文的签名。</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6809232"/>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zh-CN" altLang="en-US"/>
              <a:t>　　</a:t>
            </a:r>
            <a:r>
              <a:rPr lang="en-US" altLang="zh-CN"/>
              <a:t>1) </a:t>
            </a:r>
            <a:r>
              <a:rPr lang="zh-CN" altLang="en-US"/>
              <a:t>简单数字签名</a:t>
            </a:r>
            <a:br>
              <a:rPr lang="zh-CN" altLang="en-US"/>
            </a:br>
            <a:r>
              <a:rPr lang="zh-CN" altLang="en-US"/>
              <a:t>　　在这种数字签名方式中，发送者</a:t>
            </a:r>
            <a:r>
              <a:rPr lang="en-US" altLang="zh-CN"/>
              <a:t>A</a:t>
            </a:r>
            <a:r>
              <a:rPr lang="zh-CN" altLang="en-US"/>
              <a:t>可使用私用密钥</a:t>
            </a:r>
            <a:r>
              <a:rPr lang="en-US" altLang="zh-CN"/>
              <a:t>Kda</a:t>
            </a:r>
            <a:r>
              <a:rPr lang="zh-CN" altLang="en-US"/>
              <a:t>对明文</a:t>
            </a:r>
            <a:r>
              <a:rPr lang="en-US" altLang="zh-CN"/>
              <a:t>P</a:t>
            </a:r>
            <a:r>
              <a:rPr lang="zh-CN" altLang="en-US"/>
              <a:t>进行加密，形成</a:t>
            </a:r>
            <a:r>
              <a:rPr lang="en-US" altLang="zh-CN"/>
              <a:t>D</a:t>
            </a:r>
            <a:r>
              <a:rPr lang="en-US" altLang="zh-CN" baseline="-25000"/>
              <a:t>Kda</a:t>
            </a:r>
            <a:r>
              <a:rPr lang="en-US" altLang="zh-CN"/>
              <a:t>(P)</a:t>
            </a:r>
            <a:r>
              <a:rPr lang="zh-CN" altLang="en-US"/>
              <a:t>后传送给接收者</a:t>
            </a:r>
            <a:r>
              <a:rPr lang="en-US" altLang="zh-CN"/>
              <a:t>B</a:t>
            </a:r>
            <a:r>
              <a:rPr lang="zh-CN" altLang="en-US"/>
              <a:t>。</a:t>
            </a:r>
            <a:r>
              <a:rPr lang="en-US" altLang="zh-CN"/>
              <a:t>B</a:t>
            </a:r>
            <a:r>
              <a:rPr lang="zh-CN" altLang="en-US"/>
              <a:t>可利用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进行解密，得到</a:t>
            </a:r>
            <a:r>
              <a:rPr lang="en-US" altLang="zh-CN"/>
              <a:t>E</a:t>
            </a:r>
            <a:r>
              <a:rPr lang="en-US" altLang="zh-CN" baseline="-25000"/>
              <a:t>Kea</a:t>
            </a:r>
            <a:r>
              <a:rPr lang="en-US" altLang="zh-CN"/>
              <a:t>(D</a:t>
            </a:r>
            <a:r>
              <a:rPr lang="en-US" altLang="zh-CN" baseline="-25000"/>
              <a:t>Kda</a:t>
            </a:r>
            <a:r>
              <a:rPr lang="en-US" altLang="zh-CN"/>
              <a:t>(P))=P</a:t>
            </a:r>
            <a:r>
              <a:rPr lang="zh-CN" altLang="en-US"/>
              <a:t>，如图</a:t>
            </a:r>
            <a:r>
              <a:rPr lang="en-US" altLang="zh-CN"/>
              <a:t>12-4(a)</a:t>
            </a:r>
            <a:r>
              <a:rPr lang="zh-CN" altLang="en-US"/>
              <a:t>所示。</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281555"/>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endParaRPr lang="zh-CN" altLang="zh-CN"/>
          </a:p>
        </p:txBody>
      </p:sp>
      <p:sp>
        <p:nvSpPr>
          <p:cNvPr id="732163" name="Rectangle 3"/>
          <p:cNvSpPr>
            <a:spLocks noGrp="1" noChangeArrowheads="1"/>
          </p:cNvSpPr>
          <p:nvPr>
            <p:ph type="body" idx="1"/>
          </p:nvPr>
        </p:nvSpPr>
        <p:spPr>
          <a:xfrm>
            <a:off x="0" y="5300663"/>
            <a:ext cx="9144000" cy="476250"/>
          </a:xfrm>
        </p:spPr>
        <p:txBody>
          <a:bodyPr/>
          <a:lstStyle/>
          <a:p>
            <a:r>
              <a:rPr lang="zh-CN" altLang="en-US"/>
              <a:t>图</a:t>
            </a:r>
            <a:r>
              <a:rPr lang="en-US" altLang="zh-CN"/>
              <a:t>12-4</a:t>
            </a:r>
            <a:r>
              <a:rPr lang="zh-CN" altLang="en-US"/>
              <a:t>　数字签名示意图</a:t>
            </a:r>
          </a:p>
        </p:txBody>
      </p:sp>
      <p:pic>
        <p:nvPicPr>
          <p:cNvPr id="732164"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060575"/>
            <a:ext cx="7559675"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65955"/>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a:xfrm>
            <a:off x="323850" y="692150"/>
            <a:ext cx="8496300" cy="5545138"/>
          </a:xfrm>
        </p:spPr>
        <p:txBody>
          <a:bodyPr/>
          <a:lstStyle/>
          <a:p>
            <a:pPr>
              <a:lnSpc>
                <a:spcPct val="120000"/>
              </a:lnSpc>
            </a:pPr>
            <a:r>
              <a:rPr lang="zh-CN" altLang="en-US"/>
              <a:t>　　</a:t>
            </a:r>
            <a:r>
              <a:rPr lang="en-US" altLang="zh-CN"/>
              <a:t>2) </a:t>
            </a:r>
            <a:r>
              <a:rPr lang="zh-CN" altLang="en-US"/>
              <a:t>保密数字签名</a:t>
            </a:r>
            <a:br>
              <a:rPr lang="zh-CN" altLang="en-US"/>
            </a:br>
            <a:r>
              <a:rPr lang="zh-CN" altLang="en-US"/>
              <a:t>　　为了实现在发送者</a:t>
            </a:r>
            <a:r>
              <a:rPr lang="en-US" altLang="zh-CN"/>
              <a:t>A</a:t>
            </a:r>
            <a:r>
              <a:rPr lang="zh-CN" altLang="en-US"/>
              <a:t>和接收者</a:t>
            </a:r>
            <a:r>
              <a:rPr lang="en-US" altLang="zh-CN"/>
              <a:t>B</a:t>
            </a:r>
            <a:r>
              <a:rPr lang="zh-CN" altLang="en-US"/>
              <a:t>之间的保密数字签名，要求</a:t>
            </a:r>
            <a:r>
              <a:rPr lang="en-US" altLang="zh-CN"/>
              <a:t>A</a:t>
            </a:r>
            <a:r>
              <a:rPr lang="zh-CN" altLang="en-US"/>
              <a:t>和</a:t>
            </a:r>
            <a:r>
              <a:rPr lang="en-US" altLang="zh-CN"/>
              <a:t>B</a:t>
            </a:r>
            <a:r>
              <a:rPr lang="zh-CN" altLang="en-US"/>
              <a:t>都具有密钥，再按照图</a:t>
            </a:r>
            <a:r>
              <a:rPr lang="en-US" altLang="zh-CN"/>
              <a:t>12-4(b)</a:t>
            </a:r>
            <a:r>
              <a:rPr lang="zh-CN" altLang="en-US"/>
              <a:t>所示的方法进行加密和解密：</a:t>
            </a:r>
            <a:br>
              <a:rPr lang="zh-CN" altLang="en-US"/>
            </a:br>
            <a:r>
              <a:rPr lang="zh-CN" altLang="en-US"/>
              <a:t>　　</a:t>
            </a:r>
            <a:r>
              <a:rPr lang="en-US" altLang="zh-CN"/>
              <a:t>(1) </a:t>
            </a:r>
            <a:r>
              <a:rPr lang="zh-CN" altLang="en-US"/>
              <a:t>发送者</a:t>
            </a:r>
            <a:r>
              <a:rPr lang="en-US" altLang="zh-CN"/>
              <a:t>A</a:t>
            </a:r>
            <a:r>
              <a:rPr lang="zh-CN" altLang="en-US"/>
              <a:t>可用自己的私用密钥</a:t>
            </a:r>
            <a:r>
              <a:rPr lang="en-US" altLang="zh-CN"/>
              <a:t>Kda</a:t>
            </a:r>
            <a:r>
              <a:rPr lang="zh-CN" altLang="en-US"/>
              <a:t>对明文</a:t>
            </a:r>
            <a:r>
              <a:rPr lang="en-US" altLang="zh-CN"/>
              <a:t>P</a:t>
            </a:r>
            <a:r>
              <a:rPr lang="zh-CN" altLang="en-US"/>
              <a:t>加密，得到密文</a:t>
            </a:r>
            <a:r>
              <a:rPr lang="en-US" altLang="zh-CN"/>
              <a:t>D</a:t>
            </a:r>
            <a:r>
              <a:rPr lang="en-US" altLang="zh-CN" baseline="-25000"/>
              <a:t>Kda</a:t>
            </a:r>
            <a:r>
              <a:rPr lang="en-US" altLang="zh-CN"/>
              <a:t>(P)</a:t>
            </a:r>
            <a:r>
              <a:rPr lang="zh-CN" altLang="en-US"/>
              <a:t>。</a:t>
            </a:r>
            <a:br>
              <a:rPr lang="zh-CN" altLang="en-US"/>
            </a:br>
            <a:r>
              <a:rPr lang="zh-CN" altLang="en-US"/>
              <a:t>　　</a:t>
            </a:r>
            <a:r>
              <a:rPr lang="en-US" altLang="zh-CN"/>
              <a:t>(2)  A</a:t>
            </a:r>
            <a:r>
              <a:rPr lang="zh-CN" altLang="en-US"/>
              <a:t>再用</a:t>
            </a:r>
            <a:r>
              <a:rPr lang="en-US" altLang="zh-CN"/>
              <a:t>B</a:t>
            </a:r>
            <a:r>
              <a:rPr lang="zh-CN" altLang="en-US"/>
              <a:t>的公开密钥</a:t>
            </a:r>
            <a:r>
              <a:rPr lang="en-US" altLang="zh-CN"/>
              <a:t>Keb</a:t>
            </a:r>
            <a:r>
              <a:rPr lang="zh-CN" altLang="en-US"/>
              <a:t>对</a:t>
            </a:r>
            <a:r>
              <a:rPr lang="en-US" altLang="zh-CN"/>
              <a:t>D</a:t>
            </a:r>
            <a:r>
              <a:rPr lang="en-US" altLang="zh-CN" baseline="-25000"/>
              <a:t>Kda</a:t>
            </a:r>
            <a:r>
              <a:rPr lang="en-US" altLang="zh-CN"/>
              <a:t>(P)</a:t>
            </a:r>
            <a:r>
              <a:rPr lang="zh-CN" altLang="en-US"/>
              <a:t>进行加密，得到</a:t>
            </a:r>
            <a:r>
              <a:rPr lang="en-US" altLang="zh-CN"/>
              <a:t>E</a:t>
            </a:r>
            <a:r>
              <a:rPr lang="en-US" altLang="zh-CN" baseline="-25000"/>
              <a:t>Keb</a:t>
            </a:r>
            <a:r>
              <a:rPr lang="en-US" altLang="zh-CN"/>
              <a:t>(D</a:t>
            </a:r>
            <a:r>
              <a:rPr lang="en-US" altLang="zh-CN" baseline="-25000"/>
              <a:t>Kda</a:t>
            </a:r>
            <a:r>
              <a:rPr lang="en-US" altLang="zh-CN"/>
              <a:t>(P))</a:t>
            </a:r>
            <a:r>
              <a:rPr lang="zh-CN" altLang="en-US"/>
              <a:t>后送</a:t>
            </a:r>
            <a:r>
              <a:rPr lang="en-US" altLang="zh-CN"/>
              <a:t>B</a:t>
            </a:r>
            <a:r>
              <a:rPr lang="zh-CN" altLang="en-US"/>
              <a:t>。</a:t>
            </a:r>
            <a:br>
              <a:rPr lang="zh-CN" altLang="en-US"/>
            </a:br>
            <a:r>
              <a:rPr lang="zh-CN" altLang="en-US"/>
              <a:t>　　</a:t>
            </a:r>
            <a:r>
              <a:rPr lang="en-US" altLang="zh-CN"/>
              <a:t>(3)  B</a:t>
            </a:r>
            <a:r>
              <a:rPr lang="zh-CN" altLang="en-US"/>
              <a:t>收到后，先用私用密钥</a:t>
            </a:r>
            <a:r>
              <a:rPr lang="en-US" altLang="zh-CN"/>
              <a:t>Kdb</a:t>
            </a:r>
            <a:r>
              <a:rPr lang="zh-CN" altLang="en-US"/>
              <a:t>进行解密，即</a:t>
            </a:r>
            <a:r>
              <a:rPr lang="en-US" altLang="zh-CN"/>
              <a:t>D</a:t>
            </a:r>
            <a:r>
              <a:rPr lang="en-US" altLang="zh-CN" baseline="-25000"/>
              <a:t>Kdb</a:t>
            </a:r>
            <a:r>
              <a:rPr lang="en-US" altLang="zh-CN"/>
              <a:t>(E</a:t>
            </a:r>
            <a:r>
              <a:rPr lang="en-US" altLang="zh-CN" baseline="-25000"/>
              <a:t>Keb</a:t>
            </a:r>
            <a:r>
              <a:rPr lang="en-US" altLang="zh-CN"/>
              <a:t>(D</a:t>
            </a:r>
            <a:r>
              <a:rPr lang="en-US" altLang="zh-CN" baseline="-25000"/>
              <a:t>Kda</a:t>
            </a:r>
            <a:r>
              <a:rPr lang="en-US" altLang="zh-CN"/>
              <a:t>(P)))=D</a:t>
            </a:r>
            <a:r>
              <a:rPr lang="en-US" altLang="zh-CN" baseline="-25000"/>
              <a:t>Kda</a:t>
            </a:r>
            <a:r>
              <a:rPr lang="en-US" altLang="zh-CN"/>
              <a:t>(P)</a:t>
            </a:r>
            <a:r>
              <a:rPr lang="zh-CN" altLang="en-US"/>
              <a:t>。</a:t>
            </a:r>
            <a:br>
              <a:rPr lang="zh-CN" altLang="en-US"/>
            </a:br>
            <a:r>
              <a:rPr lang="en-US" altLang="zh-CN"/>
              <a:t>(4)  B</a:t>
            </a:r>
            <a:r>
              <a:rPr lang="zh-CN" altLang="en-US"/>
              <a:t>再用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进行解密，得到</a:t>
            </a:r>
            <a:r>
              <a:rPr lang="en-US" altLang="zh-CN"/>
              <a:t>E</a:t>
            </a:r>
            <a:r>
              <a:rPr lang="en-US" altLang="zh-CN" baseline="-25000"/>
              <a:t>Kea</a:t>
            </a:r>
            <a:r>
              <a:rPr lang="en-US" altLang="zh-CN"/>
              <a:t>(D</a:t>
            </a:r>
            <a:r>
              <a:rPr lang="en-US" altLang="zh-CN" baseline="-25000"/>
              <a:t>Kda</a:t>
            </a:r>
            <a:r>
              <a:rPr lang="en-US" altLang="zh-CN"/>
              <a:t>(P)) = P</a:t>
            </a:r>
            <a:r>
              <a:rPr lang="zh-CN" altLang="en-US"/>
              <a:t>。</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59327079"/>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数字证明书</a:t>
            </a:r>
            <a:r>
              <a:rPr lang="en-US" altLang="zh-CN">
                <a:latin typeface="黑体" panose="02010609060101010101" pitchFamily="49" charset="-122"/>
                <a:ea typeface="黑体" panose="02010609060101010101" pitchFamily="49" charset="-122"/>
              </a:rPr>
              <a:t>(Certificate)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虽然可以利用公开密钥方法进行数字签名，但事实上又无法证明公开密钥的持有者是合法的持有者。为此，必须有一个大家都信得过的认证机构</a:t>
            </a:r>
            <a:r>
              <a:rPr lang="en-US" altLang="zh-CN"/>
              <a:t>CA(Certification Authority)</a:t>
            </a:r>
            <a:r>
              <a:rPr lang="zh-CN" altLang="en-US"/>
              <a:t>，由该机构为公开密钥发放一份公开密钥证明书，该公开密钥证明书又称为数字证明书，用于证明通信请求者的身份。 </a:t>
            </a:r>
          </a:p>
        </p:txBody>
      </p:sp>
      <p:sp>
        <p:nvSpPr>
          <p:cNvPr id="734211" name="Rectangle 3"/>
          <p:cNvSpPr>
            <a:spLocks noGrp="1" noChangeArrowheads="1"/>
          </p:cNvSpPr>
          <p:nvPr>
            <p:ph type="body" idx="1"/>
          </p:nvPr>
        </p:nvSpPr>
        <p:spPr/>
        <p:txBody>
          <a:bodyPr/>
          <a:lstStyle/>
          <a:p>
            <a:endParaRPr lang="zh-CN" altLang="zh-CN"/>
          </a:p>
        </p:txBody>
      </p:sp>
      <p:sp>
        <p:nvSpPr>
          <p:cNvPr id="73421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841987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2.2.4  </a:t>
            </a:r>
            <a:r>
              <a:rPr lang="zh-CN" altLang="en-US">
                <a:latin typeface="黑体" panose="02010609060101010101" pitchFamily="49" charset="-122"/>
                <a:ea typeface="黑体" panose="02010609060101010101" pitchFamily="49" charset="-122"/>
              </a:rPr>
              <a:t>进程管理中的数据结构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操作系统中用于管理控制的数据结构</a:t>
            </a:r>
            <a:br>
              <a:rPr lang="zh-CN" altLang="en-US">
                <a:latin typeface="黑体" panose="02010609060101010101" pitchFamily="49" charset="-122"/>
                <a:ea typeface="黑体" panose="02010609060101010101" pitchFamily="49" charset="-122"/>
              </a:rPr>
            </a:br>
            <a:r>
              <a:rPr lang="zh-CN" altLang="en-US"/>
              <a:t>   　 在计算机系统中，对于每个资源和每个进程都设置了一个数据结构，用于表征其实体，我们称之为资源信息表或进程信息表，其中包含了资源或进程的标识、描述、状态等信息以及一批指针。通过这些指针，可以将同类资源或进程的信息表，或者同一进程所占用的资源信息表分类链接成不同的队列，便于操作系统进行查找。 </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2559789"/>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12.3</a:t>
            </a:r>
            <a:r>
              <a:rPr lang="zh-CN" altLang="en-US" sz="3200">
                <a:latin typeface="黑体" panose="02010609060101010101" pitchFamily="49" charset="-122"/>
                <a:ea typeface="黑体" panose="02010609060101010101" pitchFamily="49" charset="-122"/>
              </a:rPr>
              <a:t>　用 户 验 证</a:t>
            </a:r>
            <a:r>
              <a:rPr lang="zh-CN" altLang="en-US"/>
              <a:t/>
            </a:r>
            <a:br>
              <a:rPr lang="zh-CN" altLang="en-US"/>
            </a:br>
            <a:r>
              <a:rPr lang="zh-CN" altLang="en-US"/>
              <a:t/>
            </a:r>
            <a:br>
              <a:rPr lang="zh-CN" altLang="en-US"/>
            </a:br>
            <a:r>
              <a:rPr lang="zh-CN" altLang="en-US"/>
              <a:t>　　验证又称为识别或认证。当用户要登录一台多用户计算机时，操作系统将对该用户进行验证</a:t>
            </a:r>
            <a:r>
              <a:rPr lang="en-US" altLang="zh-CN"/>
              <a:t>(Authentication)</a:t>
            </a:r>
            <a:r>
              <a:rPr lang="zh-CN" altLang="en-US"/>
              <a:t>，这一过程称为用户验证。用户验证的目的在于确定被验证的对象</a:t>
            </a:r>
            <a:r>
              <a:rPr lang="en-US" altLang="zh-CN"/>
              <a:t>(</a:t>
            </a:r>
            <a:r>
              <a:rPr lang="zh-CN" altLang="en-US"/>
              <a:t>包括人和事</a:t>
            </a:r>
            <a:r>
              <a:rPr lang="en-US" altLang="zh-CN"/>
              <a:t>)</a:t>
            </a:r>
            <a:r>
              <a:rPr lang="zh-CN" altLang="en-US"/>
              <a:t>是否真实，即确认“你是否是你所声称的你”，以防止入侵者进行假冒、篡改等。通常利用验证技术作为保障网络安全的第一道防线。</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68590933"/>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12.3.1</a:t>
            </a:r>
            <a:r>
              <a:rPr lang="zh-CN" altLang="en-US">
                <a:latin typeface="黑体" panose="02010609060101010101" pitchFamily="49" charset="-122"/>
                <a:ea typeface="黑体" panose="02010609060101010101" pitchFamily="49" charset="-122"/>
              </a:rPr>
              <a:t>　使用口令验证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口令</a:t>
            </a:r>
            <a:br>
              <a:rPr lang="zh-CN" altLang="en-US">
                <a:latin typeface="黑体" panose="02010609060101010101" pitchFamily="49" charset="-122"/>
                <a:ea typeface="黑体" panose="02010609060101010101" pitchFamily="49" charset="-122"/>
              </a:rPr>
            </a:br>
            <a:r>
              <a:rPr lang="zh-CN" altLang="en-US"/>
              <a:t>　　用户要上机时系统首先要求用户输入用户名。登录程序利用该名字去查找一张用户注册表，若从中找到匹配的用户名后，再要求用户输入口令，如果输入的口令也与注册表中的口令一致，系统便认为该用户是合法用户，允许该用户进入系统；否则将拒绝该用户登录。</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82569489"/>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提高口令安全性的方法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攻击者可通过多种方式来获取用户登录名和口令，其中最常用的方式是直接猜出用户所使用的口令。为提高口令的安全性，必须能防止攻击者猜出口令。为此，口令机制通常应满足以下几点要求：</a:t>
            </a:r>
            <a:br>
              <a:rPr lang="zh-CN" altLang="en-US"/>
            </a:br>
            <a:r>
              <a:rPr lang="zh-CN" altLang="en-US"/>
              <a:t>　　</a:t>
            </a:r>
            <a:r>
              <a:rPr lang="en-US" altLang="zh-CN"/>
              <a:t>(1) </a:t>
            </a:r>
            <a:r>
              <a:rPr lang="zh-CN" altLang="en-US"/>
              <a:t>口令应适当长。</a:t>
            </a:r>
            <a:br>
              <a:rPr lang="zh-CN" altLang="en-US"/>
            </a:br>
            <a:r>
              <a:rPr lang="zh-CN" altLang="en-US"/>
              <a:t>　　</a:t>
            </a:r>
            <a:r>
              <a:rPr lang="en-US" altLang="zh-CN"/>
              <a:t>(2) </a:t>
            </a:r>
            <a:r>
              <a:rPr lang="zh-CN" altLang="en-US"/>
              <a:t>应采用多种字符。</a:t>
            </a:r>
            <a:br>
              <a:rPr lang="zh-CN" altLang="en-US"/>
            </a:br>
            <a:r>
              <a:rPr lang="zh-CN" altLang="en-US"/>
              <a:t>　　</a:t>
            </a:r>
            <a:r>
              <a:rPr lang="en-US" altLang="zh-CN"/>
              <a:t>(3) </a:t>
            </a:r>
            <a:r>
              <a:rPr lang="zh-CN" altLang="en-US"/>
              <a:t>自动断开连接。</a:t>
            </a:r>
            <a:br>
              <a:rPr lang="zh-CN" altLang="en-US"/>
            </a:br>
            <a:r>
              <a:rPr lang="zh-CN" altLang="en-US"/>
              <a:t>　　</a:t>
            </a:r>
            <a:r>
              <a:rPr lang="en-US" altLang="zh-CN"/>
              <a:t>(4) </a:t>
            </a:r>
            <a:r>
              <a:rPr lang="zh-CN" altLang="en-US"/>
              <a:t>回送显示的安全性。</a:t>
            </a:r>
            <a:br>
              <a:rPr lang="zh-CN" altLang="en-US"/>
            </a:br>
            <a:r>
              <a:rPr lang="zh-CN" altLang="en-US"/>
              <a:t>　　</a:t>
            </a:r>
            <a:r>
              <a:rPr lang="en-US" altLang="zh-CN"/>
              <a:t>(5) </a:t>
            </a:r>
            <a:r>
              <a:rPr lang="zh-CN" altLang="en-US"/>
              <a:t>记录和报告。</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340173"/>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一次性口令</a:t>
            </a:r>
            <a:r>
              <a:rPr lang="en-US" altLang="zh-CN">
                <a:latin typeface="黑体" panose="02010609060101010101" pitchFamily="49" charset="-122"/>
                <a:ea typeface="黑体" panose="02010609060101010101" pitchFamily="49" charset="-122"/>
              </a:rPr>
              <a:t>(One time Password)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防止口令外泄，用户应当经常改变口令，一种极端的情况是采用一次性口令机制，即口令被使用一次后就换另一个口令。在采用该机制时，用户必须给系统提供一张口令表，其中记录有其使用的口令序列。系统为该表设置一指针，用于指示下次用户登录时所应使用的口令。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62430427"/>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口令文件</a:t>
            </a:r>
            <a:br>
              <a:rPr lang="zh-CN" altLang="en-US">
                <a:latin typeface="黑体" panose="02010609060101010101" pitchFamily="49" charset="-122"/>
                <a:ea typeface="黑体" panose="02010609060101010101" pitchFamily="49" charset="-122"/>
              </a:rPr>
            </a:br>
            <a:r>
              <a:rPr lang="zh-CN" altLang="en-US">
                <a:latin typeface="楷体_GB2312" pitchFamily="49" charset="-122"/>
                <a:ea typeface="楷体_GB2312" pitchFamily="49" charset="-122"/>
              </a:rPr>
              <a:t>　　</a:t>
            </a:r>
            <a:r>
              <a:rPr lang="zh-CN" altLang="en-US"/>
              <a:t>通常在口令机制中都配置有一份口令文件，用于保存合法用户的口令和与用户的特权。该文件的安全性至关重要，一旦攻击者访问了该文件，将使整个计算机系统无安全性可言。保证口令文件安全性最有效的方法是利用加密技术，其中一个行之有效的方法是选择一个函数来对口令进行加密。该函数</a:t>
            </a:r>
            <a:r>
              <a:rPr lang="en-US" altLang="zh-CN"/>
              <a:t>f(x)</a:t>
            </a:r>
            <a:r>
              <a:rPr lang="zh-CN" altLang="en-US"/>
              <a:t>具有这样的特性：在给定了</a:t>
            </a:r>
            <a:r>
              <a:rPr lang="en-US" altLang="zh-CN"/>
              <a:t>x</a:t>
            </a:r>
            <a:r>
              <a:rPr lang="zh-CN" altLang="en-US"/>
              <a:t>值后，很容易算出</a:t>
            </a:r>
            <a:r>
              <a:rPr lang="en-US" altLang="zh-CN"/>
              <a:t>f(x)</a:t>
            </a:r>
            <a:r>
              <a:rPr lang="zh-CN" altLang="en-US"/>
              <a:t>；然而，如果给定了</a:t>
            </a:r>
            <a:r>
              <a:rPr lang="en-US" altLang="zh-CN"/>
              <a:t>f(x)</a:t>
            </a:r>
            <a:r>
              <a:rPr lang="zh-CN" altLang="en-US"/>
              <a:t>值，却不能算出</a:t>
            </a:r>
            <a:r>
              <a:rPr lang="en-US" altLang="zh-CN"/>
              <a:t>x</a:t>
            </a:r>
            <a:r>
              <a:rPr lang="zh-CN" altLang="en-US"/>
              <a:t>的值。利用</a:t>
            </a:r>
            <a:r>
              <a:rPr lang="en-US" altLang="zh-CN"/>
              <a:t>f(x)</a:t>
            </a:r>
            <a:r>
              <a:rPr lang="zh-CN" altLang="en-US"/>
              <a:t>函数去加密所有的口令，再将加密后的口令存入口令文件中。 </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6585715"/>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endParaRPr lang="zh-CN" altLang="zh-CN"/>
          </a:p>
        </p:txBody>
      </p:sp>
      <p:sp>
        <p:nvSpPr>
          <p:cNvPr id="740355" name="Rectangle 3"/>
          <p:cNvSpPr>
            <a:spLocks noGrp="1" noChangeArrowheads="1"/>
          </p:cNvSpPr>
          <p:nvPr>
            <p:ph type="body" idx="1"/>
          </p:nvPr>
        </p:nvSpPr>
        <p:spPr>
          <a:xfrm>
            <a:off x="0" y="5013325"/>
            <a:ext cx="9144000" cy="476250"/>
          </a:xfrm>
        </p:spPr>
        <p:txBody>
          <a:bodyPr/>
          <a:lstStyle/>
          <a:p>
            <a:r>
              <a:rPr lang="zh-CN" altLang="en-US"/>
              <a:t>图</a:t>
            </a:r>
            <a:r>
              <a:rPr lang="en-US" altLang="zh-CN"/>
              <a:t>12-5</a:t>
            </a:r>
            <a:r>
              <a:rPr lang="zh-CN" altLang="en-US"/>
              <a:t>　对加密口令的验证方法</a:t>
            </a:r>
          </a:p>
        </p:txBody>
      </p:sp>
      <p:pic>
        <p:nvPicPr>
          <p:cNvPr id="740356" name="Picture 4" descr="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28775"/>
            <a:ext cx="7775575" cy="264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54712"/>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挑战</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响应验证</a:t>
            </a:r>
            <a:r>
              <a:rPr lang="zh-CN" altLang="en-US">
                <a:latin typeface="楷体_GB2312" pitchFamily="49" charset="-122"/>
                <a:ea typeface="楷体_GB2312" pitchFamily="49" charset="-122"/>
              </a:rPr>
              <a:t/>
            </a:r>
            <a:br>
              <a:rPr lang="zh-CN" altLang="en-US">
                <a:latin typeface="楷体_GB2312" pitchFamily="49" charset="-122"/>
                <a:ea typeface="楷体_GB2312" pitchFamily="49" charset="-122"/>
              </a:rPr>
            </a:br>
            <a:r>
              <a:rPr lang="zh-CN" altLang="en-US">
                <a:latin typeface="楷体_GB2312" pitchFamily="49" charset="-122"/>
                <a:ea typeface="楷体_GB2312" pitchFamily="49" charset="-122"/>
              </a:rPr>
              <a:t>　　</a:t>
            </a:r>
            <a:r>
              <a:rPr lang="zh-CN" altLang="en-US"/>
              <a:t>在该方法中，由用户自己选择一个算法，算法可以很简单也可较复杂，如</a:t>
            </a:r>
            <a:r>
              <a:rPr lang="en-US" altLang="zh-CN"/>
              <a:t>X2</a:t>
            </a:r>
            <a:r>
              <a:rPr lang="zh-CN" altLang="en-US"/>
              <a:t>，并将该算法告知服务器。每当用户登录时，服务器就给用户发来一个随机数，如</a:t>
            </a:r>
            <a:r>
              <a:rPr lang="en-US" altLang="zh-CN"/>
              <a:t>12</a:t>
            </a:r>
            <a:r>
              <a:rPr lang="zh-CN" altLang="en-US"/>
              <a:t>，用户收到后，按所选算法对该数据进行平方运算，得到</a:t>
            </a:r>
            <a:r>
              <a:rPr lang="en-US" altLang="zh-CN"/>
              <a:t>144</a:t>
            </a:r>
            <a:r>
              <a:rPr lang="zh-CN" altLang="en-US"/>
              <a:t>，并用它作为口令。服务器再将所收到的口令与自己计算</a:t>
            </a:r>
            <a:r>
              <a:rPr lang="en-US" altLang="zh-CN"/>
              <a:t>(</a:t>
            </a:r>
            <a:r>
              <a:rPr lang="zh-CN" altLang="en-US"/>
              <a:t>利用</a:t>
            </a:r>
            <a:r>
              <a:rPr lang="en-US" altLang="zh-CN"/>
              <a:t>X2</a:t>
            </a:r>
            <a:r>
              <a:rPr lang="zh-CN" altLang="en-US"/>
              <a:t>算法</a:t>
            </a:r>
            <a:r>
              <a:rPr lang="en-US" altLang="zh-CN"/>
              <a:t>)</a:t>
            </a:r>
            <a:r>
              <a:rPr lang="zh-CN" altLang="en-US"/>
              <a:t>的结果进行比较，如相同便允许用户上机，否则拒绝用户登录。由于该方法所使用的口令不是一个固定数据，而是基于服务器随机产生的数再经过计算得到的，因此令攻击难于猜测。如果再频繁地改变算法就更为安全。</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83395012"/>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12.3.2</a:t>
            </a:r>
            <a:r>
              <a:rPr lang="zh-CN" altLang="en-US">
                <a:latin typeface="黑体" panose="02010609060101010101" pitchFamily="49" charset="-122"/>
                <a:ea typeface="黑体" panose="02010609060101010101" pitchFamily="49" charset="-122"/>
              </a:rPr>
              <a:t>　基于物理标志的验证技术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基于磁卡的验证技术</a:t>
            </a:r>
            <a:br>
              <a:rPr lang="zh-CN" altLang="en-US">
                <a:latin typeface="黑体" panose="02010609060101010101" pitchFamily="49" charset="-122"/>
                <a:ea typeface="黑体" panose="02010609060101010101" pitchFamily="49" charset="-122"/>
              </a:rPr>
            </a:br>
            <a:r>
              <a:rPr lang="zh-CN" altLang="en-US"/>
              <a:t>　　目前广泛使用的银行现金卡、公交卡等，都普遍采用磁卡。这是一块其大小和名片相仿的塑料卡，在其上贴有含若干条磁道的磁条。一般在磁条上有三条磁道，每条磁道可用来记录不同数量的数据。如果在磁条上记录了用户名、用户密码、账号和金额，这就是银行卡；而如果在磁条上记录的是有关用户的信息，该卡便可作为识别用户身份的物理标志。</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6151698"/>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基于</a:t>
            </a:r>
            <a:r>
              <a:rPr lang="en-US" altLang="zh-CN">
                <a:latin typeface="黑体" panose="02010609060101010101" pitchFamily="49" charset="-122"/>
                <a:ea typeface="黑体" panose="02010609060101010101" pitchFamily="49" charset="-122"/>
              </a:rPr>
              <a:t>IC</a:t>
            </a:r>
            <a:r>
              <a:rPr lang="zh-CN" altLang="en-US">
                <a:latin typeface="黑体" panose="02010609060101010101" pitchFamily="49" charset="-122"/>
                <a:ea typeface="黑体" panose="02010609060101010101" pitchFamily="49" charset="-122"/>
              </a:rPr>
              <a:t>卡的验证技术</a:t>
            </a:r>
            <a:r>
              <a:rPr lang="zh-CN" altLang="en-US"/>
              <a:t/>
            </a:r>
            <a:br>
              <a:rPr lang="zh-CN" altLang="en-US"/>
            </a:br>
            <a:r>
              <a:rPr lang="zh-CN" altLang="en-US"/>
              <a:t>　　在外观上</a:t>
            </a:r>
            <a:r>
              <a:rPr lang="en-US" altLang="zh-CN"/>
              <a:t>IC</a:t>
            </a:r>
            <a:r>
              <a:rPr lang="zh-CN" altLang="en-US"/>
              <a:t>卡与磁卡并无明显差异，但在</a:t>
            </a:r>
            <a:r>
              <a:rPr lang="en-US" altLang="zh-CN"/>
              <a:t>IC</a:t>
            </a:r>
            <a:r>
              <a:rPr lang="zh-CN" altLang="en-US"/>
              <a:t>卡中可装入</a:t>
            </a:r>
            <a:r>
              <a:rPr lang="en-US" altLang="zh-CN"/>
              <a:t>CPU</a:t>
            </a:r>
            <a:r>
              <a:rPr lang="zh-CN" altLang="en-US"/>
              <a:t>和存储器芯片，使该卡具有一定的智能，故又称智能卡。</a:t>
            </a:r>
            <a:r>
              <a:rPr lang="en-US" altLang="zh-CN"/>
              <a:t>IC</a:t>
            </a:r>
            <a:r>
              <a:rPr lang="zh-CN" altLang="en-US"/>
              <a:t>卡中的</a:t>
            </a:r>
            <a:r>
              <a:rPr lang="en-US" altLang="zh-CN"/>
              <a:t>CPU</a:t>
            </a:r>
            <a:r>
              <a:rPr lang="zh-CN" altLang="en-US"/>
              <a:t>用于对内部数据的访问和与外部数据进行交换，还可用加密算法对数据进行处理，这使</a:t>
            </a:r>
            <a:r>
              <a:rPr lang="en-US" altLang="zh-CN"/>
              <a:t>IC</a:t>
            </a:r>
            <a:r>
              <a:rPr lang="zh-CN" altLang="en-US"/>
              <a:t>卡比磁卡具有更强的防伪性和保密性，因而</a:t>
            </a:r>
            <a:r>
              <a:rPr lang="en-US" altLang="zh-CN"/>
              <a:t>IC</a:t>
            </a:r>
            <a:r>
              <a:rPr lang="zh-CN" altLang="en-US"/>
              <a:t>卡正在逐步取代磁卡。根据卡中装入芯片的不同，可把</a:t>
            </a:r>
            <a:r>
              <a:rPr lang="en-US" altLang="zh-CN"/>
              <a:t>IC</a:t>
            </a:r>
            <a:r>
              <a:rPr lang="zh-CN" altLang="en-US"/>
              <a:t>卡分为以下三种类型：</a:t>
            </a:r>
            <a:br>
              <a:rPr lang="zh-CN" altLang="en-US"/>
            </a:br>
            <a:r>
              <a:rPr lang="zh-CN" altLang="en-US"/>
              <a:t>　　</a:t>
            </a:r>
            <a:r>
              <a:rPr lang="en-US" altLang="zh-CN"/>
              <a:t>(1) </a:t>
            </a:r>
            <a:r>
              <a:rPr lang="zh-CN" altLang="en-US"/>
              <a:t>存储器卡。</a:t>
            </a:r>
            <a:br>
              <a:rPr lang="zh-CN" altLang="en-US"/>
            </a:br>
            <a:r>
              <a:rPr lang="zh-CN" altLang="en-US"/>
              <a:t>　　</a:t>
            </a:r>
            <a:r>
              <a:rPr lang="en-US" altLang="zh-CN"/>
              <a:t>(2) </a:t>
            </a:r>
            <a:r>
              <a:rPr lang="zh-CN" altLang="en-US"/>
              <a:t>微处理器卡。</a:t>
            </a:r>
            <a:br>
              <a:rPr lang="zh-CN" altLang="en-US"/>
            </a:br>
            <a:r>
              <a:rPr lang="zh-CN" altLang="en-US"/>
              <a:t>　　</a:t>
            </a:r>
            <a:r>
              <a:rPr lang="en-US" altLang="zh-CN"/>
              <a:t>(3) </a:t>
            </a:r>
            <a:r>
              <a:rPr lang="zh-CN" altLang="en-US"/>
              <a:t>密码卡。 </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082048"/>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12.3.3</a:t>
            </a:r>
            <a:r>
              <a:rPr lang="zh-CN" altLang="en-US">
                <a:latin typeface="黑体" panose="02010609060101010101" pitchFamily="49" charset="-122"/>
                <a:ea typeface="黑体" panose="02010609060101010101" pitchFamily="49" charset="-122"/>
              </a:rPr>
              <a:t>　生物识别验证技术</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常用于身份识别的生理标志</a:t>
            </a:r>
            <a:br>
              <a:rPr lang="zh-CN" altLang="en-US">
                <a:latin typeface="黑体" panose="02010609060101010101" pitchFamily="49" charset="-122"/>
                <a:ea typeface="黑体" panose="02010609060101010101" pitchFamily="49" charset="-122"/>
              </a:rPr>
            </a:br>
            <a:r>
              <a:rPr lang="zh-CN" altLang="en-US"/>
              <a:t>　　被选用的生理标志应具有这样三个条件：① 足够的可变性，系统可根据它来区别成千上万的不同用户；② 应保持稳定，不会经常发生变化；③ 不易被伪装。 </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507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  </a:t>
            </a:r>
            <a:r>
              <a:rPr lang="zh-CN" altLang="en-US" sz="3200">
                <a:latin typeface="黑体" panose="02010609060101010101" pitchFamily="49" charset="-122"/>
                <a:ea typeface="黑体" panose="02010609060101010101" pitchFamily="49" charset="-122"/>
              </a:rPr>
              <a:t>操作系统的发展过程</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a:t>
            </a:r>
            <a:r>
              <a:rPr lang="en-US" altLang="zh-CN"/>
              <a:t>20</a:t>
            </a:r>
            <a:r>
              <a:rPr lang="zh-CN" altLang="en-US"/>
              <a:t>世纪</a:t>
            </a:r>
            <a:r>
              <a:rPr lang="en-US" altLang="zh-CN"/>
              <a:t>50</a:t>
            </a:r>
            <a:r>
              <a:rPr lang="zh-CN" altLang="en-US"/>
              <a:t>年代中期，出现了第一个简单的批处理</a:t>
            </a:r>
            <a:r>
              <a:rPr lang="en-US" altLang="zh-CN"/>
              <a:t>OS</a:t>
            </a:r>
            <a:r>
              <a:rPr lang="zh-CN" altLang="en-US"/>
              <a:t>；</a:t>
            </a:r>
            <a:r>
              <a:rPr lang="en-US" altLang="zh-CN"/>
              <a:t>60</a:t>
            </a:r>
            <a:r>
              <a:rPr lang="zh-CN" altLang="en-US"/>
              <a:t>年代中期开发出多道程序批处理系统；不久又推出分时系统，与此同时，用于工业和武器控制的实时</a:t>
            </a:r>
            <a:r>
              <a:rPr lang="en-US" altLang="zh-CN"/>
              <a:t>OS</a:t>
            </a:r>
            <a:r>
              <a:rPr lang="zh-CN" altLang="en-US"/>
              <a:t>也相继问世。</a:t>
            </a:r>
            <a:r>
              <a:rPr lang="en-US" altLang="zh-CN"/>
              <a:t>20</a:t>
            </a:r>
            <a:r>
              <a:rPr lang="zh-CN" altLang="en-US"/>
              <a:t>世纪</a:t>
            </a:r>
            <a:r>
              <a:rPr lang="en-US" altLang="zh-CN"/>
              <a:t>70</a:t>
            </a:r>
            <a:r>
              <a:rPr lang="zh-CN" altLang="en-US"/>
              <a:t>到</a:t>
            </a:r>
            <a:r>
              <a:rPr lang="en-US" altLang="zh-CN"/>
              <a:t>90</a:t>
            </a:r>
            <a:r>
              <a:rPr lang="zh-CN" altLang="en-US"/>
              <a:t>年代，是</a:t>
            </a:r>
            <a:r>
              <a:rPr lang="en-US" altLang="zh-CN"/>
              <a:t>VLSI</a:t>
            </a:r>
            <a:r>
              <a:rPr lang="zh-CN" altLang="en-US"/>
              <a:t>和计算机体系结构大发展的年代，导致了微型机、多处理机和计算机网络的诞生和发展，与此相应地，也相继开发出了微机</a:t>
            </a:r>
            <a:r>
              <a:rPr lang="en-US" altLang="zh-CN"/>
              <a:t>OS</a:t>
            </a:r>
            <a:r>
              <a:rPr lang="zh-CN" altLang="en-US"/>
              <a:t>、多处理机</a:t>
            </a:r>
            <a:r>
              <a:rPr lang="en-US" altLang="zh-CN"/>
              <a:t>OS</a:t>
            </a:r>
            <a:r>
              <a:rPr lang="zh-CN" altLang="en-US"/>
              <a:t>和网络</a:t>
            </a:r>
            <a:r>
              <a:rPr lang="en-US" altLang="zh-CN"/>
              <a:t>OS</a:t>
            </a:r>
            <a:r>
              <a:rPr lang="zh-CN" altLang="en-US"/>
              <a:t>，并得到极为迅猛的发展。</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83940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50000"/>
              </a:lnSpc>
            </a:pPr>
            <a:r>
              <a:rPr lang="zh-CN" altLang="en-US"/>
              <a:t>　　如图</a:t>
            </a:r>
            <a:r>
              <a:rPr lang="en-US" altLang="zh-CN"/>
              <a:t>2-9</a:t>
            </a:r>
            <a:r>
              <a:rPr lang="zh-CN" altLang="en-US"/>
              <a:t>所示，</a:t>
            </a:r>
            <a:r>
              <a:rPr lang="en-US" altLang="zh-CN"/>
              <a:t>OS</a:t>
            </a:r>
            <a:r>
              <a:rPr lang="zh-CN" altLang="en-US"/>
              <a:t>管理的这些数据结构一般分为以下四类：内存表、设备表、文件表和用于进程管理的进程表，通常进程表又被称为进程控制块</a:t>
            </a:r>
            <a:r>
              <a:rPr lang="en-US" altLang="zh-CN"/>
              <a:t>PCB</a:t>
            </a:r>
            <a:r>
              <a:rPr lang="zh-CN" altLang="en-US"/>
              <a:t>。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5442032"/>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50000"/>
              </a:lnSpc>
            </a:pPr>
            <a:r>
              <a:rPr lang="zh-CN" altLang="en-US"/>
              <a:t>　　下面介绍几种常用的生理标志。</a:t>
            </a:r>
            <a:br>
              <a:rPr lang="zh-CN" altLang="en-US"/>
            </a:br>
            <a:r>
              <a:rPr lang="zh-CN" altLang="en-US"/>
              <a:t>　　</a:t>
            </a:r>
            <a:r>
              <a:rPr lang="en-US" altLang="zh-CN"/>
              <a:t>(1) </a:t>
            </a:r>
            <a:r>
              <a:rPr lang="zh-CN" altLang="en-US"/>
              <a:t>指纹。</a:t>
            </a:r>
            <a:br>
              <a:rPr lang="zh-CN" altLang="en-US"/>
            </a:br>
            <a:r>
              <a:rPr lang="zh-CN" altLang="en-US"/>
              <a:t>　　</a:t>
            </a:r>
            <a:r>
              <a:rPr lang="en-US" altLang="zh-CN"/>
              <a:t>(2) </a:t>
            </a:r>
            <a:r>
              <a:rPr lang="zh-CN" altLang="en-US"/>
              <a:t>眼纹。</a:t>
            </a:r>
            <a:br>
              <a:rPr lang="zh-CN" altLang="en-US"/>
            </a:br>
            <a:r>
              <a:rPr lang="zh-CN" altLang="en-US"/>
              <a:t>　　</a:t>
            </a:r>
            <a:r>
              <a:rPr lang="en-US" altLang="zh-CN"/>
              <a:t>(3) </a:t>
            </a:r>
            <a:r>
              <a:rPr lang="zh-CN" altLang="en-US"/>
              <a:t>声音。</a:t>
            </a:r>
            <a:br>
              <a:rPr lang="zh-CN" altLang="en-US"/>
            </a:br>
            <a:r>
              <a:rPr lang="zh-CN" altLang="en-US"/>
              <a:t>　　</a:t>
            </a:r>
            <a:r>
              <a:rPr lang="en-US" altLang="zh-CN"/>
              <a:t>(4) </a:t>
            </a:r>
            <a:r>
              <a:rPr lang="zh-CN" altLang="en-US"/>
              <a:t>人脸。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1926678"/>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生物识别系统的组成</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对生物识别系统的要求</a:t>
            </a:r>
            <a:br>
              <a:rPr lang="zh-CN" altLang="en-US"/>
            </a:br>
            <a:r>
              <a:rPr lang="zh-CN" altLang="en-US"/>
              <a:t>　　要设计出一个非常实用的生物识别系统必须满足三方面的要求：</a:t>
            </a:r>
            <a:br>
              <a:rPr lang="zh-CN" altLang="en-US"/>
            </a:br>
            <a:r>
              <a:rPr lang="zh-CN" altLang="en-US"/>
              <a:t>　　</a:t>
            </a:r>
            <a:r>
              <a:rPr lang="en-US" altLang="zh-CN"/>
              <a:t>(1) </a:t>
            </a:r>
            <a:r>
              <a:rPr lang="zh-CN" altLang="en-US"/>
              <a:t>性能需求。</a:t>
            </a:r>
            <a:br>
              <a:rPr lang="zh-CN" altLang="en-US"/>
            </a:br>
            <a:r>
              <a:rPr lang="zh-CN" altLang="en-US"/>
              <a:t>　　</a:t>
            </a:r>
            <a:r>
              <a:rPr lang="en-US" altLang="zh-CN"/>
              <a:t>(2) </a:t>
            </a:r>
            <a:r>
              <a:rPr lang="zh-CN" altLang="en-US"/>
              <a:t>易于被用户接受。</a:t>
            </a:r>
            <a:br>
              <a:rPr lang="zh-CN" altLang="en-US"/>
            </a:br>
            <a:r>
              <a:rPr lang="zh-CN" altLang="en-US"/>
              <a:t>　　</a:t>
            </a:r>
            <a:r>
              <a:rPr lang="en-US" altLang="zh-CN"/>
              <a:t>(3) </a:t>
            </a:r>
            <a:r>
              <a:rPr lang="zh-CN" altLang="en-US"/>
              <a:t>成本合理。</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2501734"/>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生物识别系统的组成</a:t>
            </a:r>
            <a:br>
              <a:rPr lang="zh-CN" altLang="en-US"/>
            </a:br>
            <a:r>
              <a:rPr lang="zh-CN" altLang="en-US"/>
              <a:t>　　生物识别系统通常是由如下三部分组成的：</a:t>
            </a:r>
            <a:br>
              <a:rPr lang="zh-CN" altLang="en-US"/>
            </a:br>
            <a:r>
              <a:rPr lang="zh-CN" altLang="en-US"/>
              <a:t>　　</a:t>
            </a:r>
            <a:r>
              <a:rPr lang="en-US" altLang="zh-CN"/>
              <a:t>(1) </a:t>
            </a:r>
            <a:r>
              <a:rPr lang="zh-CN" altLang="en-US"/>
              <a:t>生物特征采集器。</a:t>
            </a:r>
            <a:br>
              <a:rPr lang="zh-CN" altLang="en-US"/>
            </a:br>
            <a:r>
              <a:rPr lang="zh-CN" altLang="en-US"/>
              <a:t>　　</a:t>
            </a:r>
            <a:r>
              <a:rPr lang="en-US" altLang="zh-CN"/>
              <a:t>(2) </a:t>
            </a:r>
            <a:r>
              <a:rPr lang="zh-CN" altLang="en-US"/>
              <a:t>注册部分。</a:t>
            </a:r>
            <a:br>
              <a:rPr lang="zh-CN" altLang="en-US"/>
            </a:br>
            <a:r>
              <a:rPr lang="zh-CN" altLang="en-US"/>
              <a:t>　　</a:t>
            </a:r>
            <a:r>
              <a:rPr lang="en-US" altLang="zh-CN"/>
              <a:t>(3) </a:t>
            </a:r>
            <a:r>
              <a:rPr lang="zh-CN" altLang="en-US"/>
              <a:t>识别部分。</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4917926"/>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指纹识别系统</a:t>
            </a:r>
            <a:r>
              <a:rPr lang="zh-CN" altLang="en-US"/>
              <a:t/>
            </a:r>
            <a:br>
              <a:rPr lang="zh-CN" altLang="en-US"/>
            </a:br>
            <a:r>
              <a:rPr lang="zh-CN" altLang="en-US"/>
              <a:t>　　</a:t>
            </a:r>
            <a:r>
              <a:rPr lang="en-US" altLang="zh-CN"/>
              <a:t>20</a:t>
            </a:r>
            <a:r>
              <a:rPr lang="zh-CN" altLang="en-US"/>
              <a:t>世纪</a:t>
            </a:r>
            <a:r>
              <a:rPr lang="en-US" altLang="zh-CN"/>
              <a:t>80</a:t>
            </a:r>
            <a:r>
              <a:rPr lang="zh-CN" altLang="en-US"/>
              <a:t>年代指纹自动识别系统虽已在许多国家使用，但体积较大。直至</a:t>
            </a:r>
            <a:r>
              <a:rPr lang="en-US" altLang="zh-CN"/>
              <a:t>90</a:t>
            </a:r>
            <a:r>
              <a:rPr lang="zh-CN" altLang="en-US"/>
              <a:t>年代中期，随着</a:t>
            </a:r>
            <a:r>
              <a:rPr lang="en-US" altLang="zh-CN"/>
              <a:t>VLSI</a:t>
            </a:r>
            <a:r>
              <a:rPr lang="zh-CN" altLang="en-US"/>
              <a:t>的迅速发展，才使指纹识别系统小型化，使该技术进入了广泛应用的阶段。</a:t>
            </a:r>
            <a:br>
              <a:rPr lang="zh-CN" altLang="en-US"/>
            </a:br>
            <a:r>
              <a:rPr lang="zh-CN" altLang="en-US"/>
              <a:t>　　</a:t>
            </a:r>
            <a:r>
              <a:rPr lang="en-US" altLang="zh-CN"/>
              <a:t>(1) </a:t>
            </a:r>
            <a:r>
              <a:rPr lang="zh-CN" altLang="en-US"/>
              <a:t>指纹采集传感器。</a:t>
            </a:r>
            <a:br>
              <a:rPr lang="zh-CN" altLang="en-US"/>
            </a:br>
            <a:r>
              <a:rPr lang="zh-CN" altLang="en-US"/>
              <a:t>　　</a:t>
            </a:r>
            <a:r>
              <a:rPr lang="en-US" altLang="zh-CN"/>
              <a:t>(2) </a:t>
            </a:r>
            <a:r>
              <a:rPr lang="zh-CN" altLang="en-US"/>
              <a:t>指纹识别系统。</a:t>
            </a:r>
          </a:p>
        </p:txBody>
      </p:sp>
      <p:sp>
        <p:nvSpPr>
          <p:cNvPr id="748547" name="Rectangle 3"/>
          <p:cNvSpPr>
            <a:spLocks noGrp="1" noChangeArrowheads="1"/>
          </p:cNvSpPr>
          <p:nvPr>
            <p:ph type="body" idx="1"/>
          </p:nvPr>
        </p:nvSpPr>
        <p:spPr/>
        <p:txBody>
          <a:bodyPr/>
          <a:lstStyle/>
          <a:p>
            <a:endParaRPr lang="zh-CN" altLang="zh-CN"/>
          </a:p>
        </p:txBody>
      </p:sp>
      <p:sp>
        <p:nvSpPr>
          <p:cNvPr id="74854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50082338"/>
      </p:ext>
    </p:extLst>
  </p:cSld>
  <p:clrMapOvr>
    <a:masterClrMapping/>
  </p:clrMapOvr>
  <p:timing>
    <p:tnLst>
      <p:par>
        <p:cTn id="1" dur="indefinite" restart="never" nodeType="tmRoot"/>
      </p:par>
    </p:tnLst>
  </p:timing>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12.4  </a:t>
            </a:r>
            <a:r>
              <a:rPr lang="zh-CN" altLang="en-US" sz="3200">
                <a:latin typeface="黑体" panose="02010609060101010101" pitchFamily="49" charset="-122"/>
                <a:ea typeface="黑体" panose="02010609060101010101" pitchFamily="49" charset="-122"/>
              </a:rPr>
              <a:t>来自系统内部的攻击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攻击者对计算机系统进行攻击的方法有多种，可将之分为两大类：内部攻击和外部攻击。内部攻击一般是指攻击来自系统内部。它又可进一步分为两类：</a:t>
            </a:r>
            <a:br>
              <a:rPr lang="zh-CN" altLang="en-US"/>
            </a:br>
            <a:r>
              <a:rPr lang="zh-CN" altLang="en-US"/>
              <a:t>　　</a:t>
            </a:r>
            <a:r>
              <a:rPr lang="en-US" altLang="zh-CN"/>
              <a:t>(1) </a:t>
            </a:r>
            <a:r>
              <a:rPr lang="zh-CN" altLang="en-US"/>
              <a:t>以合法用户身份直接进行攻击。</a:t>
            </a:r>
            <a:br>
              <a:rPr lang="zh-CN" altLang="en-US"/>
            </a:br>
            <a:r>
              <a:rPr lang="zh-CN" altLang="en-US"/>
              <a:t>　　</a:t>
            </a:r>
            <a:r>
              <a:rPr lang="en-US" altLang="zh-CN"/>
              <a:t>(2) </a:t>
            </a:r>
            <a:r>
              <a:rPr lang="zh-CN" altLang="en-US"/>
              <a:t>通过代理功能进行间接攻击。</a:t>
            </a:r>
          </a:p>
        </p:txBody>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9022175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12.4.1  </a:t>
            </a:r>
            <a:r>
              <a:rPr lang="zh-CN" altLang="en-US">
                <a:latin typeface="黑体" panose="02010609060101010101" pitchFamily="49" charset="-122"/>
                <a:ea typeface="黑体" panose="02010609060101010101" pitchFamily="49" charset="-122"/>
              </a:rPr>
              <a:t>早期常采用的攻击方式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我们先介绍常用的内部攻击方式。在设计操作系统时必须了解这些攻击方式，并采取必要的防范措施。</a:t>
            </a:r>
            <a:br>
              <a:rPr lang="zh-CN" altLang="en-US"/>
            </a:br>
            <a:r>
              <a:rPr lang="zh-CN" altLang="en-US"/>
              <a:t>　　</a:t>
            </a:r>
            <a:r>
              <a:rPr lang="en-US" altLang="zh-CN"/>
              <a:t>(1) </a:t>
            </a:r>
            <a:r>
              <a:rPr lang="zh-CN" altLang="en-US"/>
              <a:t>窃取尚未清除的有用信息。 </a:t>
            </a:r>
            <a:br>
              <a:rPr lang="zh-CN" altLang="en-US"/>
            </a:br>
            <a:r>
              <a:rPr lang="zh-CN" altLang="en-US"/>
              <a:t>　　</a:t>
            </a:r>
            <a:r>
              <a:rPr lang="en-US" altLang="zh-CN"/>
              <a:t>(2) </a:t>
            </a:r>
            <a:r>
              <a:rPr lang="zh-CN" altLang="en-US"/>
              <a:t>通过非法的系统调用搅乱系统。</a:t>
            </a:r>
            <a:br>
              <a:rPr lang="zh-CN" altLang="en-US"/>
            </a:br>
            <a:r>
              <a:rPr lang="zh-CN" altLang="en-US"/>
              <a:t>　　</a:t>
            </a:r>
            <a:r>
              <a:rPr lang="en-US" altLang="zh-CN"/>
              <a:t>(3) </a:t>
            </a:r>
            <a:r>
              <a:rPr lang="zh-CN" altLang="en-US"/>
              <a:t>使系统自己封杀校验口令程序。 </a:t>
            </a:r>
            <a:br>
              <a:rPr lang="zh-CN" altLang="en-US"/>
            </a:br>
            <a:r>
              <a:rPr lang="zh-CN" altLang="en-US"/>
              <a:t>　　</a:t>
            </a:r>
            <a:r>
              <a:rPr lang="en-US" altLang="zh-CN"/>
              <a:t>(4) </a:t>
            </a:r>
            <a:r>
              <a:rPr lang="zh-CN" altLang="en-US"/>
              <a:t>尝试许多在明文规定中不允许做的操作。</a:t>
            </a:r>
            <a:br>
              <a:rPr lang="zh-CN" altLang="en-US"/>
            </a:br>
            <a:r>
              <a:rPr lang="zh-CN" altLang="en-US"/>
              <a:t>　　</a:t>
            </a:r>
            <a:r>
              <a:rPr lang="en-US" altLang="zh-CN"/>
              <a:t>(5) </a:t>
            </a:r>
            <a:r>
              <a:rPr lang="zh-CN" altLang="en-US"/>
              <a:t>在</a:t>
            </a:r>
            <a:r>
              <a:rPr lang="en-US" altLang="zh-CN"/>
              <a:t>OS</a:t>
            </a:r>
            <a:r>
              <a:rPr lang="zh-CN" altLang="en-US"/>
              <a:t>中增添陷阱门。 </a:t>
            </a:r>
            <a:br>
              <a:rPr lang="zh-CN" altLang="en-US"/>
            </a:br>
            <a:r>
              <a:rPr lang="zh-CN" altLang="en-US"/>
              <a:t>　　</a:t>
            </a:r>
            <a:r>
              <a:rPr lang="en-US" altLang="zh-CN"/>
              <a:t>(6) </a:t>
            </a:r>
            <a:r>
              <a:rPr lang="zh-CN" altLang="en-US"/>
              <a:t>骗取口令。</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68215091"/>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12.4.2  </a:t>
            </a:r>
            <a:r>
              <a:rPr lang="zh-CN" altLang="en-US">
                <a:latin typeface="黑体" panose="02010609060101010101" pitchFamily="49" charset="-122"/>
                <a:ea typeface="黑体" panose="02010609060101010101" pitchFamily="49" charset="-122"/>
              </a:rPr>
              <a:t>逻辑炸弹和陷阱门</a:t>
            </a:r>
            <a:r>
              <a:rPr lang="zh-CN" altLang="en-US"/>
              <a:t>   </a:t>
            </a:r>
            <a:br>
              <a:rPr lang="zh-CN" altLang="en-US"/>
            </a:br>
            <a:r>
              <a:rPr lang="zh-CN" altLang="en-US"/>
              <a:t>　　近年来更流行利用恶意软件进行攻击的攻击方式。所谓恶意软件</a:t>
            </a:r>
            <a:r>
              <a:rPr lang="en-US" altLang="zh-CN"/>
              <a:t>(malware)</a:t>
            </a:r>
            <a:r>
              <a:rPr lang="zh-CN" altLang="en-US"/>
              <a:t>，是指攻击者专门编制的一种程序，用来造成破坏。它们通常伪装成合法软件，或隐藏在合法软件中，使人们难以发现。有些恶意软件还可以通过各种方式传播到其它计算机中。依据恶意软件是否能独立运行可将它分为两类：</a:t>
            </a:r>
            <a:br>
              <a:rPr lang="zh-CN" altLang="en-US"/>
            </a:br>
            <a:r>
              <a:rPr lang="zh-CN" altLang="en-US"/>
              <a:t>　　</a:t>
            </a:r>
            <a:r>
              <a:rPr lang="en-US" altLang="zh-CN"/>
              <a:t>(1) </a:t>
            </a:r>
            <a:r>
              <a:rPr lang="zh-CN" altLang="en-US"/>
              <a:t>独立运行类</a:t>
            </a:r>
            <a:br>
              <a:rPr lang="zh-CN" altLang="en-US"/>
            </a:br>
            <a:r>
              <a:rPr lang="zh-CN" altLang="en-US"/>
              <a:t>　　</a:t>
            </a:r>
            <a:r>
              <a:rPr lang="en-US" altLang="zh-CN"/>
              <a:t>(2) </a:t>
            </a:r>
            <a:r>
              <a:rPr lang="zh-CN" altLang="en-US"/>
              <a:t>寄生类</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19611481"/>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逻辑炸弹</a:t>
            </a:r>
            <a:r>
              <a:rPr lang="en-US" altLang="zh-CN">
                <a:latin typeface="黑体" panose="02010609060101010101" pitchFamily="49" charset="-122"/>
                <a:ea typeface="黑体" panose="02010609060101010101" pitchFamily="49" charset="-122"/>
              </a:rPr>
              <a:t>(logic bomb)</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逻辑炸弹实例</a:t>
            </a:r>
            <a:br>
              <a:rPr lang="zh-CN" altLang="en-US"/>
            </a:br>
            <a:r>
              <a:rPr lang="zh-CN" altLang="en-US"/>
              <a:t>　　逻辑炸弹是较早出现的一种恶意软件，它最初出自于某公司的程序员，是为了应对他可能被突然解雇，而预先秘密放入</a:t>
            </a:r>
            <a:r>
              <a:rPr lang="en-US" altLang="zh-CN"/>
              <a:t>OS</a:t>
            </a:r>
            <a:r>
              <a:rPr lang="zh-CN" altLang="en-US"/>
              <a:t>中的一个破坏程序</a:t>
            </a:r>
            <a:r>
              <a:rPr lang="en-US" altLang="zh-CN"/>
              <a:t>(</a:t>
            </a:r>
            <a:r>
              <a:rPr lang="zh-CN" altLang="en-US"/>
              <a:t>逻辑炸弹</a:t>
            </a:r>
            <a:r>
              <a:rPr lang="en-US" altLang="zh-CN"/>
              <a:t>)</a:t>
            </a:r>
            <a:r>
              <a:rPr lang="zh-CN" altLang="en-US"/>
              <a:t>。只要程序员每天输入口令，该程序就不会发作。但如果程序员在事前未被警告，就突然被解雇时，在第二天</a:t>
            </a:r>
            <a:r>
              <a:rPr lang="en-US" altLang="zh-CN"/>
              <a:t>(</a:t>
            </a:r>
            <a:r>
              <a:rPr lang="zh-CN" altLang="en-US"/>
              <a:t>或第二周</a:t>
            </a:r>
            <a:r>
              <a:rPr lang="en-US" altLang="zh-CN"/>
              <a:t>)</a:t>
            </a:r>
            <a:r>
              <a:rPr lang="zh-CN" altLang="en-US"/>
              <a:t>由于得不到口令，逻辑炸弹就会引爆</a:t>
            </a:r>
            <a:r>
              <a:rPr lang="en-US" altLang="zh-CN"/>
              <a:t>——</a:t>
            </a:r>
            <a:r>
              <a:rPr lang="zh-CN" altLang="en-US"/>
              <a:t>执行一段带破坏性的程序，这段程序通常会使正常运行的程序中断，随机删除文件，或破坏硬盘上的所有文件，甚至于引发系统崩溃。</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8925422"/>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逻辑炸弹爆炸的条件</a:t>
            </a:r>
            <a:br>
              <a:rPr lang="zh-CN" altLang="en-US"/>
            </a:br>
            <a:r>
              <a:rPr lang="zh-CN" altLang="en-US"/>
              <a:t>　　每当所寄生的应用程序运行时，就会运行逻辑炸弹程序，它会检查所设置的爆炸条件是否满足，如满足就引发爆炸；否则继续等待。触发逻辑炸弹爆炸的条件有很多，较常用的有：</a:t>
            </a:r>
            <a:br>
              <a:rPr lang="zh-CN" altLang="en-US"/>
            </a:br>
            <a:r>
              <a:rPr lang="zh-CN" altLang="en-US"/>
              <a:t>　　</a:t>
            </a:r>
            <a:r>
              <a:rPr lang="en-US" altLang="zh-CN"/>
              <a:t>(1) </a:t>
            </a:r>
            <a:r>
              <a:rPr lang="zh-CN" altLang="en-US"/>
              <a:t>时间触发</a:t>
            </a:r>
            <a:br>
              <a:rPr lang="zh-CN" altLang="en-US"/>
            </a:br>
            <a:r>
              <a:rPr lang="zh-CN" altLang="en-US"/>
              <a:t>　　</a:t>
            </a:r>
            <a:r>
              <a:rPr lang="en-US" altLang="zh-CN"/>
              <a:t>(2) </a:t>
            </a:r>
            <a:r>
              <a:rPr lang="zh-CN" altLang="en-US"/>
              <a:t>事件触发</a:t>
            </a:r>
            <a:br>
              <a:rPr lang="zh-CN" altLang="en-US"/>
            </a:br>
            <a:r>
              <a:rPr lang="zh-CN" altLang="en-US"/>
              <a:t>　　</a:t>
            </a:r>
            <a:r>
              <a:rPr lang="en-US" altLang="zh-CN"/>
              <a:t>(3) </a:t>
            </a:r>
            <a:r>
              <a:rPr lang="zh-CN" altLang="en-US"/>
              <a:t>计数器触发</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6359230"/>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陷阱门</a:t>
            </a:r>
            <a:r>
              <a:rPr lang="en-US" altLang="zh-CN">
                <a:latin typeface="黑体" panose="02010609060101010101" pitchFamily="49" charset="-122"/>
                <a:ea typeface="黑体" panose="02010609060101010101" pitchFamily="49" charset="-122"/>
              </a:rPr>
              <a:t>(trap door)</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陷阱门的基本概念</a:t>
            </a:r>
            <a:br>
              <a:rPr lang="zh-CN" altLang="en-US"/>
            </a:br>
            <a:r>
              <a:rPr lang="zh-CN" altLang="en-US"/>
              <a:t>　　通常，当程序员在开发一个程序时，都要通过一个验证过程。为了方便对程序的调试，程序员希望获得特殊的权限，以避免必需的验证。陷阱门其实就是一段代码，是进入一个程序的隐蔽入口点。有此陷阱门，程序员可以不经过安全检查即可对程序进行访问，也就是说，程序员通过陷阱门可跳过正常的验证过程。长期以来，程序员一直利用陷阱门来调试程序并未出现什么问题。但如果被怀有恶意的人用于未授权的访问，陷阱门便构成了对系统安全的严重威胁。</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77954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endParaRPr lang="zh-CN" altLang="zh-CN"/>
          </a:p>
        </p:txBody>
      </p:sp>
      <p:sp>
        <p:nvSpPr>
          <p:cNvPr id="742403" name="Rectangle 3"/>
          <p:cNvSpPr>
            <a:spLocks noGrp="1" noChangeArrowheads="1"/>
          </p:cNvSpPr>
          <p:nvPr>
            <p:ph type="body" idx="1"/>
          </p:nvPr>
        </p:nvSpPr>
        <p:spPr/>
        <p:txBody>
          <a:bodyPr/>
          <a:lstStyle/>
          <a:p>
            <a:r>
              <a:rPr lang="zh-CN" altLang="en-US"/>
              <a:t>图</a:t>
            </a:r>
            <a:r>
              <a:rPr lang="en-US" altLang="zh-CN"/>
              <a:t>2-9  </a:t>
            </a:r>
            <a:r>
              <a:rPr lang="zh-CN" altLang="en-US"/>
              <a:t>操作系统控制表的一般结构</a:t>
            </a:r>
          </a:p>
        </p:txBody>
      </p:sp>
      <p:pic>
        <p:nvPicPr>
          <p:cNvPr id="742404" name="Picture 4" descr="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557338"/>
            <a:ext cx="5953125" cy="353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348542"/>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陷阱门实例</a:t>
            </a:r>
            <a:br>
              <a:rPr lang="zh-CN" altLang="en-US"/>
            </a:br>
            <a:r>
              <a:rPr lang="zh-CN" altLang="en-US"/>
              <a:t>　　我们通过一个简单的例子来说明陷阱门。正常的登录程序代码如图</a:t>
            </a:r>
            <a:r>
              <a:rPr lang="en-US" altLang="zh-CN"/>
              <a:t>12-6(a)</a:t>
            </a:r>
            <a:r>
              <a:rPr lang="zh-CN" altLang="en-US"/>
              <a:t>所示，该程序最后两句的含意是，仅当输入的用户名和口令都正确时，才算用户登录成功。但如果我们将该程序的最后一条语句稍作修改，得到如图</a:t>
            </a:r>
            <a:r>
              <a:rPr lang="en-US" altLang="zh-CN"/>
              <a:t>12-6(b)</a:t>
            </a:r>
            <a:r>
              <a:rPr lang="zh-CN" altLang="en-US"/>
              <a:t>所示的登录程序代码，此时最后两句的含意已改变为：当输入的用户名和口令都正确时，或者使用登录名为“</a:t>
            </a:r>
            <a:r>
              <a:rPr lang="en-US" altLang="zh-CN"/>
              <a:t>zzzzz”</a:t>
            </a:r>
            <a:r>
              <a:rPr lang="zh-CN" altLang="en-US"/>
              <a:t>时，无论用什么口令，都能成功登录上机。</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1705681"/>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endParaRPr lang="zh-CN" altLang="zh-CN"/>
          </a:p>
        </p:txBody>
      </p:sp>
      <p:sp>
        <p:nvSpPr>
          <p:cNvPr id="756739" name="Rectangle 3"/>
          <p:cNvSpPr>
            <a:spLocks noGrp="1" noChangeArrowheads="1"/>
          </p:cNvSpPr>
          <p:nvPr>
            <p:ph type="body" idx="1"/>
          </p:nvPr>
        </p:nvSpPr>
        <p:spPr>
          <a:xfrm>
            <a:off x="0" y="5373688"/>
            <a:ext cx="9144000" cy="476250"/>
          </a:xfrm>
        </p:spPr>
        <p:txBody>
          <a:bodyPr/>
          <a:lstStyle/>
          <a:p>
            <a:r>
              <a:rPr lang="zh-CN" altLang="en-US"/>
              <a:t>图</a:t>
            </a:r>
            <a:r>
              <a:rPr lang="en-US" altLang="zh-CN"/>
              <a:t>12-6  </a:t>
            </a:r>
            <a:r>
              <a:rPr lang="zh-CN" altLang="en-US"/>
              <a:t>陷阱门实例</a:t>
            </a:r>
          </a:p>
        </p:txBody>
      </p:sp>
      <p:pic>
        <p:nvPicPr>
          <p:cNvPr id="756740" name="Picture 4" descr="1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844675"/>
            <a:ext cx="684212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185002"/>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12.4.3  </a:t>
            </a:r>
            <a:r>
              <a:rPr lang="zh-CN" altLang="en-US">
                <a:latin typeface="黑体" panose="02010609060101010101" pitchFamily="49" charset="-122"/>
                <a:ea typeface="黑体" panose="02010609060101010101" pitchFamily="49" charset="-122"/>
              </a:rPr>
              <a:t>特洛伊木马和登录欺骗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特洛伊木马</a:t>
            </a:r>
            <a:r>
              <a:rPr lang="en-US" altLang="zh-CN">
                <a:latin typeface="黑体" panose="02010609060101010101" pitchFamily="49" charset="-122"/>
                <a:ea typeface="黑体" panose="02010609060101010101" pitchFamily="49" charset="-122"/>
              </a:rPr>
              <a:t>(trojan horses)</a:t>
            </a:r>
            <a:r>
              <a:rPr lang="zh-CN" altLang="en-US">
                <a:latin typeface="黑体" panose="02010609060101010101" pitchFamily="49" charset="-122"/>
                <a:ea typeface="黑体" panose="02010609060101010101" pitchFamily="49" charset="-122"/>
              </a:rPr>
              <a:t>的基本概念</a:t>
            </a:r>
            <a:br>
              <a:rPr lang="zh-CN" altLang="en-US">
                <a:latin typeface="黑体" panose="02010609060101010101" pitchFamily="49" charset="-122"/>
                <a:ea typeface="黑体" panose="02010609060101010101" pitchFamily="49" charset="-122"/>
              </a:rPr>
            </a:br>
            <a:r>
              <a:rPr lang="zh-CN" altLang="en-US"/>
              <a:t>　　特洛伊木马是指一种恶意软件，它是一个嵌入到有用程序中的、隐蔽的、危害安全的程序。当该程序执行时会引发隐蔽代码执行，产生难以预期的后果。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2064201"/>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特洛伊木马实例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编写特洛伊木马程序的人，将其隐藏在一个新游戏程序中，并将该游戏程序送给某计算机系统的系统操作员。操作员在玩新游戏程序时，前台确实是在玩游戏，但隐藏在后台运行的特洛伊木马程序却将系统中的口令文件复制到该骇客的文件中。虽然口令文件是系统中非常保密的文件，但操作员在游戏时是在高特权模式下运行的，特洛伊木马就继承了系统操作员的高特权，因此它就能够访问口令文件。 </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0337346"/>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登录欺骗</a:t>
            </a:r>
            <a:r>
              <a:rPr lang="en-US" altLang="zh-CN">
                <a:latin typeface="黑体" panose="02010609060101010101" pitchFamily="49" charset="-122"/>
                <a:ea typeface="黑体" panose="02010609060101010101" pitchFamily="49" charset="-122"/>
              </a:rPr>
              <a:t>(login spoofing)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我们以</a:t>
            </a:r>
            <a:r>
              <a:rPr lang="en-US" altLang="zh-CN"/>
              <a:t>UNIX</a:t>
            </a:r>
            <a:r>
              <a:rPr lang="zh-CN" altLang="en-US"/>
              <a:t>系统为例来说明登录欺骗。攻击者为了进行登录欺骗，写了一个欺骗登录程序，该程序同样会在屏幕显示</a:t>
            </a:r>
            <a:r>
              <a:rPr lang="en-US" altLang="zh-CN"/>
              <a:t>Login: </a:t>
            </a:r>
            <a:r>
              <a:rPr lang="zh-CN" altLang="en-US"/>
              <a:t>，用于欺骗其他用户进行登录。当有一用户输入登录名后，欺骗登录程序也要求它输入口令。然后却把刚输入的登录名和口令写入一份事先准备好的文件中，并发出信号以请求结束</a:t>
            </a:r>
            <a:r>
              <a:rPr lang="en-US" altLang="zh-CN"/>
              <a:t>shell</a:t>
            </a:r>
            <a:r>
              <a:rPr lang="zh-CN" altLang="en-US"/>
              <a:t>程序，于是欺骗登录程序退出登录，同时也去触发真正的登录程序。在屏幕上又显示出“</a:t>
            </a:r>
            <a:r>
              <a:rPr lang="en-US" altLang="zh-CN"/>
              <a:t>Login: ”</a:t>
            </a:r>
            <a:r>
              <a:rPr lang="zh-CN" altLang="en-US"/>
              <a:t>，此时真正的登录程序开始工作。对用户而言，他自然以为是自己输入发生了错误，系统要求重新输入。</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60092898"/>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12.4.4  </a:t>
            </a:r>
            <a:r>
              <a:rPr lang="zh-CN" altLang="en-US">
                <a:latin typeface="黑体" panose="02010609060101010101" pitchFamily="49" charset="-122"/>
                <a:ea typeface="黑体" panose="02010609060101010101" pitchFamily="49" charset="-122"/>
              </a:rPr>
              <a:t>缓冲区溢出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a:t>
            </a:r>
            <a:r>
              <a:rPr lang="en-US" altLang="zh-CN"/>
              <a:t>C</a:t>
            </a:r>
            <a:r>
              <a:rPr lang="zh-CN" altLang="en-US"/>
              <a:t>语言编译器存在着某些漏洞，如它对数组不进行边界检查。例如下面的代码是不合法的，数组范围是</a:t>
            </a:r>
            <a:r>
              <a:rPr lang="en-US" altLang="zh-CN"/>
              <a:t>1024</a:t>
            </a:r>
            <a:r>
              <a:rPr lang="zh-CN" altLang="en-US"/>
              <a:t>，而所包含的数字却有</a:t>
            </a:r>
            <a:r>
              <a:rPr lang="en-US" altLang="zh-CN"/>
              <a:t>12 000</a:t>
            </a:r>
            <a:r>
              <a:rPr lang="zh-CN" altLang="en-US"/>
              <a:t>个。然而在编译时却未对此检查，攻击者可以利用此漏洞来进行攻击。</a:t>
            </a:r>
            <a:r>
              <a:rPr lang="zh-CN" altLang="nb-NO"/>
              <a:t/>
            </a:r>
            <a:br>
              <a:rPr lang="zh-CN" altLang="nb-NO"/>
            </a:br>
            <a:r>
              <a:rPr lang="zh-CN" altLang="nb-NO"/>
              <a:t>　　　　</a:t>
            </a:r>
            <a:r>
              <a:rPr lang="nb-NO" altLang="zh-CN"/>
              <a:t>int i;</a:t>
            </a:r>
            <a:br>
              <a:rPr lang="nb-NO" altLang="zh-CN"/>
            </a:br>
            <a:r>
              <a:rPr lang="zh-CN" altLang="nb-NO"/>
              <a:t>　　　　</a:t>
            </a:r>
            <a:r>
              <a:rPr lang="nb-NO" altLang="zh-CN"/>
              <a:t>char C[1024];</a:t>
            </a:r>
            <a:br>
              <a:rPr lang="nb-NO" altLang="zh-CN"/>
            </a:br>
            <a:r>
              <a:rPr lang="zh-CN" altLang="nb-NO"/>
              <a:t>　　　　</a:t>
            </a:r>
            <a:r>
              <a:rPr lang="nb-NO" altLang="zh-CN"/>
              <a:t>i=12000;</a:t>
            </a:r>
            <a:r>
              <a:rPr lang="en-US" altLang="zh-CN"/>
              <a:t/>
            </a:r>
            <a:br>
              <a:rPr lang="en-US" altLang="zh-CN"/>
            </a:br>
            <a:r>
              <a:rPr lang="zh-CN" altLang="en-US"/>
              <a:t>　　　　</a:t>
            </a:r>
            <a:r>
              <a:rPr lang="en-US" altLang="zh-CN"/>
              <a:t>c[i]=0;</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19053770"/>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endParaRPr lang="zh-CN" altLang="zh-CN"/>
          </a:p>
        </p:txBody>
      </p:sp>
      <p:sp>
        <p:nvSpPr>
          <p:cNvPr id="761859" name="Rectangle 3"/>
          <p:cNvSpPr>
            <a:spLocks noGrp="1" noChangeArrowheads="1"/>
          </p:cNvSpPr>
          <p:nvPr>
            <p:ph type="body" idx="1"/>
          </p:nvPr>
        </p:nvSpPr>
        <p:spPr>
          <a:xfrm>
            <a:off x="0" y="5300663"/>
            <a:ext cx="9144000" cy="476250"/>
          </a:xfrm>
        </p:spPr>
        <p:txBody>
          <a:bodyPr/>
          <a:lstStyle/>
          <a:p>
            <a:r>
              <a:rPr lang="zh-CN" altLang="en-US"/>
              <a:t>图</a:t>
            </a:r>
            <a:r>
              <a:rPr lang="en-US" altLang="zh-CN"/>
              <a:t>12-7  </a:t>
            </a:r>
            <a:r>
              <a:rPr lang="zh-CN" altLang="en-US"/>
              <a:t>缓冲区溢出前后的情况</a:t>
            </a:r>
          </a:p>
        </p:txBody>
      </p:sp>
      <p:pic>
        <p:nvPicPr>
          <p:cNvPr id="761860" name="Picture 4" descr="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73238"/>
            <a:ext cx="7777163" cy="3073400"/>
          </a:xfrm>
          <a:prstGeom prst="rect">
            <a:avLst/>
          </a:prstGeom>
          <a:noFill/>
          <a:extLst>
            <a:ext uri="{909E8E84-426E-40DD-AFC4-6F175D3DCCD1}">
              <a14:hiddenFill xmlns:a14="http://schemas.microsoft.com/office/drawing/2010/main">
                <a:solidFill>
                  <a:srgbClr val="FFFFFF"/>
                </a:solidFill>
              </a14:hiddenFill>
            </a:ext>
          </a:extLst>
        </p:spPr>
      </p:pic>
      <p:sp>
        <p:nvSpPr>
          <p:cNvPr id="76186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64866778"/>
      </p:ext>
    </p:extLst>
  </p:cSld>
  <p:clrMapOvr>
    <a:masterClrMapping/>
  </p:clrMapOvr>
  <p:timing>
    <p:tnLst>
      <p:par>
        <p:cTn id="1" dur="indefinite" restart="never" nodeType="tmRoot"/>
      </p:par>
    </p:tnLst>
  </p:timing>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12.5  </a:t>
            </a:r>
            <a:r>
              <a:rPr lang="zh-CN" altLang="en-US" sz="3200">
                <a:latin typeface="黑体" panose="02010609060101010101" pitchFamily="49" charset="-122"/>
                <a:ea typeface="黑体" panose="02010609060101010101" pitchFamily="49" charset="-122"/>
              </a:rPr>
              <a:t>来自系统外部的攻击</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12.5.1  </a:t>
            </a:r>
            <a:r>
              <a:rPr lang="zh-CN" altLang="en-US">
                <a:latin typeface="黑体" panose="02010609060101010101" pitchFamily="49" charset="-122"/>
                <a:ea typeface="黑体" panose="02010609060101010101" pitchFamily="49" charset="-122"/>
              </a:rPr>
              <a:t>病毒、蠕虫和移动代码  </a:t>
            </a:r>
            <a:br>
              <a:rPr lang="zh-CN" altLang="en-US">
                <a:latin typeface="黑体" panose="02010609060101010101" pitchFamily="49" charset="-122"/>
                <a:ea typeface="黑体" panose="02010609060101010101" pitchFamily="49" charset="-122"/>
              </a:rPr>
            </a:br>
            <a:r>
              <a:rPr lang="zh-CN" altLang="en-US"/>
              <a:t>　　当前最严重的外来威胁是病毒、蠕虫和移动代码等。其中尤其是病毒和蠕虫，天天都在威胁着系统的安全，以致在广播、电视中，都不得不经常发布病毒和蠕虫的警告消息。</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7576402"/>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病毒</a:t>
            </a:r>
            <a:r>
              <a:rPr lang="en-US" altLang="zh-CN">
                <a:latin typeface="黑体" panose="02010609060101010101" pitchFamily="49" charset="-122"/>
                <a:ea typeface="黑体" panose="02010609060101010101" pitchFamily="49" charset="-122"/>
              </a:rPr>
              <a:t>(viruses)</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计算机病毒是一段程序，它能把自己附加在其它程序之中，并不断地自我复制，然后去感染其它程序，它能由被感染的程序和系统传播出去。一般的病毒程序并不长，用</a:t>
            </a:r>
            <a:r>
              <a:rPr lang="en-US" altLang="zh-CN"/>
              <a:t>C</a:t>
            </a:r>
            <a:r>
              <a:rPr lang="zh-CN" altLang="en-US"/>
              <a:t>语言编写的病毒程序通常不超过一页。称这段程序为病毒，是因为它非常像生物学上的病毒：它能自我生成成千上万的与原始病毒相同的复制品，并将它们传播到各处。计算机病毒也可在系统中复制出千千万万个与它自身一样的病毒，并把它传播到各个系统中去。</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29884164"/>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蠕虫</a:t>
            </a:r>
            <a:r>
              <a:rPr lang="en-US" altLang="zh-CN">
                <a:latin typeface="黑体" panose="02010609060101010101" pitchFamily="49" charset="-122"/>
                <a:ea typeface="黑体" panose="02010609060101010101" pitchFamily="49" charset="-122"/>
              </a:rPr>
              <a:t>(worms) </a:t>
            </a:r>
            <a:br>
              <a:rPr lang="en-US" altLang="zh-CN">
                <a:latin typeface="黑体" panose="02010609060101010101" pitchFamily="49" charset="-122"/>
                <a:ea typeface="黑体" panose="02010609060101010101" pitchFamily="49" charset="-122"/>
              </a:rPr>
            </a:br>
            <a:r>
              <a:rPr lang="zh-CN" altLang="en-US">
                <a:latin typeface="楷体_GB2312" pitchFamily="49" charset="-122"/>
                <a:ea typeface="楷体_GB2312" pitchFamily="49" charset="-122"/>
              </a:rPr>
              <a:t>　　</a:t>
            </a:r>
            <a:r>
              <a:rPr lang="zh-CN" altLang="en-US"/>
              <a:t>蠕虫与病毒相似，也能进行自我复制，并可传染给其它程序，给系统带来有害的影响，都属于恶意软件。但它与病毒有所区别，其一是：蠕虫本身是一个完整的程序，能作为一个独立的进程运行，因而它不需要寄生在其它程序上。再者，蠕虫的传播性没有病毒的强。因为蠕虫必须先找到</a:t>
            </a:r>
            <a:r>
              <a:rPr lang="en-US" altLang="zh-CN"/>
              <a:t>OS</a:t>
            </a:r>
            <a:r>
              <a:rPr lang="zh-CN" altLang="en-US"/>
              <a:t>或其它软件的缺陷，作为“易于攻破的薄弱环节”，然后才能借助于它们进行传播，如果该缺陷已被修复，蠕虫自然会因“无从下手”而无法传播。</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20636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进程控制块</a:t>
            </a:r>
            <a:r>
              <a:rPr lang="en-US" altLang="zh-CN">
                <a:latin typeface="黑体" panose="02010609060101010101" pitchFamily="49" charset="-122"/>
                <a:ea typeface="黑体" panose="02010609060101010101" pitchFamily="49" charset="-122"/>
              </a:rPr>
              <a:t>PCB</a:t>
            </a:r>
            <a:r>
              <a:rPr lang="zh-CN" altLang="en-US">
                <a:latin typeface="黑体" panose="02010609060101010101" pitchFamily="49" charset="-122"/>
                <a:ea typeface="黑体" panose="02010609060101010101" pitchFamily="49" charset="-122"/>
              </a:rPr>
              <a:t>的作用</a:t>
            </a:r>
            <a:br>
              <a:rPr lang="zh-CN" altLang="en-US">
                <a:latin typeface="黑体" panose="02010609060101010101" pitchFamily="49" charset="-122"/>
                <a:ea typeface="黑体" panose="02010609060101010101" pitchFamily="49" charset="-122"/>
              </a:rPr>
            </a:br>
            <a:r>
              <a:rPr lang="en-US" altLang="zh-CN"/>
              <a:t>(1) </a:t>
            </a:r>
            <a:r>
              <a:rPr lang="zh-CN" altLang="en-US"/>
              <a:t>作为独立运行基本单位的标志。</a:t>
            </a:r>
            <a:br>
              <a:rPr lang="zh-CN" altLang="en-US"/>
            </a:br>
            <a:r>
              <a:rPr lang="en-US" altLang="zh-CN"/>
              <a:t>(2) </a:t>
            </a:r>
            <a:r>
              <a:rPr lang="zh-CN" altLang="en-US"/>
              <a:t>能实现间断性运行方式。 </a:t>
            </a:r>
            <a:br>
              <a:rPr lang="zh-CN" altLang="en-US"/>
            </a:br>
            <a:r>
              <a:rPr lang="en-US" altLang="zh-CN"/>
              <a:t>(3) </a:t>
            </a:r>
            <a:r>
              <a:rPr lang="zh-CN" altLang="en-US"/>
              <a:t>提供进程管理所需要的信息。</a:t>
            </a:r>
            <a:br>
              <a:rPr lang="zh-CN" altLang="en-US"/>
            </a:br>
            <a:r>
              <a:rPr lang="en-US" altLang="zh-CN"/>
              <a:t>(4) </a:t>
            </a:r>
            <a:r>
              <a:rPr lang="zh-CN" altLang="en-US"/>
              <a:t>提供进程调度所需要的信息。</a:t>
            </a:r>
            <a:br>
              <a:rPr lang="zh-CN" altLang="en-US"/>
            </a:br>
            <a:r>
              <a:rPr lang="en-US" altLang="zh-CN"/>
              <a:t>(5) </a:t>
            </a:r>
            <a:r>
              <a:rPr lang="zh-CN" altLang="en-US"/>
              <a:t>实现与其它进程的同步与通信。</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44371414"/>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移动代码</a:t>
            </a:r>
            <a:r>
              <a:rPr lang="zh-CN" altLang="en-US"/>
              <a:t>   </a:t>
            </a:r>
            <a:br>
              <a:rPr lang="zh-CN" altLang="en-US"/>
            </a:br>
            <a:r>
              <a:rPr lang="zh-CN" altLang="en-US"/>
              <a:t>　　</a:t>
            </a:r>
            <a:r>
              <a:rPr lang="en-US" altLang="zh-CN"/>
              <a:t>1) </a:t>
            </a:r>
            <a:r>
              <a:rPr lang="zh-CN" altLang="en-US"/>
              <a:t>移动代码简述</a:t>
            </a:r>
            <a:br>
              <a:rPr lang="zh-CN" altLang="en-US"/>
            </a:br>
            <a:r>
              <a:rPr lang="zh-CN" altLang="en-US"/>
              <a:t>　　在因特网上，如果能在远程计算机上执行代码，便认为系统具有远程执行功能。如果一个程序在运行时，能在不同机器之间来回迁移，那么该程序就被称为移动代码。 </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9085717"/>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移动代码的安全运行</a:t>
            </a:r>
            <a:br>
              <a:rPr lang="zh-CN" altLang="en-US"/>
            </a:br>
            <a:r>
              <a:rPr lang="zh-CN" altLang="en-US"/>
              <a:t>　　如果在一个用户程序中包含了移动代码，当为该用户程序建立进程后，该移动代码将占用该进程的内存空间，并作为合法用户的一部分运行，拥有用户的访问权限。 </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5931687"/>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防范移动代码的方法</a:t>
            </a:r>
            <a:r>
              <a:rPr lang="en-US" altLang="zh-CN"/>
              <a:t>——</a:t>
            </a:r>
            <a:r>
              <a:rPr lang="zh-CN" altLang="en-US"/>
              <a:t>沙盒法</a:t>
            </a:r>
            <a:br>
              <a:rPr lang="zh-CN" altLang="en-US"/>
            </a:br>
            <a:r>
              <a:rPr lang="zh-CN" altLang="en-US"/>
              <a:t>　　沙盒法的基本思想是采用隔离方法。具体做法是把虚拟地址空间，分为若干个相同大小的区域，每个区域称为一个沙盒。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88107247"/>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防范移动代码的方法</a:t>
            </a:r>
            <a:r>
              <a:rPr lang="en-US" altLang="zh-CN"/>
              <a:t>——</a:t>
            </a:r>
            <a:r>
              <a:rPr lang="zh-CN" altLang="en-US"/>
              <a:t>解释法</a:t>
            </a:r>
            <a:br>
              <a:rPr lang="zh-CN" altLang="en-US"/>
            </a:br>
            <a:r>
              <a:rPr lang="zh-CN" altLang="en-US"/>
              <a:t>　　解释法是对移动代码的运行采取解释执行方式。解释执行的好处是，每一条语句在执行前都经解释器检查，特别是对移动代码所发出的系统调用进行检查。若移动代码是可信的</a:t>
            </a:r>
            <a:r>
              <a:rPr lang="en-US" altLang="zh-CN"/>
              <a:t>(</a:t>
            </a:r>
            <a:r>
              <a:rPr lang="zh-CN" altLang="en-US"/>
              <a:t>来自本地硬盘</a:t>
            </a:r>
            <a:r>
              <a:rPr lang="en-US" altLang="zh-CN"/>
              <a:t>)</a:t>
            </a:r>
            <a:r>
              <a:rPr lang="zh-CN" altLang="en-US"/>
              <a:t>，就按正常情况进行处理；否则</a:t>
            </a:r>
            <a:r>
              <a:rPr lang="en-US" altLang="zh-CN"/>
              <a:t>(</a:t>
            </a:r>
            <a:r>
              <a:rPr lang="zh-CN" altLang="en-US"/>
              <a:t>如来自因特网</a:t>
            </a:r>
            <a:r>
              <a:rPr lang="en-US" altLang="zh-CN"/>
              <a:t>)</a:t>
            </a:r>
            <a:r>
              <a:rPr lang="zh-CN" altLang="en-US"/>
              <a:t>，就将它放入沙盒中来限制它的运行。 </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90740297"/>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12.5.2  </a:t>
            </a:r>
            <a:r>
              <a:rPr lang="zh-CN" altLang="en-US">
                <a:latin typeface="黑体" panose="02010609060101010101" pitchFamily="49" charset="-122"/>
                <a:ea typeface="黑体" panose="02010609060101010101" pitchFamily="49" charset="-122"/>
              </a:rPr>
              <a:t>计算机病毒特征和类型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计算机病毒的特征</a:t>
            </a:r>
            <a:r>
              <a:rPr lang="zh-CN" altLang="en-US"/>
              <a:t>   </a:t>
            </a:r>
            <a:br>
              <a:rPr lang="zh-CN" altLang="en-US"/>
            </a:br>
            <a:r>
              <a:rPr lang="zh-CN" altLang="en-US"/>
              <a:t>　　计算机病毒与一般的程序相比，显现出以下四个明显的特征：</a:t>
            </a:r>
            <a:br>
              <a:rPr lang="zh-CN" altLang="en-US"/>
            </a:br>
            <a:r>
              <a:rPr lang="zh-CN" altLang="en-US"/>
              <a:t>　　</a:t>
            </a:r>
            <a:r>
              <a:rPr lang="en-US" altLang="zh-CN"/>
              <a:t>(1) </a:t>
            </a:r>
            <a:r>
              <a:rPr lang="zh-CN" altLang="en-US"/>
              <a:t>寄生性。</a:t>
            </a:r>
            <a:br>
              <a:rPr lang="zh-CN" altLang="en-US"/>
            </a:br>
            <a:r>
              <a:rPr lang="zh-CN" altLang="en-US"/>
              <a:t>　　</a:t>
            </a:r>
            <a:r>
              <a:rPr lang="en-US" altLang="zh-CN"/>
              <a:t>(2) </a:t>
            </a:r>
            <a:r>
              <a:rPr lang="zh-CN" altLang="en-US"/>
              <a:t>传染性。</a:t>
            </a:r>
            <a:br>
              <a:rPr lang="zh-CN" altLang="en-US"/>
            </a:br>
            <a:r>
              <a:rPr lang="zh-CN" altLang="en-US"/>
              <a:t>　　</a:t>
            </a:r>
            <a:r>
              <a:rPr lang="en-US" altLang="zh-CN"/>
              <a:t>(3) </a:t>
            </a:r>
            <a:r>
              <a:rPr lang="zh-CN" altLang="en-US"/>
              <a:t>隐蔽性。 </a:t>
            </a:r>
            <a:br>
              <a:rPr lang="zh-CN" altLang="en-US"/>
            </a:br>
            <a:r>
              <a:rPr lang="zh-CN" altLang="en-US"/>
              <a:t>　　</a:t>
            </a:r>
            <a:r>
              <a:rPr lang="en-US" altLang="zh-CN"/>
              <a:t>(4) </a:t>
            </a:r>
            <a:r>
              <a:rPr lang="zh-CN" altLang="en-US"/>
              <a:t>破坏性。</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3847503"/>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计算机病毒的类型</a:t>
            </a:r>
            <a:r>
              <a:rPr lang="zh-CN" altLang="en-US"/>
              <a:t>  </a:t>
            </a:r>
            <a:br>
              <a:rPr lang="zh-CN" altLang="en-US"/>
            </a:br>
            <a:r>
              <a:rPr lang="zh-CN" altLang="en-US"/>
              <a:t>　　</a:t>
            </a:r>
            <a:r>
              <a:rPr lang="en-US" altLang="zh-CN"/>
              <a:t>(1) </a:t>
            </a:r>
            <a:r>
              <a:rPr lang="zh-CN" altLang="en-US"/>
              <a:t>文件型病毒。 </a:t>
            </a:r>
            <a:br>
              <a:rPr lang="zh-CN" altLang="en-US"/>
            </a:br>
            <a:r>
              <a:rPr lang="zh-CN" altLang="en-US"/>
              <a:t>　　</a:t>
            </a:r>
            <a:r>
              <a:rPr lang="en-US" altLang="zh-CN"/>
              <a:t>(2) </a:t>
            </a:r>
            <a:r>
              <a:rPr lang="zh-CN" altLang="en-US"/>
              <a:t>内存驻留病毒。 </a:t>
            </a:r>
            <a:br>
              <a:rPr lang="zh-CN" altLang="en-US"/>
            </a:br>
            <a:r>
              <a:rPr lang="zh-CN" altLang="en-US"/>
              <a:t>　　</a:t>
            </a:r>
            <a:r>
              <a:rPr lang="en-US" altLang="zh-CN"/>
              <a:t>(3) </a:t>
            </a:r>
            <a:r>
              <a:rPr lang="zh-CN" altLang="en-US"/>
              <a:t>引导扇区病毒。 </a:t>
            </a:r>
            <a:br>
              <a:rPr lang="zh-CN" altLang="en-US"/>
            </a:br>
            <a:r>
              <a:rPr lang="zh-CN" altLang="en-US"/>
              <a:t>　　</a:t>
            </a:r>
            <a:r>
              <a:rPr lang="en-US" altLang="zh-CN"/>
              <a:t>(4) </a:t>
            </a:r>
            <a:r>
              <a:rPr lang="zh-CN" altLang="en-US"/>
              <a:t>宏病毒。 </a:t>
            </a:r>
            <a:br>
              <a:rPr lang="zh-CN" altLang="en-US"/>
            </a:br>
            <a:r>
              <a:rPr lang="zh-CN" altLang="en-US"/>
              <a:t>　　</a:t>
            </a:r>
            <a:r>
              <a:rPr lang="en-US" altLang="zh-CN"/>
              <a:t>(5) </a:t>
            </a:r>
            <a:r>
              <a:rPr lang="zh-CN" altLang="en-US"/>
              <a:t>电子邮件病毒。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73983821"/>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endParaRPr lang="zh-CN" altLang="zh-CN"/>
          </a:p>
        </p:txBody>
      </p:sp>
      <p:sp>
        <p:nvSpPr>
          <p:cNvPr id="772099" name="Rectangle 3"/>
          <p:cNvSpPr>
            <a:spLocks noGrp="1" noChangeArrowheads="1"/>
          </p:cNvSpPr>
          <p:nvPr>
            <p:ph type="body" idx="1"/>
          </p:nvPr>
        </p:nvSpPr>
        <p:spPr/>
        <p:txBody>
          <a:bodyPr/>
          <a:lstStyle/>
          <a:p>
            <a:r>
              <a:rPr lang="zh-CN" altLang="en-US"/>
              <a:t>图</a:t>
            </a:r>
            <a:r>
              <a:rPr lang="en-US" altLang="zh-CN"/>
              <a:t>12-8  </a:t>
            </a:r>
            <a:r>
              <a:rPr lang="zh-CN" altLang="en-US"/>
              <a:t>病毒附加在文件中的情况</a:t>
            </a:r>
          </a:p>
        </p:txBody>
      </p:sp>
      <p:pic>
        <p:nvPicPr>
          <p:cNvPr id="772100" name="Picture 4" descr="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7129462" cy="297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492738"/>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12.5.3  </a:t>
            </a:r>
            <a:r>
              <a:rPr lang="zh-CN" altLang="en-US">
                <a:latin typeface="黑体" panose="02010609060101010101" pitchFamily="49" charset="-122"/>
                <a:ea typeface="黑体" panose="02010609060101010101" pitchFamily="49" charset="-122"/>
              </a:rPr>
              <a:t>病毒的隐藏方式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伪装</a:t>
            </a:r>
            <a:br>
              <a:rPr lang="zh-CN" altLang="en-US">
                <a:latin typeface="黑体" panose="02010609060101010101" pitchFamily="49" charset="-122"/>
                <a:ea typeface="黑体" panose="02010609060101010101" pitchFamily="49" charset="-122"/>
              </a:rPr>
            </a:br>
            <a:r>
              <a:rPr lang="zh-CN" altLang="en-US"/>
              <a:t>　　当病毒附加到正常文件后会使被感染文件发生变化，为了逃避检测，病毒将把自己伪装起来，使被感染过的文件与原有文件一样。常见的伪装方式有两种：</a:t>
            </a:r>
            <a:br>
              <a:rPr lang="zh-CN" altLang="en-US"/>
            </a:br>
            <a:r>
              <a:rPr lang="zh-CN" altLang="en-US"/>
              <a:t>　　</a:t>
            </a:r>
            <a:r>
              <a:rPr lang="en-US" altLang="zh-CN"/>
              <a:t>(1) </a:t>
            </a:r>
            <a:r>
              <a:rPr lang="zh-CN" altLang="en-US"/>
              <a:t>通过压缩法伪装。 </a:t>
            </a:r>
            <a:br>
              <a:rPr lang="zh-CN" altLang="en-US"/>
            </a:br>
            <a:r>
              <a:rPr lang="zh-CN" altLang="en-US"/>
              <a:t>　　</a:t>
            </a:r>
            <a:r>
              <a:rPr lang="en-US" altLang="zh-CN"/>
              <a:t>(2) </a:t>
            </a:r>
            <a:r>
              <a:rPr lang="zh-CN" altLang="en-US"/>
              <a:t>通过修改日期或时间来伪装。 </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0387331"/>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endParaRPr lang="zh-CN" altLang="zh-CN"/>
          </a:p>
        </p:txBody>
      </p:sp>
      <p:sp>
        <p:nvSpPr>
          <p:cNvPr id="774147" name="Rectangle 3"/>
          <p:cNvSpPr>
            <a:spLocks noGrp="1" noChangeArrowheads="1"/>
          </p:cNvSpPr>
          <p:nvPr>
            <p:ph type="body" idx="1"/>
          </p:nvPr>
        </p:nvSpPr>
        <p:spPr>
          <a:xfrm>
            <a:off x="0" y="5516563"/>
            <a:ext cx="9144000" cy="476250"/>
          </a:xfrm>
        </p:spPr>
        <p:txBody>
          <a:bodyPr/>
          <a:lstStyle/>
          <a:p>
            <a:r>
              <a:rPr lang="zh-CN" altLang="en-US"/>
              <a:t>图</a:t>
            </a:r>
            <a:r>
              <a:rPr lang="en-US" altLang="zh-CN"/>
              <a:t>12-9  </a:t>
            </a:r>
            <a:r>
              <a:rPr lang="zh-CN" altLang="en-US"/>
              <a:t>病毒伪装示意图</a:t>
            </a:r>
          </a:p>
        </p:txBody>
      </p:sp>
      <p:pic>
        <p:nvPicPr>
          <p:cNvPr id="774148" name="Picture 4" descr="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68413"/>
            <a:ext cx="6097587" cy="374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612247"/>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隐藏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为了逃避反病毒软件的检测，病毒自然应隐藏在一个不易检查到的地方。当前常采用的隐藏方法有以下几种：</a:t>
            </a:r>
            <a:br>
              <a:rPr lang="zh-CN" altLang="en-US"/>
            </a:br>
            <a:r>
              <a:rPr lang="zh-CN" altLang="en-US"/>
              <a:t>　　</a:t>
            </a:r>
            <a:r>
              <a:rPr lang="en-US" altLang="zh-CN"/>
              <a:t>(1) </a:t>
            </a:r>
            <a:r>
              <a:rPr lang="zh-CN" altLang="en-US"/>
              <a:t>隐藏于目录和注册表空间。</a:t>
            </a:r>
            <a:br>
              <a:rPr lang="zh-CN" altLang="en-US"/>
            </a:br>
            <a:r>
              <a:rPr lang="zh-CN" altLang="en-US"/>
              <a:t>　　</a:t>
            </a:r>
            <a:r>
              <a:rPr lang="en-US" altLang="zh-CN"/>
              <a:t>(2) </a:t>
            </a:r>
            <a:r>
              <a:rPr lang="zh-CN" altLang="en-US"/>
              <a:t>隐藏于程序的页内零头里。</a:t>
            </a:r>
            <a:br>
              <a:rPr lang="zh-CN" altLang="en-US"/>
            </a:br>
            <a:r>
              <a:rPr lang="zh-CN" altLang="en-US"/>
              <a:t>　　</a:t>
            </a:r>
            <a:r>
              <a:rPr lang="en-US" altLang="zh-CN"/>
              <a:t>(3) </a:t>
            </a:r>
            <a:r>
              <a:rPr lang="zh-CN" altLang="en-US"/>
              <a:t>更改用于磁盘分配的数据结构。</a:t>
            </a:r>
            <a:br>
              <a:rPr lang="zh-CN" altLang="en-US"/>
            </a:br>
            <a:r>
              <a:rPr lang="zh-CN" altLang="en-US"/>
              <a:t>　　</a:t>
            </a:r>
            <a:r>
              <a:rPr lang="en-US" altLang="zh-CN"/>
              <a:t>(4) </a:t>
            </a:r>
            <a:r>
              <a:rPr lang="zh-CN" altLang="en-US"/>
              <a:t>更改坏扇区列表。</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498536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进程控制块中的信息</a:t>
            </a:r>
            <a:r>
              <a:rPr lang="zh-CN" altLang="en-US"/>
              <a:t/>
            </a:r>
            <a:br>
              <a:rPr lang="zh-CN" altLang="en-US"/>
            </a:br>
            <a:r>
              <a:rPr lang="zh-CN" altLang="en-US"/>
              <a:t>　　在进程控制块中，主要包括下述四个方面的信息。</a:t>
            </a:r>
            <a:br>
              <a:rPr lang="zh-CN" altLang="en-US"/>
            </a:br>
            <a:r>
              <a:rPr lang="zh-CN" altLang="en-US"/>
              <a:t>　　</a:t>
            </a:r>
            <a:r>
              <a:rPr lang="en-US" altLang="zh-CN"/>
              <a:t>1) </a:t>
            </a:r>
            <a:r>
              <a:rPr lang="zh-CN" altLang="en-US"/>
              <a:t>进程标识符</a:t>
            </a:r>
            <a:br>
              <a:rPr lang="zh-CN" altLang="en-US"/>
            </a:br>
            <a:r>
              <a:rPr lang="zh-CN" altLang="en-US"/>
              <a:t>　　进程标识符用于唯一地标识一个进程。一个进程通常有两种标识符：</a:t>
            </a:r>
            <a:br>
              <a:rPr lang="zh-CN" altLang="en-US"/>
            </a:br>
            <a:r>
              <a:rPr lang="zh-CN" altLang="en-US"/>
              <a:t>　　</a:t>
            </a:r>
            <a:r>
              <a:rPr lang="en-US" altLang="zh-CN"/>
              <a:t>(1) </a:t>
            </a:r>
            <a:r>
              <a:rPr lang="zh-CN" altLang="en-US"/>
              <a:t>外部标识符。</a:t>
            </a:r>
            <a:br>
              <a:rPr lang="zh-CN" altLang="en-US"/>
            </a:br>
            <a:r>
              <a:rPr lang="zh-CN" altLang="en-US"/>
              <a:t>　　</a:t>
            </a:r>
            <a:r>
              <a:rPr lang="en-US" altLang="zh-CN"/>
              <a:t>(2) </a:t>
            </a:r>
            <a:r>
              <a:rPr lang="zh-CN" altLang="en-US"/>
              <a:t>内部标识符。</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41644381"/>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多形态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多形态病毒在进行病毒复制时采用了较为复杂的技术，使所产生的病毒在功能上是相同的，但形态各异，病毒的形态少者数十种，多则成千上万，然后将这些病毒附加到其它尚未感染的文件上。常用的产生多态病毒的方法有：</a:t>
            </a:r>
            <a:br>
              <a:rPr lang="zh-CN" altLang="en-US"/>
            </a:br>
            <a:r>
              <a:rPr lang="zh-CN" altLang="en-US"/>
              <a:t>　　</a:t>
            </a:r>
            <a:r>
              <a:rPr lang="en-US" altLang="zh-CN"/>
              <a:t>(1) </a:t>
            </a:r>
            <a:r>
              <a:rPr lang="zh-CN" altLang="en-US"/>
              <a:t>插入多余的指令。</a:t>
            </a:r>
            <a:br>
              <a:rPr lang="zh-CN" altLang="en-US"/>
            </a:br>
            <a:r>
              <a:rPr lang="zh-CN" altLang="en-US"/>
              <a:t>　　</a:t>
            </a:r>
            <a:r>
              <a:rPr lang="en-US" altLang="zh-CN"/>
              <a:t>(2) </a:t>
            </a:r>
            <a:r>
              <a:rPr lang="zh-CN" altLang="en-US"/>
              <a:t>对病毒程序进行加密。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5831407"/>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12.5.4  </a:t>
            </a:r>
            <a:r>
              <a:rPr lang="zh-CN" altLang="en-US">
                <a:latin typeface="黑体" panose="02010609060101010101" pitchFamily="49" charset="-122"/>
                <a:ea typeface="黑体" panose="02010609060101010101" pitchFamily="49" charset="-122"/>
              </a:rPr>
              <a:t>病毒的预防和检测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病毒的预防</a:t>
            </a:r>
            <a:br>
              <a:rPr lang="zh-CN" altLang="en-US">
                <a:latin typeface="黑体" panose="02010609060101010101" pitchFamily="49" charset="-122"/>
                <a:ea typeface="黑体" panose="02010609060101010101" pitchFamily="49" charset="-122"/>
              </a:rPr>
            </a:br>
            <a:r>
              <a:rPr lang="zh-CN" altLang="en-US"/>
              <a:t>　　用户可用哪些方法来预防病毒呢</a:t>
            </a:r>
            <a:r>
              <a:rPr lang="en-US" altLang="zh-CN"/>
              <a:t>? </a:t>
            </a:r>
            <a:r>
              <a:rPr lang="zh-CN" altLang="en-US"/>
              <a:t>下面列出若干方法和建议供参考。</a:t>
            </a:r>
            <a:br>
              <a:rPr lang="zh-CN" altLang="en-US"/>
            </a:br>
            <a:r>
              <a:rPr lang="zh-CN" altLang="en-US"/>
              <a:t>　　</a:t>
            </a:r>
            <a:r>
              <a:rPr lang="en-US" altLang="zh-CN"/>
              <a:t>(1) </a:t>
            </a:r>
            <a:r>
              <a:rPr lang="zh-CN" altLang="en-US"/>
              <a:t>对于重要的软件和数据，应当定期备份到外部存储介质上，这是确保数据不丢失的最佳方法，当发现病毒后可用该备份来取代被感染的文件。</a:t>
            </a:r>
            <a:br>
              <a:rPr lang="zh-CN" altLang="en-US"/>
            </a:br>
            <a:r>
              <a:rPr lang="zh-CN" altLang="en-US"/>
              <a:t>　　</a:t>
            </a:r>
            <a:r>
              <a:rPr lang="en-US" altLang="zh-CN"/>
              <a:t>(2) </a:t>
            </a:r>
            <a:r>
              <a:rPr lang="zh-CN" altLang="en-US"/>
              <a:t>使用具有高安全性的</a:t>
            </a:r>
            <a:r>
              <a:rPr lang="en-US" altLang="zh-CN"/>
              <a:t>OS</a:t>
            </a:r>
            <a:r>
              <a:rPr lang="zh-CN" altLang="en-US"/>
              <a:t>，这样的</a:t>
            </a:r>
            <a:r>
              <a:rPr lang="en-US" altLang="zh-CN"/>
              <a:t>OS</a:t>
            </a:r>
            <a:r>
              <a:rPr lang="zh-CN" altLang="en-US"/>
              <a:t>具有许多安全保护措施来保障系统的安全，使病毒不能感染到系统代码。</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9054015"/>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使用正版软件，应当知道，从网上</a:t>
            </a:r>
            <a:r>
              <a:rPr lang="en-US" altLang="zh-CN"/>
              <a:t>Web</a:t>
            </a:r>
            <a:r>
              <a:rPr lang="zh-CN" altLang="en-US"/>
              <a:t>站点下载软件的做法是十分冒险的，即使是必须下载的，也要使用最新的防病毒软件，防范病毒的入侵。</a:t>
            </a:r>
            <a:br>
              <a:rPr lang="zh-CN" altLang="en-US"/>
            </a:br>
            <a:r>
              <a:rPr lang="zh-CN" altLang="en-US"/>
              <a:t>　　</a:t>
            </a:r>
            <a:r>
              <a:rPr lang="en-US" altLang="zh-CN"/>
              <a:t>(4) </a:t>
            </a:r>
            <a:r>
              <a:rPr lang="zh-CN" altLang="en-US"/>
              <a:t>购买性能优良的反病毒软件，按照规定要求使用，并定期升级。</a:t>
            </a:r>
            <a:br>
              <a:rPr lang="zh-CN" altLang="en-US"/>
            </a:br>
            <a:r>
              <a:rPr lang="zh-CN" altLang="en-US"/>
              <a:t>　　</a:t>
            </a:r>
            <a:r>
              <a:rPr lang="en-US" altLang="zh-CN"/>
              <a:t>(5) </a:t>
            </a:r>
            <a:r>
              <a:rPr lang="zh-CN" altLang="en-US"/>
              <a:t>对于来历不明的电子邮件不要轻易打开。</a:t>
            </a:r>
            <a:br>
              <a:rPr lang="zh-CN" altLang="en-US"/>
            </a:br>
            <a:r>
              <a:rPr lang="zh-CN" altLang="en-US"/>
              <a:t>　　</a:t>
            </a:r>
            <a:r>
              <a:rPr lang="en-US" altLang="zh-CN"/>
              <a:t>(6) </a:t>
            </a:r>
            <a:r>
              <a:rPr lang="zh-CN" altLang="en-US"/>
              <a:t>要定期检查硬盘及</a:t>
            </a:r>
            <a:r>
              <a:rPr lang="en-US" altLang="zh-CN"/>
              <a:t>U</a:t>
            </a:r>
            <a:r>
              <a:rPr lang="zh-CN" altLang="en-US"/>
              <a:t>盘，用反病毒软件来清除其中的病毒。</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2086955"/>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基于病毒数据库的病毒检测方法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通过被感染文件的长度或者日期和时间的改变来发现病毒的方法在早期还可奏效，而现在这种检测方法虽然很难再有效，但伪装病毒还是难于逃避基于病毒数据库的病毒检测方法的检查，该方法描述如下：</a:t>
            </a:r>
            <a:br>
              <a:rPr lang="zh-CN" altLang="en-US"/>
            </a:br>
            <a:r>
              <a:rPr lang="zh-CN" altLang="en-US"/>
              <a:t>　　</a:t>
            </a:r>
            <a:r>
              <a:rPr lang="en-US" altLang="zh-CN"/>
              <a:t>(1) </a:t>
            </a:r>
            <a:r>
              <a:rPr lang="zh-CN" altLang="en-US"/>
              <a:t>建立病毒数据库。</a:t>
            </a:r>
            <a:br>
              <a:rPr lang="zh-CN" altLang="en-US"/>
            </a:br>
            <a:r>
              <a:rPr lang="zh-CN" altLang="en-US"/>
              <a:t>　　</a:t>
            </a:r>
            <a:r>
              <a:rPr lang="en-US" altLang="zh-CN"/>
              <a:t>(2) </a:t>
            </a:r>
            <a:r>
              <a:rPr lang="zh-CN" altLang="en-US"/>
              <a:t>扫描硬盘上的可执行文件。</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1228849"/>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完整性检测方法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完整性检测程序首先扫描硬盘，检查是否有病毒，当确信硬盘“干净”时，才正式工作。这种方法首先计算每个文件的检查和，然后再计算目录中所有相关文件的检查和，将所有检查和写入一个检查和文件中。在检测病毒时，完整性检测程序将重新计算所有文件的检查和，并分别与原来文件的检查和进行比较，若不匹配，就表明该文件已被感染上病毒。当病毒制造者了解该方法后，它也可以计算已感染病毒文件的检查和，用它来代替检查和文件中的正常值。 </a:t>
            </a:r>
          </a:p>
        </p:txBody>
      </p:sp>
      <p:sp>
        <p:nvSpPr>
          <p:cNvPr id="780291" name="Rectangle 3"/>
          <p:cNvSpPr>
            <a:spLocks noGrp="1" noChangeArrowheads="1"/>
          </p:cNvSpPr>
          <p:nvPr>
            <p:ph type="body" idx="1"/>
          </p:nvPr>
        </p:nvSpPr>
        <p:spPr/>
        <p:txBody>
          <a:bodyPr/>
          <a:lstStyle/>
          <a:p>
            <a:endParaRPr lang="zh-CN" altLang="zh-CN"/>
          </a:p>
        </p:txBody>
      </p:sp>
      <p:sp>
        <p:nvSpPr>
          <p:cNvPr id="78029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74058460"/>
      </p:ext>
    </p:extLst>
  </p:cSld>
  <p:clrMapOvr>
    <a:masterClrMapping/>
  </p:clrMapOvr>
  <p:timing>
    <p:tnLst>
      <p:par>
        <p:cTn id="1" dur="indefinite" restart="never" nodeType="tmRoot"/>
      </p:par>
    </p:tnLst>
  </p:timing>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12.6  </a:t>
            </a:r>
            <a:r>
              <a:rPr lang="zh-CN" altLang="en-US" sz="3200">
                <a:latin typeface="黑体" panose="02010609060101010101" pitchFamily="49" charset="-122"/>
                <a:ea typeface="黑体" panose="02010609060101010101" pitchFamily="49" charset="-122"/>
              </a:rPr>
              <a:t>可信系统</a:t>
            </a:r>
            <a:r>
              <a:rPr lang="en-US" altLang="zh-CN" sz="3200">
                <a:latin typeface="黑体" panose="02010609060101010101" pitchFamily="49" charset="-122"/>
                <a:ea typeface="黑体" panose="02010609060101010101" pitchFamily="49" charset="-122"/>
              </a:rPr>
              <a:t>(Trusted System)</a:t>
            </a:r>
            <a:br>
              <a:rPr lang="en-US" altLang="zh-CN" sz="3200">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
            </a:r>
            <a:br>
              <a:rPr lang="en-US" altLang="zh-CN">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12.6.1  </a:t>
            </a:r>
            <a:r>
              <a:rPr lang="zh-CN" altLang="en-US">
                <a:latin typeface="黑体" panose="02010609060101010101" pitchFamily="49" charset="-122"/>
                <a:ea typeface="黑体" panose="02010609060101010101" pitchFamily="49" charset="-122"/>
              </a:rPr>
              <a:t>访问矩阵模型和信息流控制模型</a:t>
            </a:r>
            <a:r>
              <a:rPr lang="zh-CN" altLang="en-US"/>
              <a:t>   </a:t>
            </a:r>
            <a:br>
              <a:rPr lang="zh-CN" altLang="en-US"/>
            </a:br>
            <a:r>
              <a:rPr lang="zh-CN" altLang="en-US"/>
              <a:t>　　建立可信系统的最佳途径是保持系统的简单性。然而系统设计者认为，用户总是希望系统具有强大的功能和优良的性能。这样，致使所设计出的</a:t>
            </a:r>
            <a:r>
              <a:rPr lang="en-US" altLang="zh-CN"/>
              <a:t>OS</a:t>
            </a:r>
            <a:r>
              <a:rPr lang="zh-CN" altLang="en-US"/>
              <a:t>存在许多安全隐患。有些组织特别是军事部门，他们因为更重视系统的安全性，决心要建立一个可信系统，为此应在</a:t>
            </a:r>
            <a:r>
              <a:rPr lang="en-US" altLang="zh-CN"/>
              <a:t>OS</a:t>
            </a:r>
            <a:r>
              <a:rPr lang="zh-CN" altLang="en-US"/>
              <a:t>核心中构建一个安全模型，模型要非常简单以确保模型的安全性。</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29272139"/>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安全策略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系统安全而言，安全策略是根据系统对安全的需求所定义的一组规则及相应的描述。该规则决定了对系统中数据进行保护的规则和规定每一个用户权限的规则，如哪些数据只允许系统管理员阅读和修改；又如哪些数据只允许财务部门人员访问等。安全机制是指用于执行安全策略时所必须遵循的规定和方法。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58095572"/>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安全模型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安全模型用于精确描述系统的安全需求和策略。因此安全模型首先应当是精确的、同时也应当是简单和容易理解的，而且不涉及安全功能的具体实现细节。安全模型能精确地描述系统功能，这样就能帮助人们尽可能地堵住所有的安全漏洞。通常在</a:t>
            </a:r>
            <a:r>
              <a:rPr lang="en-US" altLang="zh-CN"/>
              <a:t>OS</a:t>
            </a:r>
            <a:r>
              <a:rPr lang="zh-CN" altLang="en-US"/>
              <a:t>设计时，系统的功能描述用于指导系统功能的实现，而安全模型则指导与系统安全有关的功能实现。现在已有几种安全模型，其中比较实用的是访问矩阵模型和信息流控制模型。</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51022385"/>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访问矩阵模型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访问矩阵模型也称为保护矩阵，系统中的每一个主体</a:t>
            </a:r>
            <a:r>
              <a:rPr lang="en-US" altLang="zh-CN"/>
              <a:t>(</a:t>
            </a:r>
            <a:r>
              <a:rPr lang="zh-CN" altLang="en-US"/>
              <a:t>用户</a:t>
            </a:r>
            <a:r>
              <a:rPr lang="en-US" altLang="zh-CN"/>
              <a:t>)</a:t>
            </a:r>
            <a:r>
              <a:rPr lang="zh-CN" altLang="en-US"/>
              <a:t>都拥有矩阵中的一行，每一个客体都拥有矩阵中的一列。客体可以是程序、文件或设备。矩阵中的交叉项用于表示某主体对某客体的存取权限集。保护矩阵决定在任何域中的进程可以执行的操作，它是由系统强制执行的，而不是被管理者授权的操作。 </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1594935"/>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信息流控制</a:t>
            </a:r>
            <a:r>
              <a:rPr lang="en-US" altLang="zh-CN">
                <a:latin typeface="黑体" panose="02010609060101010101" pitchFamily="49" charset="-122"/>
                <a:ea typeface="黑体" panose="02010609060101010101" pitchFamily="49" charset="-122"/>
              </a:rPr>
              <a:t>(information flow control)</a:t>
            </a:r>
            <a:r>
              <a:rPr lang="zh-CN" altLang="en-US">
                <a:latin typeface="黑体" panose="02010609060101010101" pitchFamily="49" charset="-122"/>
                <a:ea typeface="黑体" panose="02010609060101010101" pitchFamily="49" charset="-122"/>
              </a:rPr>
              <a:t>模型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许多信息的泄密并非源于访问控制自身的问题，而是因为未对系统中的信息流动进行限制。为此在一个完善的保护系统中，还增加了一个信息流控制模型。它是对访问矩阵模型的补充，用于监管信息在系统中流通的有效路径，控制信息流从一个实体沿着安全途径流向另一实体。 </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24255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处理机状态</a:t>
            </a:r>
            <a:br>
              <a:rPr lang="zh-CN" altLang="en-US"/>
            </a:br>
            <a:r>
              <a:rPr lang="zh-CN" altLang="en-US"/>
              <a:t>　　处理机状态信息也称为处理机的上下文，主要是由处理机的各种寄存器中的内容组成的。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7860318"/>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50000"/>
              </a:lnSpc>
            </a:pPr>
            <a:r>
              <a:rPr lang="zh-CN" altLang="en-US"/>
              <a:t>　　在该模型中对信息的流动做出如下两项规定：</a:t>
            </a:r>
            <a:br>
              <a:rPr lang="zh-CN" altLang="en-US"/>
            </a:br>
            <a:r>
              <a:rPr lang="zh-CN" altLang="en-US"/>
              <a:t>　　</a:t>
            </a:r>
            <a:r>
              <a:rPr lang="en-US" altLang="zh-CN"/>
              <a:t>(1) </a:t>
            </a:r>
            <a:r>
              <a:rPr lang="zh-CN" altLang="en-US"/>
              <a:t>不能上读。</a:t>
            </a:r>
            <a:br>
              <a:rPr lang="zh-CN" altLang="en-US"/>
            </a:br>
            <a:r>
              <a:rPr lang="zh-CN" altLang="en-US"/>
              <a:t>　　</a:t>
            </a:r>
            <a:r>
              <a:rPr lang="en-US" altLang="zh-CN"/>
              <a:t>(2) </a:t>
            </a:r>
            <a:r>
              <a:rPr lang="zh-CN" altLang="en-US"/>
              <a:t>不能下写。 </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31501104"/>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endParaRPr lang="zh-CN" altLang="zh-CN"/>
          </a:p>
        </p:txBody>
      </p:sp>
      <p:sp>
        <p:nvSpPr>
          <p:cNvPr id="787459" name="Rectangle 3"/>
          <p:cNvSpPr>
            <a:spLocks noGrp="1" noChangeArrowheads="1"/>
          </p:cNvSpPr>
          <p:nvPr>
            <p:ph type="body" idx="1"/>
          </p:nvPr>
        </p:nvSpPr>
        <p:spPr/>
        <p:txBody>
          <a:bodyPr/>
          <a:lstStyle/>
          <a:p>
            <a:r>
              <a:rPr lang="zh-CN" altLang="en-US"/>
              <a:t>图</a:t>
            </a:r>
            <a:r>
              <a:rPr lang="en-US" altLang="zh-CN"/>
              <a:t>12-10  Bell-La Padula </a:t>
            </a:r>
            <a:r>
              <a:rPr lang="zh-CN" altLang="en-US"/>
              <a:t>模型</a:t>
            </a:r>
          </a:p>
        </p:txBody>
      </p:sp>
      <p:pic>
        <p:nvPicPr>
          <p:cNvPr id="787460" name="Picture 4" descr="1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628775"/>
            <a:ext cx="6097588" cy="354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027813"/>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12.6.2  </a:t>
            </a:r>
            <a:r>
              <a:rPr lang="zh-CN" altLang="en-US">
                <a:latin typeface="黑体" panose="02010609060101010101" pitchFamily="49" charset="-122"/>
                <a:ea typeface="黑体" panose="02010609060101010101" pitchFamily="49" charset="-122"/>
              </a:rPr>
              <a:t>可信计算基</a:t>
            </a:r>
            <a:r>
              <a:rPr lang="en-US" altLang="zh-CN">
                <a:latin typeface="黑体" panose="02010609060101010101" pitchFamily="49" charset="-122"/>
                <a:ea typeface="黑体" panose="02010609060101010101" pitchFamily="49" charset="-122"/>
              </a:rPr>
              <a:t>TCB(Trusted Computing Base)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可信计算基的功能</a:t>
            </a:r>
            <a:br>
              <a:rPr lang="zh-CN" altLang="en-US">
                <a:latin typeface="黑体" panose="02010609060101010101" pitchFamily="49" charset="-122"/>
                <a:ea typeface="黑体" panose="02010609060101010101" pitchFamily="49" charset="-122"/>
              </a:rPr>
            </a:br>
            <a:r>
              <a:rPr lang="zh-CN" altLang="en-US"/>
              <a:t>　　一个典型的可信计算基在硬件方面与一般计算机系统相似，只是少了些不影响安全性的</a:t>
            </a:r>
            <a:r>
              <a:rPr lang="en-US" altLang="zh-CN"/>
              <a:t>I/O</a:t>
            </a:r>
            <a:r>
              <a:rPr lang="zh-CN" altLang="en-US"/>
              <a:t>设备；在</a:t>
            </a:r>
            <a:r>
              <a:rPr lang="en-US" altLang="zh-CN"/>
              <a:t>TCB</a:t>
            </a:r>
            <a:r>
              <a:rPr lang="zh-CN" altLang="en-US"/>
              <a:t>中应配置</a:t>
            </a:r>
            <a:r>
              <a:rPr lang="en-US" altLang="zh-CN"/>
              <a:t>OS</a:t>
            </a:r>
            <a:r>
              <a:rPr lang="zh-CN" altLang="en-US"/>
              <a:t>最核心的功能，如进程创建、进程切换、内存映射以及部分文件管理和设备管理功能。 </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7107682"/>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endParaRPr lang="zh-CN" altLang="zh-CN"/>
          </a:p>
        </p:txBody>
      </p:sp>
      <p:sp>
        <p:nvSpPr>
          <p:cNvPr id="789507" name="Rectangle 3"/>
          <p:cNvSpPr>
            <a:spLocks noGrp="1" noChangeArrowheads="1"/>
          </p:cNvSpPr>
          <p:nvPr>
            <p:ph type="body" idx="1"/>
          </p:nvPr>
        </p:nvSpPr>
        <p:spPr>
          <a:xfrm>
            <a:off x="0" y="5373688"/>
            <a:ext cx="9144000" cy="476250"/>
          </a:xfrm>
        </p:spPr>
        <p:txBody>
          <a:bodyPr/>
          <a:lstStyle/>
          <a:p>
            <a:r>
              <a:rPr lang="zh-CN" altLang="en-US"/>
              <a:t>图</a:t>
            </a:r>
            <a:r>
              <a:rPr lang="en-US" altLang="zh-CN"/>
              <a:t>12-11  </a:t>
            </a:r>
            <a:r>
              <a:rPr lang="zh-CN" altLang="en-US"/>
              <a:t>可信任计算基</a:t>
            </a:r>
            <a:r>
              <a:rPr lang="en-US" altLang="zh-CN"/>
              <a:t>TCB</a:t>
            </a:r>
          </a:p>
        </p:txBody>
      </p:sp>
      <p:pic>
        <p:nvPicPr>
          <p:cNvPr id="789508" name="Picture 4" descr="1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84313"/>
            <a:ext cx="6242050" cy="317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73369"/>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安全核心数据库</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为了对用户的访问进行安全控制，在</a:t>
            </a:r>
            <a:r>
              <a:rPr lang="en-US" altLang="zh-CN"/>
              <a:t>TCB</a:t>
            </a:r>
            <a:r>
              <a:rPr lang="zh-CN" altLang="en-US"/>
              <a:t>中配置了一个安全核心数据库。在数据库内放入许多与安全有关的信息。其中最主要的是如下两个控制模型：</a:t>
            </a:r>
            <a:br>
              <a:rPr lang="zh-CN" altLang="en-US"/>
            </a:br>
            <a:r>
              <a:rPr lang="zh-CN" altLang="en-US"/>
              <a:t>　　</a:t>
            </a:r>
            <a:r>
              <a:rPr lang="en-US" altLang="zh-CN"/>
              <a:t>(1) </a:t>
            </a:r>
            <a:r>
              <a:rPr lang="zh-CN" altLang="en-US"/>
              <a:t>访问控制模型，用于实现对用户访问文件的控制，其中列出了每个主体的访问权限和每个对象的保护属性。</a:t>
            </a:r>
            <a:br>
              <a:rPr lang="zh-CN" altLang="en-US"/>
            </a:br>
            <a:r>
              <a:rPr lang="zh-CN" altLang="en-US"/>
              <a:t>　　</a:t>
            </a:r>
            <a:r>
              <a:rPr lang="en-US" altLang="zh-CN"/>
              <a:t>(2) </a:t>
            </a:r>
            <a:r>
              <a:rPr lang="zh-CN" altLang="en-US"/>
              <a:t>信息流控制模型，用于控制信息流从一个实体沿着安全的途经流向另一个实体。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07113311"/>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访问监视器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访问监视器是</a:t>
            </a:r>
            <a:r>
              <a:rPr lang="en-US" altLang="zh-CN"/>
              <a:t>TCB</a:t>
            </a:r>
            <a:r>
              <a:rPr lang="zh-CN" altLang="en-US"/>
              <a:t>中的一个重要组成部分，它基于主体和被访问对象的安全参数来控制主体对该对象的访问，实现有效的安全接入控制。访问监视器与安全核心数据库相连接，如图</a:t>
            </a:r>
            <a:r>
              <a:rPr lang="en-US" altLang="zh-CN"/>
              <a:t>12-11</a:t>
            </a:r>
            <a:r>
              <a:rPr lang="zh-CN" altLang="en-US"/>
              <a:t>所示。访问监视器具有以下特性：</a:t>
            </a:r>
            <a:br>
              <a:rPr lang="zh-CN" altLang="en-US"/>
            </a:br>
            <a:r>
              <a:rPr lang="zh-CN" altLang="en-US"/>
              <a:t>　　</a:t>
            </a:r>
            <a:r>
              <a:rPr lang="en-US" altLang="zh-CN"/>
              <a:t>(1) </a:t>
            </a:r>
            <a:r>
              <a:rPr lang="zh-CN" altLang="en-US"/>
              <a:t>完全仲裁。</a:t>
            </a:r>
            <a:br>
              <a:rPr lang="zh-CN" altLang="en-US"/>
            </a:br>
            <a:r>
              <a:rPr lang="zh-CN" altLang="en-US"/>
              <a:t>　　</a:t>
            </a:r>
            <a:r>
              <a:rPr lang="en-US" altLang="zh-CN"/>
              <a:t>(2) </a:t>
            </a:r>
            <a:r>
              <a:rPr lang="zh-CN" altLang="en-US"/>
              <a:t>隔离。</a:t>
            </a:r>
            <a:br>
              <a:rPr lang="zh-CN" altLang="en-US"/>
            </a:br>
            <a:r>
              <a:rPr lang="zh-CN" altLang="en-US"/>
              <a:t>　　</a:t>
            </a:r>
            <a:r>
              <a:rPr lang="en-US" altLang="zh-CN"/>
              <a:t>(3) </a:t>
            </a:r>
            <a:r>
              <a:rPr lang="zh-CN" altLang="en-US"/>
              <a:t>可证实性。</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99853000"/>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12.6.3  </a:t>
            </a:r>
            <a:r>
              <a:rPr lang="zh-CN" altLang="en-US">
                <a:latin typeface="黑体" panose="02010609060101010101" pitchFamily="49" charset="-122"/>
                <a:ea typeface="黑体" panose="02010609060101010101" pitchFamily="49" charset="-122"/>
              </a:rPr>
              <a:t>设计安全操作系统的原则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微内核原则</a:t>
            </a:r>
            <a:br>
              <a:rPr lang="zh-CN" altLang="en-US">
                <a:latin typeface="黑体" panose="02010609060101010101" pitchFamily="49" charset="-122"/>
                <a:ea typeface="黑体" panose="02010609060101010101" pitchFamily="49" charset="-122"/>
              </a:rPr>
            </a:br>
            <a:r>
              <a:rPr lang="zh-CN" altLang="en-US"/>
              <a:t>　　我们这里所说的微内核</a:t>
            </a:r>
            <a:r>
              <a:rPr lang="en-US" altLang="zh-CN"/>
              <a:t>(</a:t>
            </a:r>
            <a:r>
              <a:rPr lang="zh-CN" altLang="en-US"/>
              <a:t>通常将它们称为安全内核</a:t>
            </a:r>
            <a:r>
              <a:rPr lang="en-US" altLang="zh-CN"/>
              <a:t>)</a:t>
            </a:r>
            <a:r>
              <a:rPr lang="zh-CN" altLang="en-US"/>
              <a:t>，与前面所说的微内核有着某些相似之处，主要表现为：首先它们都非常小，易于保证它们的正确性；其次它们都采用了策略与机制分离原则，即仅将机制部分放入安全内核中，而将策略部分放在内核的外面。</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1544733"/>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策略与机制分离原则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前面提到了策略与机制的分离原则。在设计安全内核时同样应当采用策略与机制分离原则，以减小安全内核的大小和增加系统的灵活性。安全策略规定系统要达到的特定安全目标是由设计者或管理员来确定的，应将它放在安全内核外部。机制是完成特定安全策略的方法，由一组具体实现保护功能的软件或硬件实现，应将它放入安全内核中。</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219816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安全入口原则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在通常的微内核中，都采用了</a:t>
            </a:r>
            <a:r>
              <a:rPr lang="en-US" altLang="zh-CN"/>
              <a:t>C/S</a:t>
            </a:r>
            <a:r>
              <a:rPr lang="zh-CN" altLang="en-US"/>
              <a:t>模式，微内核与所有的服务器之间都存在着接口，因此可以通过多种途径进入微内核，这也就为保障</a:t>
            </a:r>
            <a:r>
              <a:rPr lang="en-US" altLang="zh-CN"/>
              <a:t>OS</a:t>
            </a:r>
            <a:r>
              <a:rPr lang="zh-CN" altLang="en-US"/>
              <a:t>的安全增加了困难。而在安全系统中为确保安全内核的安全，在安全内核与其它部分之间，如与其它的硬件、系统和用户软件等之间，只提供唯一的安全接口，凡是要进入安全内核进行访问者，都必须接受严格的安全检查，任何逃避检查的企图都是不能得逞的。</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2847158"/>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分离原则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可用多种方法来将一个用户进程与其他用户进程进行隔离，主要分离方法有：</a:t>
            </a:r>
            <a:br>
              <a:rPr lang="zh-CN" altLang="en-US"/>
            </a:br>
            <a:r>
              <a:rPr lang="zh-CN" altLang="en-US"/>
              <a:t>　　</a:t>
            </a:r>
            <a:r>
              <a:rPr lang="en-US" altLang="zh-CN"/>
              <a:t>(1) </a:t>
            </a:r>
            <a:r>
              <a:rPr lang="zh-CN" altLang="en-US"/>
              <a:t>物理分离。</a:t>
            </a:r>
            <a:br>
              <a:rPr lang="zh-CN" altLang="en-US"/>
            </a:br>
            <a:r>
              <a:rPr lang="zh-CN" altLang="en-US"/>
              <a:t>　　</a:t>
            </a:r>
            <a:r>
              <a:rPr lang="en-US" altLang="zh-CN"/>
              <a:t>(2) </a:t>
            </a:r>
            <a:r>
              <a:rPr lang="zh-CN" altLang="en-US"/>
              <a:t>时间分离。</a:t>
            </a:r>
            <a:br>
              <a:rPr lang="zh-CN" altLang="en-US"/>
            </a:br>
            <a:r>
              <a:rPr lang="zh-CN" altLang="en-US"/>
              <a:t>　　</a:t>
            </a:r>
            <a:r>
              <a:rPr lang="en-US" altLang="zh-CN"/>
              <a:t>(3) </a:t>
            </a:r>
            <a:r>
              <a:rPr lang="zh-CN" altLang="en-US"/>
              <a:t>密码分离。</a:t>
            </a:r>
            <a:br>
              <a:rPr lang="zh-CN" altLang="en-US"/>
            </a:br>
            <a:r>
              <a:rPr lang="zh-CN" altLang="en-US"/>
              <a:t>　　</a:t>
            </a:r>
            <a:r>
              <a:rPr lang="en-US" altLang="zh-CN"/>
              <a:t>(4) </a:t>
            </a:r>
            <a:r>
              <a:rPr lang="zh-CN" altLang="en-US"/>
              <a:t>逻辑分离。</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5603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进程调度信息</a:t>
            </a:r>
            <a:br>
              <a:rPr lang="zh-CN" altLang="en-US"/>
            </a:br>
            <a:r>
              <a:rPr lang="zh-CN" altLang="en-US"/>
              <a:t>　　在</a:t>
            </a:r>
            <a:r>
              <a:rPr lang="en-US" altLang="zh-CN"/>
              <a:t>OS</a:t>
            </a:r>
            <a:r>
              <a:rPr lang="zh-CN" altLang="en-US"/>
              <a:t>进行调度时，必须了解进程的状态及有关进程调度的信息，这些信息包括：① 进程状态，指明进程的当前状态，它是作为进程调度和对换时的依据；② 进程优先级，是用于描述进程使用处理机的优先级别的一个整数，优先级高的进程应优先获得处理机；③ 进程调度所需的其它信息，它们与所采用的进程调度算法有关，比如，进程已等待</a:t>
            </a:r>
            <a:r>
              <a:rPr lang="en-US" altLang="zh-CN"/>
              <a:t>CPU</a:t>
            </a:r>
            <a:r>
              <a:rPr lang="zh-CN" altLang="en-US"/>
              <a:t>的时间总和、进程已执行的时间总和等；④ 事件，是指进程由执行状态转变为阻塞状态所等待发生的事件，即阻塞原因。</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6195455"/>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部分硬件实现原则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在安全内核中有一部分须用硬件实现，其原因可归结如下：</a:t>
            </a:r>
            <a:br>
              <a:rPr lang="zh-CN" altLang="en-US"/>
            </a:br>
            <a:r>
              <a:rPr lang="zh-CN" altLang="en-US"/>
              <a:t>　　</a:t>
            </a:r>
            <a:r>
              <a:rPr lang="en-US" altLang="zh-CN"/>
              <a:t>(1) </a:t>
            </a:r>
            <a:r>
              <a:rPr lang="zh-CN" altLang="en-US"/>
              <a:t>提高处理速度。</a:t>
            </a:r>
            <a:br>
              <a:rPr lang="zh-CN" altLang="en-US"/>
            </a:br>
            <a:r>
              <a:rPr lang="zh-CN" altLang="en-US"/>
              <a:t>　　</a:t>
            </a:r>
            <a:r>
              <a:rPr lang="en-US" altLang="zh-CN"/>
              <a:t>(2) </a:t>
            </a:r>
            <a:r>
              <a:rPr lang="zh-CN" altLang="en-US"/>
              <a:t>确保系统的安全性。</a:t>
            </a:r>
          </a:p>
        </p:txBody>
      </p:sp>
      <p:sp>
        <p:nvSpPr>
          <p:cNvPr id="79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9803753"/>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分层设计原则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如上所述，一个安全的计算机系统至少由四层组成：最低层是硬件，次低层是安全内核，第三层是</a:t>
            </a:r>
            <a:r>
              <a:rPr lang="en-US" altLang="zh-CN"/>
              <a:t>OS</a:t>
            </a:r>
            <a:r>
              <a:rPr lang="zh-CN" altLang="en-US"/>
              <a:t>，最高层是用户。其中每一层又都可分为若干个层次。安全保护机制在满足要求的情况下，应力求简单一致，并将它的一部分放入到系统的安全内核中，把整个安全内核作为</a:t>
            </a:r>
            <a:r>
              <a:rPr lang="en-US" altLang="zh-CN"/>
              <a:t>OS</a:t>
            </a:r>
            <a:r>
              <a:rPr lang="zh-CN" altLang="en-US"/>
              <a:t>的底层，使其最接近硬件。</a:t>
            </a:r>
          </a:p>
        </p:txBody>
      </p:sp>
      <p:sp>
        <p:nvSpPr>
          <p:cNvPr id="797699" name="Rectangle 3"/>
          <p:cNvSpPr>
            <a:spLocks noGrp="1" noChangeArrowheads="1"/>
          </p:cNvSpPr>
          <p:nvPr>
            <p:ph type="body" idx="1"/>
          </p:nvPr>
        </p:nvSpPr>
        <p:spPr/>
        <p:txBody>
          <a:bodyPr/>
          <a:lstStyle/>
          <a:p>
            <a:endParaRPr lang="zh-CN" altLang="zh-CN"/>
          </a:p>
        </p:txBody>
      </p:sp>
      <p:sp>
        <p:nvSpPr>
          <p:cNvPr id="79770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62658879"/>
      </p:ext>
    </p:extLst>
  </p:cSld>
  <p:clrMapOvr>
    <a:masterClrMapping/>
  </p:clrMapOvr>
  <p:timing>
    <p:tnLst>
      <p:par>
        <p:cTn id="1" dur="indefinite" restart="never" nodeType="tmRoot"/>
      </p:par>
    </p:tnLst>
  </p:timing>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系统安全性的主要目标是什么</a:t>
            </a:r>
            <a:r>
              <a:rPr lang="en-US" altLang="zh-CN"/>
              <a:t>? </a:t>
            </a:r>
            <a:br>
              <a:rPr lang="en-US" altLang="zh-CN"/>
            </a:br>
            <a:r>
              <a:rPr lang="zh-CN" altLang="en-US"/>
              <a:t>　　</a:t>
            </a:r>
            <a:r>
              <a:rPr lang="en-US" altLang="zh-CN"/>
              <a:t>2. </a:t>
            </a:r>
            <a:r>
              <a:rPr lang="zh-CN" altLang="en-US"/>
              <a:t>系统安全性的复杂性表现在哪几个方面</a:t>
            </a:r>
            <a:r>
              <a:rPr lang="en-US" altLang="zh-CN"/>
              <a:t>? </a:t>
            </a:r>
            <a:br>
              <a:rPr lang="en-US" altLang="zh-CN"/>
            </a:br>
            <a:r>
              <a:rPr lang="zh-CN" altLang="en-US"/>
              <a:t>　　</a:t>
            </a:r>
            <a:r>
              <a:rPr lang="en-US" altLang="zh-CN"/>
              <a:t>3. </a:t>
            </a:r>
            <a:r>
              <a:rPr lang="zh-CN" altLang="en-US"/>
              <a:t>对系统安全性的威胁有哪几种类型</a:t>
            </a:r>
            <a:r>
              <a:rPr lang="en-US" altLang="zh-CN"/>
              <a:t>? </a:t>
            </a:r>
            <a:br>
              <a:rPr lang="en-US" altLang="zh-CN"/>
            </a:br>
            <a:r>
              <a:rPr lang="zh-CN" altLang="en-US"/>
              <a:t>　　</a:t>
            </a:r>
            <a:r>
              <a:rPr lang="en-US" altLang="zh-CN"/>
              <a:t>4. </a:t>
            </a:r>
            <a:r>
              <a:rPr lang="zh-CN" altLang="en-US"/>
              <a:t>可信任计算机系统评价标准将计算机系统的安全度分为哪几个等级</a:t>
            </a:r>
            <a:r>
              <a:rPr lang="en-US" altLang="zh-CN"/>
              <a:t>? </a:t>
            </a:r>
            <a:br>
              <a:rPr lang="en-US" altLang="zh-CN"/>
            </a:br>
            <a:r>
              <a:rPr lang="zh-CN" altLang="en-US"/>
              <a:t>　　</a:t>
            </a:r>
            <a:r>
              <a:rPr lang="en-US" altLang="zh-CN"/>
              <a:t>5. </a:t>
            </a:r>
            <a:r>
              <a:rPr lang="zh-CN" altLang="en-US"/>
              <a:t>何谓对称加密算法和非对称加密算法</a:t>
            </a:r>
            <a:r>
              <a:rPr lang="en-US" altLang="zh-CN"/>
              <a:t>? </a:t>
            </a:r>
            <a:br>
              <a:rPr lang="en-US" altLang="zh-CN"/>
            </a:br>
            <a:r>
              <a:rPr lang="zh-CN" altLang="en-US"/>
              <a:t>　　</a:t>
            </a:r>
            <a:r>
              <a:rPr lang="en-US" altLang="zh-CN"/>
              <a:t>6. </a:t>
            </a:r>
            <a:r>
              <a:rPr lang="zh-CN" altLang="en-US"/>
              <a:t>什么是易位法和置换算法</a:t>
            </a:r>
            <a:r>
              <a:rPr lang="en-US" altLang="zh-CN"/>
              <a:t>? </a:t>
            </a:r>
            <a:r>
              <a:rPr lang="zh-CN" altLang="en-US"/>
              <a:t>试举例说明置换算法。</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23170139"/>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r>
              <a:rPr lang="zh-CN" altLang="en-US"/>
              <a:t>　　</a:t>
            </a:r>
            <a:r>
              <a:rPr lang="en-US" altLang="zh-CN"/>
              <a:t>7. </a:t>
            </a:r>
            <a:r>
              <a:rPr lang="zh-CN" altLang="en-US"/>
              <a:t>试说明非对称加密算法的主要特点。</a:t>
            </a:r>
            <a:br>
              <a:rPr lang="zh-CN" altLang="en-US"/>
            </a:br>
            <a:r>
              <a:rPr lang="zh-CN" altLang="en-US"/>
              <a:t>　　</a:t>
            </a:r>
            <a:r>
              <a:rPr lang="en-US" altLang="zh-CN"/>
              <a:t>8. </a:t>
            </a:r>
            <a:r>
              <a:rPr lang="zh-CN" altLang="en-US"/>
              <a:t>试说明保密数据签名的加密和解密方式。</a:t>
            </a:r>
            <a:br>
              <a:rPr lang="zh-CN" altLang="en-US"/>
            </a:br>
            <a:r>
              <a:rPr lang="zh-CN" altLang="en-US"/>
              <a:t>　　</a:t>
            </a:r>
            <a:r>
              <a:rPr lang="en-US" altLang="zh-CN"/>
              <a:t>9. </a:t>
            </a:r>
            <a:r>
              <a:rPr lang="zh-CN" altLang="en-US"/>
              <a:t>数字证明书的作用是什么</a:t>
            </a:r>
            <a:r>
              <a:rPr lang="en-US" altLang="zh-CN"/>
              <a:t>? </a:t>
            </a:r>
            <a:r>
              <a:rPr lang="zh-CN" altLang="en-US"/>
              <a:t>用一例来说明数字证明书的申请、发放和使用过程。</a:t>
            </a:r>
            <a:br>
              <a:rPr lang="zh-CN" altLang="en-US"/>
            </a:br>
            <a:r>
              <a:rPr lang="zh-CN" altLang="en-US"/>
              <a:t>　　</a:t>
            </a:r>
            <a:r>
              <a:rPr lang="en-US" altLang="zh-CN"/>
              <a:t>10. </a:t>
            </a:r>
            <a:r>
              <a:rPr lang="zh-CN" altLang="en-US"/>
              <a:t>可利用哪几种方式来确定用户身份的真实性</a:t>
            </a:r>
            <a:r>
              <a:rPr lang="en-US" altLang="zh-CN"/>
              <a:t>? </a:t>
            </a:r>
            <a:br>
              <a:rPr lang="en-US" altLang="zh-CN"/>
            </a:br>
            <a:r>
              <a:rPr lang="zh-CN" altLang="en-US"/>
              <a:t>　　</a:t>
            </a:r>
            <a:r>
              <a:rPr lang="en-US" altLang="zh-CN"/>
              <a:t>11. </a:t>
            </a:r>
            <a:r>
              <a:rPr lang="zh-CN" altLang="en-US"/>
              <a:t>在基于口令机制的认证技术中，通常应满足哪些要求</a:t>
            </a:r>
            <a:r>
              <a:rPr lang="en-US" altLang="zh-CN"/>
              <a:t>? </a:t>
            </a:r>
            <a:br>
              <a:rPr lang="en-US" altLang="zh-CN"/>
            </a:br>
            <a:r>
              <a:rPr lang="zh-CN" altLang="en-US"/>
              <a:t>　　</a:t>
            </a:r>
            <a:r>
              <a:rPr lang="en-US" altLang="zh-CN"/>
              <a:t>12. </a:t>
            </a:r>
            <a:r>
              <a:rPr lang="zh-CN" altLang="en-US"/>
              <a:t>试说明一种对加密口令进行验证的方法。</a:t>
            </a:r>
            <a:br>
              <a:rPr lang="zh-CN" altLang="en-US"/>
            </a:br>
            <a:r>
              <a:rPr lang="zh-CN" altLang="en-US"/>
              <a:t>　　</a:t>
            </a:r>
            <a:r>
              <a:rPr lang="en-US" altLang="zh-CN"/>
              <a:t>13. </a:t>
            </a:r>
            <a:r>
              <a:rPr lang="zh-CN" altLang="en-US"/>
              <a:t>基于物理标志的认证技术又可细分为哪几种</a:t>
            </a:r>
            <a:r>
              <a:rPr lang="en-US" altLang="zh-CN"/>
              <a:t>? </a:t>
            </a:r>
            <a:br>
              <a:rPr lang="en-US" altLang="zh-CN"/>
            </a:br>
            <a:r>
              <a:rPr lang="zh-CN" altLang="en-US"/>
              <a:t>　　</a:t>
            </a:r>
            <a:r>
              <a:rPr lang="en-US" altLang="zh-CN"/>
              <a:t>14. </a:t>
            </a:r>
            <a:r>
              <a:rPr lang="zh-CN" altLang="en-US"/>
              <a:t>智能卡可分为哪几种类型</a:t>
            </a:r>
            <a:r>
              <a:rPr lang="en-US" altLang="zh-CN"/>
              <a:t>? </a:t>
            </a:r>
            <a:r>
              <a:rPr lang="zh-CN" altLang="en-US"/>
              <a:t>这些是否都可用于基于用户持有物的认证技术中</a:t>
            </a:r>
            <a:r>
              <a:rPr lang="en-US" altLang="zh-CN"/>
              <a:t>? </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1823608"/>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zh-CN" altLang="en-US"/>
              <a:t>　　</a:t>
            </a:r>
            <a:r>
              <a:rPr lang="en-US" altLang="zh-CN"/>
              <a:t>15. </a:t>
            </a:r>
            <a:r>
              <a:rPr lang="zh-CN" altLang="en-US"/>
              <a:t>被选用的生理标志应具有哪几个条件</a:t>
            </a:r>
            <a:r>
              <a:rPr lang="en-US" altLang="zh-CN"/>
              <a:t>? </a:t>
            </a:r>
            <a:r>
              <a:rPr lang="zh-CN" altLang="en-US"/>
              <a:t>请列举几种常用的生理标志。</a:t>
            </a:r>
            <a:br>
              <a:rPr lang="zh-CN" altLang="en-US"/>
            </a:br>
            <a:r>
              <a:rPr lang="zh-CN" altLang="en-US"/>
              <a:t>　　</a:t>
            </a:r>
            <a:r>
              <a:rPr lang="en-US" altLang="zh-CN"/>
              <a:t>16. </a:t>
            </a:r>
            <a:r>
              <a:rPr lang="zh-CN" altLang="en-US"/>
              <a:t>对生物识别系统的要求有哪些</a:t>
            </a:r>
            <a:r>
              <a:rPr lang="en-US" altLang="zh-CN"/>
              <a:t>? </a:t>
            </a:r>
            <a:r>
              <a:rPr lang="zh-CN" altLang="en-US"/>
              <a:t>一个生物识别系统通常是由哪儿部分组成</a:t>
            </a:r>
            <a:r>
              <a:rPr lang="en-US" altLang="zh-CN"/>
              <a:t>? </a:t>
            </a:r>
            <a:br>
              <a:rPr lang="en-US" altLang="zh-CN"/>
            </a:br>
            <a:r>
              <a:rPr lang="zh-CN" altLang="en-US"/>
              <a:t>　　</a:t>
            </a:r>
            <a:r>
              <a:rPr lang="en-US" altLang="zh-CN"/>
              <a:t>17. </a:t>
            </a:r>
            <a:r>
              <a:rPr lang="zh-CN" altLang="en-US"/>
              <a:t>早期常采用的内部攻击方式有哪几种</a:t>
            </a:r>
            <a:r>
              <a:rPr lang="en-US" altLang="zh-CN"/>
              <a:t>? </a:t>
            </a:r>
            <a:br>
              <a:rPr lang="en-US" altLang="zh-CN"/>
            </a:br>
            <a:r>
              <a:rPr lang="zh-CN" altLang="en-US"/>
              <a:t>　　</a:t>
            </a:r>
            <a:r>
              <a:rPr lang="en-US" altLang="zh-CN"/>
              <a:t>18. </a:t>
            </a:r>
            <a:r>
              <a:rPr lang="zh-CN" altLang="en-US"/>
              <a:t>何谓逻辑炸弹</a:t>
            </a:r>
            <a:r>
              <a:rPr lang="en-US" altLang="zh-CN"/>
              <a:t>? </a:t>
            </a:r>
            <a:r>
              <a:rPr lang="zh-CN" altLang="en-US"/>
              <a:t>较常用的引爆条件有哪些</a:t>
            </a:r>
            <a:r>
              <a:rPr lang="en-US" altLang="zh-CN"/>
              <a:t>? </a:t>
            </a:r>
            <a:br>
              <a:rPr lang="en-US" altLang="zh-CN"/>
            </a:br>
            <a:r>
              <a:rPr lang="zh-CN" altLang="en-US"/>
              <a:t>　　</a:t>
            </a:r>
            <a:r>
              <a:rPr lang="en-US" altLang="zh-CN"/>
              <a:t>19. </a:t>
            </a:r>
            <a:r>
              <a:rPr lang="zh-CN" altLang="en-US"/>
              <a:t>何谓陷阱门和特洛伊木马</a:t>
            </a:r>
            <a:r>
              <a:rPr lang="en-US" altLang="zh-CN"/>
              <a:t>? </a:t>
            </a:r>
            <a:r>
              <a:rPr lang="zh-CN" altLang="en-US"/>
              <a:t>试举例说明之。</a:t>
            </a:r>
            <a:br>
              <a:rPr lang="zh-CN" altLang="en-US"/>
            </a:br>
            <a:r>
              <a:rPr lang="zh-CN" altLang="en-US"/>
              <a:t>　　</a:t>
            </a:r>
            <a:r>
              <a:rPr lang="en-US" altLang="zh-CN"/>
              <a:t>20. </a:t>
            </a:r>
            <a:r>
              <a:rPr lang="zh-CN" altLang="en-US"/>
              <a:t>何谓缓冲区溢出</a:t>
            </a:r>
            <a:r>
              <a:rPr lang="en-US" altLang="zh-CN"/>
              <a:t>? </a:t>
            </a:r>
            <a:r>
              <a:rPr lang="zh-CN" altLang="en-US"/>
              <a:t>攻击者如何利用缓冲区溢出进行攻击</a:t>
            </a:r>
            <a:r>
              <a:rPr lang="en-US" altLang="zh-CN"/>
              <a:t>? </a:t>
            </a:r>
            <a:br>
              <a:rPr lang="en-US" altLang="zh-CN"/>
            </a:br>
            <a:r>
              <a:rPr lang="zh-CN" altLang="en-US"/>
              <a:t>　　</a:t>
            </a:r>
            <a:r>
              <a:rPr lang="en-US" altLang="zh-CN"/>
              <a:t>21. </a:t>
            </a:r>
            <a:r>
              <a:rPr lang="zh-CN" altLang="en-US"/>
              <a:t>什么是病毒和蠕虫</a:t>
            </a:r>
            <a:r>
              <a:rPr lang="en-US" altLang="zh-CN"/>
              <a:t>? </a:t>
            </a:r>
            <a:r>
              <a:rPr lang="zh-CN" altLang="en-US"/>
              <a:t>它们之间有何异同处</a:t>
            </a:r>
            <a:r>
              <a:rPr lang="en-US" altLang="zh-CN"/>
              <a:t>? </a:t>
            </a:r>
            <a:br>
              <a:rPr lang="en-US" altLang="zh-CN"/>
            </a:br>
            <a:endParaRPr lang="en-US" altLang="zh-CN"/>
          </a:p>
        </p:txBody>
      </p:sp>
      <p:sp>
        <p:nvSpPr>
          <p:cNvPr id="80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8146617"/>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r>
              <a:rPr lang="zh-CN" altLang="en-US"/>
              <a:t>　　</a:t>
            </a:r>
            <a:r>
              <a:rPr lang="en-US" altLang="zh-CN"/>
              <a:t>22. </a:t>
            </a:r>
            <a:r>
              <a:rPr lang="zh-CN" altLang="en-US"/>
              <a:t>什么是移动代码</a:t>
            </a:r>
            <a:r>
              <a:rPr lang="en-US" altLang="zh-CN"/>
              <a:t>? </a:t>
            </a:r>
            <a:r>
              <a:rPr lang="zh-CN" altLang="en-US"/>
              <a:t>为什么说在应用程序中包含了移动代码就可能不安全</a:t>
            </a:r>
            <a:r>
              <a:rPr lang="en-US" altLang="zh-CN"/>
              <a:t>? </a:t>
            </a:r>
            <a:br>
              <a:rPr lang="en-US" altLang="zh-CN"/>
            </a:br>
            <a:r>
              <a:rPr lang="zh-CN" altLang="en-US"/>
              <a:t>　　</a:t>
            </a:r>
            <a:r>
              <a:rPr lang="en-US" altLang="zh-CN"/>
              <a:t>23. </a:t>
            </a:r>
            <a:r>
              <a:rPr lang="zh-CN" altLang="en-US"/>
              <a:t>计算机病毒的特征是什么</a:t>
            </a:r>
            <a:r>
              <a:rPr lang="en-US" altLang="zh-CN"/>
              <a:t>? </a:t>
            </a:r>
            <a:r>
              <a:rPr lang="zh-CN" altLang="en-US"/>
              <a:t>它与一般的程序有何区别</a:t>
            </a:r>
            <a:r>
              <a:rPr lang="en-US" altLang="zh-CN"/>
              <a:t>? </a:t>
            </a:r>
            <a:br>
              <a:rPr lang="en-US" altLang="zh-CN"/>
            </a:br>
            <a:r>
              <a:rPr lang="zh-CN" altLang="en-US"/>
              <a:t>　　</a:t>
            </a:r>
            <a:r>
              <a:rPr lang="en-US" altLang="zh-CN"/>
              <a:t>24. </a:t>
            </a:r>
            <a:r>
              <a:rPr lang="zh-CN" altLang="en-US"/>
              <a:t>计算机病毒有哪几种类型</a:t>
            </a:r>
            <a:r>
              <a:rPr lang="en-US" altLang="zh-CN"/>
              <a:t>? </a:t>
            </a:r>
            <a:r>
              <a:rPr lang="zh-CN" altLang="en-US"/>
              <a:t>试简单说明之。</a:t>
            </a:r>
            <a:br>
              <a:rPr lang="zh-CN" altLang="en-US"/>
            </a:br>
            <a:r>
              <a:rPr lang="zh-CN" altLang="en-US"/>
              <a:t>　　</a:t>
            </a:r>
            <a:r>
              <a:rPr lang="en-US" altLang="zh-CN"/>
              <a:t>25. </a:t>
            </a:r>
            <a:r>
              <a:rPr lang="zh-CN" altLang="en-US"/>
              <a:t>什么是文件型病毒</a:t>
            </a:r>
            <a:r>
              <a:rPr lang="en-US" altLang="zh-CN"/>
              <a:t>? </a:t>
            </a:r>
            <a:r>
              <a:rPr lang="zh-CN" altLang="en-US"/>
              <a:t>试说明文件型病毒对文件的感染方式。</a:t>
            </a:r>
            <a:br>
              <a:rPr lang="zh-CN" altLang="en-US"/>
            </a:br>
            <a:r>
              <a:rPr lang="zh-CN" altLang="en-US"/>
              <a:t>　　</a:t>
            </a:r>
            <a:r>
              <a:rPr lang="en-US" altLang="zh-CN"/>
              <a:t>26. </a:t>
            </a:r>
            <a:r>
              <a:rPr lang="zh-CN" altLang="en-US"/>
              <a:t>病毒设计者采取了哪几种隐藏方式来让病毒逃避检测</a:t>
            </a:r>
            <a:r>
              <a:rPr lang="en-US" altLang="zh-CN"/>
              <a:t>? </a:t>
            </a:r>
            <a:br>
              <a:rPr lang="en-US" altLang="zh-CN"/>
            </a:br>
            <a:r>
              <a:rPr lang="zh-CN" altLang="en-US"/>
              <a:t>　　</a:t>
            </a:r>
            <a:r>
              <a:rPr lang="en-US" altLang="zh-CN"/>
              <a:t>27. </a:t>
            </a:r>
            <a:r>
              <a:rPr lang="zh-CN" altLang="en-US"/>
              <a:t>用户可采用哪些方法来预防病毒</a:t>
            </a:r>
            <a:r>
              <a:rPr lang="en-US" altLang="zh-CN"/>
              <a:t>? </a:t>
            </a:r>
            <a:br>
              <a:rPr lang="en-US" altLang="zh-CN"/>
            </a:br>
            <a:r>
              <a:rPr lang="zh-CN" altLang="en-US"/>
              <a:t>　　</a:t>
            </a:r>
            <a:r>
              <a:rPr lang="en-US" altLang="zh-CN"/>
              <a:t>28. </a:t>
            </a:r>
            <a:r>
              <a:rPr lang="zh-CN" altLang="en-US"/>
              <a:t>试说明基于病毒数据库的病毒检测方法。</a:t>
            </a:r>
          </a:p>
        </p:txBody>
      </p:sp>
      <p:sp>
        <p:nvSpPr>
          <p:cNvPr id="801795" name="Rectangle 3"/>
          <p:cNvSpPr>
            <a:spLocks noGrp="1" noChangeArrowheads="1"/>
          </p:cNvSpPr>
          <p:nvPr>
            <p:ph type="body" idx="1"/>
          </p:nvPr>
        </p:nvSpPr>
        <p:spPr/>
        <p:txBody>
          <a:bodyPr/>
          <a:lstStyle/>
          <a:p>
            <a:endParaRPr lang="zh-CN" altLang="zh-CN"/>
          </a:p>
        </p:txBody>
      </p:sp>
      <p:sp>
        <p:nvSpPr>
          <p:cNvPr id="8017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76294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r>
              <a:rPr lang="zh-CN" altLang="en-US"/>
              <a:t>　　</a:t>
            </a:r>
            <a:r>
              <a:rPr lang="en-US" altLang="zh-CN"/>
              <a:t>4) </a:t>
            </a:r>
            <a:r>
              <a:rPr lang="zh-CN" altLang="en-US"/>
              <a:t>进程控制信息</a:t>
            </a:r>
            <a:br>
              <a:rPr lang="zh-CN" altLang="en-US"/>
            </a:br>
            <a:r>
              <a:rPr lang="zh-CN" altLang="en-US"/>
              <a:t>　　是指用于进程控制所必须的信息，它包括：① 程序和数据的地址，进程实体中的程序和数据的内存或外存地</a:t>
            </a:r>
            <a:r>
              <a:rPr lang="en-US" altLang="zh-CN"/>
              <a:t>(</a:t>
            </a:r>
            <a:r>
              <a:rPr lang="zh-CN" altLang="en-US"/>
              <a:t>首</a:t>
            </a:r>
            <a:r>
              <a:rPr lang="en-US" altLang="zh-CN"/>
              <a:t>)</a:t>
            </a:r>
            <a:r>
              <a:rPr lang="zh-CN" altLang="en-US"/>
              <a:t>址，以便再调度到该进程执行时，能从</a:t>
            </a:r>
            <a:r>
              <a:rPr lang="en-US" altLang="zh-CN"/>
              <a:t>PCB</a:t>
            </a:r>
            <a:r>
              <a:rPr lang="zh-CN" altLang="en-US"/>
              <a:t>中找到其程序和数据；② 进程同步和通信机制，这是实现进程同步和进程通信时必需的机制，如消息队列指针、信号量等，它们可能全部或部分地放在</a:t>
            </a:r>
            <a:r>
              <a:rPr lang="en-US" altLang="zh-CN"/>
              <a:t>PCB</a:t>
            </a:r>
            <a:r>
              <a:rPr lang="zh-CN" altLang="en-US"/>
              <a:t>中；③ 资源清单，在该清单中列出了进程在运行期间所需的全部资源</a:t>
            </a:r>
            <a:r>
              <a:rPr lang="en-US" altLang="zh-CN"/>
              <a:t>(</a:t>
            </a:r>
            <a:r>
              <a:rPr lang="zh-CN" altLang="en-US"/>
              <a:t>除</a:t>
            </a:r>
            <a:r>
              <a:rPr lang="en-US" altLang="zh-CN"/>
              <a:t>CPU</a:t>
            </a:r>
            <a:r>
              <a:rPr lang="zh-CN" altLang="en-US"/>
              <a:t>以外</a:t>
            </a:r>
            <a:r>
              <a:rPr lang="en-US" altLang="zh-CN"/>
              <a:t>)</a:t>
            </a:r>
            <a:r>
              <a:rPr lang="zh-CN" altLang="en-US"/>
              <a:t>，另外还有一张已分配到该进程的资源的清单；④ 链接指针，它给出了本进程</a:t>
            </a:r>
            <a:r>
              <a:rPr lang="en-US" altLang="zh-CN"/>
              <a:t>(PCB)</a:t>
            </a:r>
            <a:r>
              <a:rPr lang="zh-CN" altLang="en-US"/>
              <a:t>所在队列中的下一个进程的</a:t>
            </a:r>
            <a:r>
              <a:rPr lang="en-US" altLang="zh-CN"/>
              <a:t>PCB</a:t>
            </a:r>
            <a:r>
              <a:rPr lang="zh-CN" altLang="en-US"/>
              <a:t>的首地址。</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33775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进程控制块的组织方式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在一个系统中，通常可拥有数十个、数百个乃至数千个</a:t>
            </a:r>
            <a:r>
              <a:rPr lang="en-US" altLang="zh-CN"/>
              <a:t>PCB</a:t>
            </a:r>
            <a:r>
              <a:rPr lang="zh-CN" altLang="en-US"/>
              <a:t>。为了能对它们加以有效的管理，应该用适当的方式将这些</a:t>
            </a:r>
            <a:r>
              <a:rPr lang="en-US" altLang="zh-CN"/>
              <a:t>PCB</a:t>
            </a:r>
            <a:r>
              <a:rPr lang="zh-CN" altLang="en-US"/>
              <a:t>组织起来。目前常用的组织方式有以下三种。</a:t>
            </a:r>
            <a:br>
              <a:rPr lang="zh-CN" altLang="en-US"/>
            </a:br>
            <a:r>
              <a:rPr lang="en-US" altLang="zh-CN"/>
              <a:t>(1) </a:t>
            </a:r>
            <a:r>
              <a:rPr lang="zh-CN" altLang="en-US"/>
              <a:t>线性方式，即将系统中所有的</a:t>
            </a:r>
            <a:r>
              <a:rPr lang="en-US" altLang="zh-CN"/>
              <a:t>PCB</a:t>
            </a:r>
            <a:r>
              <a:rPr lang="zh-CN" altLang="en-US"/>
              <a:t>都组织在一张线性表中，将该表的首址存放在内存的一个专用区域中。该方式实现简单、开销小，但每次查找时都需要扫描整张表，因此适合进程数目不多的系统。图</a:t>
            </a:r>
            <a:r>
              <a:rPr lang="en-US" altLang="zh-CN"/>
              <a:t>2-10</a:t>
            </a:r>
            <a:r>
              <a:rPr lang="zh-CN" altLang="en-US"/>
              <a:t>示出了线性表的</a:t>
            </a:r>
            <a:r>
              <a:rPr lang="en-US" altLang="zh-CN"/>
              <a:t>PCB</a:t>
            </a:r>
            <a:r>
              <a:rPr lang="zh-CN" altLang="en-US"/>
              <a:t>组织方式。 </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134124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endParaRPr lang="zh-CN" altLang="zh-CN"/>
          </a:p>
        </p:txBody>
      </p:sp>
      <p:sp>
        <p:nvSpPr>
          <p:cNvPr id="749571" name="Rectangle 3"/>
          <p:cNvSpPr>
            <a:spLocks noGrp="1" noChangeArrowheads="1"/>
          </p:cNvSpPr>
          <p:nvPr>
            <p:ph type="body" idx="1"/>
          </p:nvPr>
        </p:nvSpPr>
        <p:spPr/>
        <p:txBody>
          <a:bodyPr/>
          <a:lstStyle/>
          <a:p>
            <a:r>
              <a:rPr lang="zh-CN" altLang="en-US"/>
              <a:t>图</a:t>
            </a:r>
            <a:r>
              <a:rPr lang="en-US" altLang="zh-CN"/>
              <a:t>2-10  PCB</a:t>
            </a:r>
            <a:r>
              <a:rPr lang="zh-CN" altLang="en-US"/>
              <a:t>线性表示意图 </a:t>
            </a:r>
          </a:p>
        </p:txBody>
      </p:sp>
      <p:pic>
        <p:nvPicPr>
          <p:cNvPr id="749572" name="Picture 4" descr="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196975"/>
            <a:ext cx="29337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04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链接方式，即把具有相同状态进程的</a:t>
            </a:r>
            <a:r>
              <a:rPr lang="en-US" altLang="zh-CN"/>
              <a:t>PCB</a:t>
            </a:r>
            <a:r>
              <a:rPr lang="zh-CN" altLang="en-US"/>
              <a:t>分别通过</a:t>
            </a:r>
            <a:r>
              <a:rPr lang="en-US" altLang="zh-CN"/>
              <a:t>PCB</a:t>
            </a:r>
            <a:r>
              <a:rPr lang="zh-CN" altLang="en-US"/>
              <a:t>中的链接字链接成一个队列。这样，可以形成就绪队列、若干个阻塞队列和空白队列等。对就绪队列而言，往往按进程的优先级将</a:t>
            </a:r>
            <a:r>
              <a:rPr lang="en-US" altLang="zh-CN"/>
              <a:t>PCB</a:t>
            </a:r>
            <a:r>
              <a:rPr lang="zh-CN" altLang="en-US"/>
              <a:t>从高到低进行排列，将优先级高的进程</a:t>
            </a:r>
            <a:r>
              <a:rPr lang="en-US" altLang="zh-CN"/>
              <a:t>PCB</a:t>
            </a:r>
            <a:r>
              <a:rPr lang="zh-CN" altLang="en-US"/>
              <a:t>排在队列的前面。同样，也可把处于阻塞状态进程的</a:t>
            </a:r>
            <a:r>
              <a:rPr lang="en-US" altLang="zh-CN"/>
              <a:t>PCB</a:t>
            </a:r>
            <a:r>
              <a:rPr lang="zh-CN" altLang="en-US"/>
              <a:t>根据其阻塞原因的不同，排成多个阻塞队列，如等待</a:t>
            </a:r>
            <a:r>
              <a:rPr lang="en-US" altLang="zh-CN"/>
              <a:t>I/O</a:t>
            </a:r>
            <a:r>
              <a:rPr lang="zh-CN" altLang="en-US"/>
              <a:t>操作完成的队列和等待分配内存的队列等。图</a:t>
            </a:r>
            <a:r>
              <a:rPr lang="en-US" altLang="zh-CN"/>
              <a:t>2-11</a:t>
            </a:r>
            <a:r>
              <a:rPr lang="zh-CN" altLang="en-US"/>
              <a:t>示出了一种链接队列的组织方式。</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411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1.2.1  </a:t>
            </a:r>
            <a:r>
              <a:rPr lang="zh-CN" altLang="en-US">
                <a:latin typeface="黑体" panose="02010609060101010101" pitchFamily="49" charset="-122"/>
                <a:ea typeface="黑体" panose="02010609060101010101" pitchFamily="49" charset="-122"/>
              </a:rPr>
              <a:t>未配置操作系统的计算机系统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人工操作方式</a:t>
            </a:r>
            <a:br>
              <a:rPr lang="zh-CN" altLang="en-US">
                <a:latin typeface="黑体" panose="02010609060101010101" pitchFamily="49" charset="-122"/>
                <a:ea typeface="黑体" panose="02010609060101010101" pitchFamily="49" charset="-122"/>
              </a:rPr>
            </a:br>
            <a:r>
              <a:rPr lang="zh-CN" altLang="en-US"/>
              <a:t>　　早期的操作方式是由程序员将事先已穿孔的纸带</a:t>
            </a:r>
            <a:r>
              <a:rPr lang="en-US" altLang="zh-CN"/>
              <a:t>(</a:t>
            </a:r>
            <a:r>
              <a:rPr lang="zh-CN" altLang="en-US"/>
              <a:t>或卡片</a:t>
            </a:r>
            <a:r>
              <a:rPr lang="en-US" altLang="zh-CN"/>
              <a:t>)</a:t>
            </a:r>
            <a:r>
              <a:rPr lang="zh-CN" altLang="en-US"/>
              <a:t>，装入纸带输入机</a:t>
            </a:r>
            <a:r>
              <a:rPr lang="en-US" altLang="zh-CN"/>
              <a:t>(</a:t>
            </a:r>
            <a:r>
              <a:rPr lang="zh-CN" altLang="en-US"/>
              <a:t>或卡片输入机</a:t>
            </a:r>
            <a:r>
              <a:rPr lang="en-US" altLang="zh-CN"/>
              <a:t>)</a:t>
            </a:r>
            <a:r>
              <a:rPr lang="zh-CN" altLang="en-US"/>
              <a:t>，再启动它们将纸带</a:t>
            </a:r>
            <a:r>
              <a:rPr lang="en-US" altLang="zh-CN"/>
              <a:t>(</a:t>
            </a:r>
            <a:r>
              <a:rPr lang="zh-CN" altLang="en-US"/>
              <a:t>或卡片</a:t>
            </a:r>
            <a:r>
              <a:rPr lang="en-US" altLang="zh-CN"/>
              <a:t>)</a:t>
            </a:r>
            <a:r>
              <a:rPr lang="zh-CN" altLang="en-US"/>
              <a:t>上的程序和数据输入计算机，然后启动计算机运行。仅当程序运行完毕并取走计算结果后，才允许下一个用户上机。这种人工操作方式有以下两方面的缺点：</a:t>
            </a:r>
            <a:br>
              <a:rPr lang="zh-CN" altLang="en-US"/>
            </a:br>
            <a:r>
              <a:rPr lang="zh-CN" altLang="en-US"/>
              <a:t>　　</a:t>
            </a:r>
            <a:r>
              <a:rPr lang="en-US" altLang="zh-CN"/>
              <a:t>(1)  </a:t>
            </a:r>
            <a:r>
              <a:rPr lang="zh-CN" altLang="en-US"/>
              <a:t>用户独占全机，即一台计算机的全部资源由上机用户所独占。</a:t>
            </a:r>
            <a:br>
              <a:rPr lang="zh-CN" altLang="en-US"/>
            </a:br>
            <a:r>
              <a:rPr lang="zh-CN" altLang="en-US"/>
              <a:t>　　</a:t>
            </a:r>
            <a:r>
              <a:rPr lang="en-US" altLang="zh-CN"/>
              <a:t>(2)  CPU</a:t>
            </a:r>
            <a:r>
              <a:rPr lang="zh-CN" altLang="en-US"/>
              <a:t>等待人工操作。当用户进行装带</a:t>
            </a:r>
            <a:r>
              <a:rPr lang="en-US" altLang="zh-CN"/>
              <a:t>(</a:t>
            </a:r>
            <a:r>
              <a:rPr lang="zh-CN" altLang="en-US"/>
              <a:t>卡</a:t>
            </a:r>
            <a:r>
              <a:rPr lang="en-US" altLang="zh-CN"/>
              <a:t>)</a:t>
            </a:r>
            <a:r>
              <a:rPr lang="zh-CN" altLang="en-US"/>
              <a:t>、卸带</a:t>
            </a:r>
            <a:r>
              <a:rPr lang="en-US" altLang="zh-CN"/>
              <a:t>(</a:t>
            </a:r>
            <a:r>
              <a:rPr lang="zh-CN" altLang="en-US"/>
              <a:t>卡</a:t>
            </a:r>
            <a:r>
              <a:rPr lang="en-US" altLang="zh-CN"/>
              <a:t>)</a:t>
            </a:r>
            <a:r>
              <a:rPr lang="zh-CN" altLang="en-US"/>
              <a:t>等人工操作时，</a:t>
            </a:r>
            <a:r>
              <a:rPr lang="en-US" altLang="zh-CN"/>
              <a:t>CPU</a:t>
            </a:r>
            <a:r>
              <a:rPr lang="zh-CN" altLang="en-US"/>
              <a:t>及内存等资源是空闲的。</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54822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endParaRPr lang="zh-CN" altLang="zh-CN"/>
          </a:p>
        </p:txBody>
      </p:sp>
      <p:sp>
        <p:nvSpPr>
          <p:cNvPr id="751619" name="Rectangle 3"/>
          <p:cNvSpPr>
            <a:spLocks noGrp="1" noChangeArrowheads="1"/>
          </p:cNvSpPr>
          <p:nvPr>
            <p:ph type="body" idx="1"/>
          </p:nvPr>
        </p:nvSpPr>
        <p:spPr/>
        <p:txBody>
          <a:bodyPr/>
          <a:lstStyle/>
          <a:p>
            <a:r>
              <a:rPr lang="zh-CN" altLang="en-US"/>
              <a:t>图</a:t>
            </a:r>
            <a:r>
              <a:rPr lang="en-US" altLang="zh-CN"/>
              <a:t>2-11  PCB</a:t>
            </a:r>
            <a:r>
              <a:rPr lang="zh-CN" altLang="en-US"/>
              <a:t>链接队列示意图</a:t>
            </a:r>
          </a:p>
        </p:txBody>
      </p:sp>
      <p:pic>
        <p:nvPicPr>
          <p:cNvPr id="751620" name="Picture 4" descr="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557338"/>
            <a:ext cx="6026150" cy="352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7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索引方式，即系统根据所有进程状态的不同，建立几张索引表，例如，就绪索引表、阻塞索引表等，并把各索引表在内存的首地址记录在内存的一些专用单元中。在每个索引表的表目中，记录具有相应状态的某个</a:t>
            </a:r>
            <a:r>
              <a:rPr lang="en-US" altLang="zh-CN"/>
              <a:t>PCB</a:t>
            </a:r>
            <a:r>
              <a:rPr lang="zh-CN" altLang="en-US"/>
              <a:t>在</a:t>
            </a:r>
            <a:r>
              <a:rPr lang="en-US" altLang="zh-CN"/>
              <a:t>PCB</a:t>
            </a:r>
            <a:r>
              <a:rPr lang="zh-CN" altLang="en-US"/>
              <a:t>表中的地址。图</a:t>
            </a:r>
            <a:r>
              <a:rPr lang="en-US" altLang="zh-CN"/>
              <a:t>2-12</a:t>
            </a:r>
            <a:r>
              <a:rPr lang="zh-CN" altLang="en-US"/>
              <a:t>示出了索引方式的</a:t>
            </a:r>
            <a:r>
              <a:rPr lang="en-US" altLang="zh-CN"/>
              <a:t>PCB</a:t>
            </a:r>
            <a:r>
              <a:rPr lang="zh-CN" altLang="en-US"/>
              <a:t>组织。</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2715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endParaRPr lang="zh-CN" altLang="zh-CN"/>
          </a:p>
        </p:txBody>
      </p:sp>
      <p:sp>
        <p:nvSpPr>
          <p:cNvPr id="753667" name="Rectangle 3"/>
          <p:cNvSpPr>
            <a:spLocks noGrp="1" noChangeArrowheads="1"/>
          </p:cNvSpPr>
          <p:nvPr>
            <p:ph type="body" idx="1"/>
          </p:nvPr>
        </p:nvSpPr>
        <p:spPr/>
        <p:txBody>
          <a:bodyPr/>
          <a:lstStyle/>
          <a:p>
            <a:r>
              <a:rPr lang="zh-CN" altLang="en-US"/>
              <a:t>图</a:t>
            </a:r>
            <a:r>
              <a:rPr lang="en-US" altLang="zh-CN"/>
              <a:t>2-12  </a:t>
            </a:r>
            <a:r>
              <a:rPr lang="zh-CN" altLang="en-US"/>
              <a:t>按索引方式组织</a:t>
            </a:r>
            <a:r>
              <a:rPr lang="en-US" altLang="zh-CN"/>
              <a:t>PCB</a:t>
            </a:r>
          </a:p>
        </p:txBody>
      </p:sp>
      <p:pic>
        <p:nvPicPr>
          <p:cNvPr id="753668" name="Picture 4" descr="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84313"/>
            <a:ext cx="6335713" cy="3557587"/>
          </a:xfrm>
          <a:prstGeom prst="rect">
            <a:avLst/>
          </a:prstGeom>
          <a:noFill/>
          <a:extLst>
            <a:ext uri="{909E8E84-426E-40DD-AFC4-6F175D3DCCD1}">
              <a14:hiddenFill xmlns:a14="http://schemas.microsoft.com/office/drawing/2010/main">
                <a:solidFill>
                  <a:srgbClr val="FFFFFF"/>
                </a:solidFill>
              </a14:hiddenFill>
            </a:ext>
          </a:extLst>
        </p:spPr>
      </p:pic>
      <p:sp>
        <p:nvSpPr>
          <p:cNvPr id="753669"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01997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2.3  </a:t>
            </a:r>
            <a:r>
              <a:rPr lang="zh-CN" altLang="en-US" sz="3200">
                <a:latin typeface="黑体" panose="02010609060101010101" pitchFamily="49" charset="-122"/>
                <a:ea typeface="黑体" panose="02010609060101010101" pitchFamily="49" charset="-122"/>
              </a:rPr>
              <a:t>进 程 控 制</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进程控制是进程管理中最基本的功能，主要包括创建新进程、终止已完成的进程、将因发生异常情况而无法继续运行的进程置于阻塞状态、负责进程运行中的状态转换等功能。如当一个正在执行的进程因等待某事件而暂时不能继续执行时，将其转变为阻塞状态，而在该进程所期待的事件出现后，又将该进程转换为就绪状态等。进程控制一般是由</a:t>
            </a:r>
            <a:r>
              <a:rPr lang="en-US" altLang="zh-CN"/>
              <a:t>OS</a:t>
            </a:r>
            <a:r>
              <a:rPr lang="zh-CN" altLang="en-US"/>
              <a:t>的内核中的原语来实现的。</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7779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2.3.1  </a:t>
            </a:r>
            <a:r>
              <a:rPr lang="zh-CN" altLang="en-US">
                <a:latin typeface="黑体" panose="02010609060101010101" pitchFamily="49" charset="-122"/>
                <a:ea typeface="黑体" panose="02010609060101010101" pitchFamily="49" charset="-122"/>
              </a:rPr>
              <a:t>操作系统内核</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支撑功能</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中断处理。</a:t>
            </a:r>
            <a:br>
              <a:rPr lang="zh-CN" altLang="en-US"/>
            </a:br>
            <a:r>
              <a:rPr lang="zh-CN" altLang="en-US"/>
              <a:t>　　</a:t>
            </a:r>
            <a:r>
              <a:rPr lang="en-US" altLang="zh-CN"/>
              <a:t>(2) </a:t>
            </a:r>
            <a:r>
              <a:rPr lang="zh-CN" altLang="en-US"/>
              <a:t>时钟管理。</a:t>
            </a:r>
            <a:br>
              <a:rPr lang="zh-CN" altLang="en-US"/>
            </a:br>
            <a:r>
              <a:rPr lang="zh-CN" altLang="en-US"/>
              <a:t>　　</a:t>
            </a:r>
            <a:r>
              <a:rPr lang="en-US" altLang="zh-CN"/>
              <a:t>(3) </a:t>
            </a:r>
            <a:r>
              <a:rPr lang="zh-CN" altLang="en-US"/>
              <a:t>原语操作。</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4142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资源管理功能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进程管理。</a:t>
            </a:r>
            <a:br>
              <a:rPr lang="zh-CN" altLang="en-US"/>
            </a:br>
            <a:r>
              <a:rPr lang="zh-CN" altLang="en-US"/>
              <a:t>　　</a:t>
            </a:r>
            <a:r>
              <a:rPr lang="en-US" altLang="zh-CN"/>
              <a:t>(2) </a:t>
            </a:r>
            <a:r>
              <a:rPr lang="zh-CN" altLang="en-US"/>
              <a:t>存储器管理。</a:t>
            </a:r>
            <a:br>
              <a:rPr lang="zh-CN" altLang="en-US"/>
            </a:br>
            <a:r>
              <a:rPr lang="zh-CN" altLang="en-US"/>
              <a:t>　　</a:t>
            </a:r>
            <a:r>
              <a:rPr lang="en-US" altLang="zh-CN"/>
              <a:t>(3) </a:t>
            </a:r>
            <a:r>
              <a:rPr lang="zh-CN" altLang="en-US"/>
              <a:t>设备管理。 </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14633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2.3.2  </a:t>
            </a:r>
            <a:r>
              <a:rPr lang="zh-CN" altLang="en-US">
                <a:latin typeface="黑体" panose="02010609060101010101" pitchFamily="49" charset="-122"/>
                <a:ea typeface="黑体" panose="02010609060101010101" pitchFamily="49" charset="-122"/>
              </a:rPr>
              <a:t>进程的创建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进程的层次结构</a:t>
            </a:r>
            <a:r>
              <a:rPr lang="zh-CN" altLang="en-US"/>
              <a:t/>
            </a:r>
            <a:br>
              <a:rPr lang="zh-CN" altLang="en-US"/>
            </a:br>
            <a:r>
              <a:rPr lang="zh-CN" altLang="en-US"/>
              <a:t>　　在</a:t>
            </a:r>
            <a:r>
              <a:rPr lang="en-US" altLang="zh-CN"/>
              <a:t>OS</a:t>
            </a:r>
            <a:r>
              <a:rPr lang="zh-CN" altLang="en-US"/>
              <a:t>中，允许一个进程创建另一个进程，通常把创建进程的进程称为父进程，而把被创建的进程称为子进程。子进程可继续创建更多的孙进程，由此便形成了一个进程的层次结构。如在</a:t>
            </a:r>
            <a:r>
              <a:rPr lang="en-US" altLang="zh-CN"/>
              <a:t>UNIX</a:t>
            </a:r>
            <a:r>
              <a:rPr lang="zh-CN" altLang="en-US"/>
              <a:t>中，进程与其子孙进程共同组成一个进程家族</a:t>
            </a:r>
            <a:r>
              <a:rPr lang="en-US" altLang="zh-CN"/>
              <a:t>(</a:t>
            </a:r>
            <a:r>
              <a:rPr lang="zh-CN" altLang="en-US"/>
              <a:t>组</a:t>
            </a:r>
            <a:r>
              <a:rPr lang="en-US" altLang="zh-CN"/>
              <a:t>)</a:t>
            </a:r>
            <a:r>
              <a:rPr lang="zh-CN" altLang="en-US"/>
              <a:t>。</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60924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进程图</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为了形象地描述一个进程的家族关系而引入了进程图</a:t>
            </a:r>
            <a:r>
              <a:rPr lang="en-US" altLang="zh-CN"/>
              <a:t>(Process Graph)</a:t>
            </a:r>
            <a:r>
              <a:rPr lang="zh-CN" altLang="en-US"/>
              <a:t>。所谓进程图就是用于描述进程间关系的一棵有向树，如图</a:t>
            </a:r>
            <a:r>
              <a:rPr lang="en-US" altLang="zh-CN"/>
              <a:t>2-13</a:t>
            </a:r>
            <a:r>
              <a:rPr lang="zh-CN" altLang="en-US"/>
              <a:t>所示。 </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66842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endParaRPr lang="zh-CN" altLang="zh-CN"/>
          </a:p>
        </p:txBody>
      </p:sp>
      <p:sp>
        <p:nvSpPr>
          <p:cNvPr id="759811" name="Rectangle 3"/>
          <p:cNvSpPr>
            <a:spLocks noGrp="1" noChangeArrowheads="1"/>
          </p:cNvSpPr>
          <p:nvPr>
            <p:ph type="body" idx="1"/>
          </p:nvPr>
        </p:nvSpPr>
        <p:spPr/>
        <p:txBody>
          <a:bodyPr/>
          <a:lstStyle/>
          <a:p>
            <a:r>
              <a:rPr lang="zh-CN" altLang="en-US"/>
              <a:t>图</a:t>
            </a:r>
            <a:r>
              <a:rPr lang="en-US" altLang="zh-CN"/>
              <a:t>2-13  </a:t>
            </a:r>
            <a:r>
              <a:rPr lang="zh-CN" altLang="en-US"/>
              <a:t>进程树</a:t>
            </a:r>
          </a:p>
        </p:txBody>
      </p:sp>
      <p:pic>
        <p:nvPicPr>
          <p:cNvPr id="759812" name="Picture 4" descr="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268413"/>
            <a:ext cx="57150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81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引起创建进程的事件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为使程序之间能并发运行，应先为它们分别创建进程。导致一个进程去创建另一个进程的典型事件有四类：</a:t>
            </a:r>
            <a:br>
              <a:rPr lang="zh-CN" altLang="en-US"/>
            </a:br>
            <a:r>
              <a:rPr lang="zh-CN" altLang="en-US"/>
              <a:t>　　</a:t>
            </a:r>
            <a:r>
              <a:rPr lang="en-US" altLang="zh-CN"/>
              <a:t>(1) </a:t>
            </a:r>
            <a:r>
              <a:rPr lang="zh-CN" altLang="en-US"/>
              <a:t>用户登录。</a:t>
            </a:r>
            <a:br>
              <a:rPr lang="zh-CN" altLang="en-US"/>
            </a:br>
            <a:r>
              <a:rPr lang="zh-CN" altLang="en-US"/>
              <a:t>　　</a:t>
            </a:r>
            <a:r>
              <a:rPr lang="en-US" altLang="zh-CN"/>
              <a:t>(2) </a:t>
            </a:r>
            <a:r>
              <a:rPr lang="zh-CN" altLang="en-US"/>
              <a:t>作业调度。</a:t>
            </a:r>
            <a:br>
              <a:rPr lang="zh-CN" altLang="en-US"/>
            </a:br>
            <a:r>
              <a:rPr lang="zh-CN" altLang="en-US"/>
              <a:t>　　</a:t>
            </a:r>
            <a:r>
              <a:rPr lang="en-US" altLang="zh-CN"/>
              <a:t>(3) </a:t>
            </a:r>
            <a:r>
              <a:rPr lang="zh-CN" altLang="en-US"/>
              <a:t>提供服务。</a:t>
            </a:r>
            <a:br>
              <a:rPr lang="zh-CN" altLang="en-US"/>
            </a:br>
            <a:r>
              <a:rPr lang="zh-CN" altLang="en-US"/>
              <a:t>　　</a:t>
            </a:r>
            <a:r>
              <a:rPr lang="en-US" altLang="zh-CN"/>
              <a:t>(4) </a:t>
            </a:r>
            <a:r>
              <a:rPr lang="zh-CN" altLang="en-US"/>
              <a:t>应用请求。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660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脱机输入</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输出</a:t>
            </a:r>
            <a:r>
              <a:rPr lang="en-US" altLang="zh-CN">
                <a:latin typeface="黑体" panose="02010609060101010101" pitchFamily="49" charset="-122"/>
                <a:ea typeface="黑体" panose="02010609060101010101" pitchFamily="49" charset="-122"/>
              </a:rPr>
              <a:t>(Off-Line I/O)</a:t>
            </a:r>
            <a:r>
              <a:rPr lang="zh-CN" altLang="en-US">
                <a:latin typeface="黑体" panose="02010609060101010101" pitchFamily="49" charset="-122"/>
                <a:ea typeface="黑体" panose="02010609060101010101" pitchFamily="49" charset="-122"/>
              </a:rPr>
              <a:t>方式</a:t>
            </a:r>
            <a:r>
              <a:rPr lang="zh-CN" altLang="en-US"/>
              <a:t/>
            </a:r>
            <a:br>
              <a:rPr lang="zh-CN" altLang="en-US"/>
            </a:br>
            <a:r>
              <a:rPr lang="zh-CN" altLang="en-US"/>
              <a:t>　　为了解决人机矛盾及</a:t>
            </a:r>
            <a:r>
              <a:rPr lang="en-US" altLang="zh-CN"/>
              <a:t>CPU</a:t>
            </a:r>
            <a:r>
              <a:rPr lang="zh-CN" altLang="en-US"/>
              <a:t>和</a:t>
            </a:r>
            <a:r>
              <a:rPr lang="en-US" altLang="zh-CN"/>
              <a:t>I/O</a:t>
            </a:r>
            <a:r>
              <a:rPr lang="zh-CN" altLang="en-US"/>
              <a:t>设备之间速度不匹配的矛盾，</a:t>
            </a:r>
            <a:r>
              <a:rPr lang="en-US" altLang="zh-CN"/>
              <a:t>20</a:t>
            </a:r>
            <a:r>
              <a:rPr lang="zh-CN" altLang="en-US"/>
              <a:t>世纪</a:t>
            </a:r>
            <a:r>
              <a:rPr lang="en-US" altLang="zh-CN"/>
              <a:t>50</a:t>
            </a:r>
            <a:r>
              <a:rPr lang="zh-CN" altLang="en-US"/>
              <a:t>年代末出现了脱机</a:t>
            </a:r>
            <a:r>
              <a:rPr lang="en-US" altLang="zh-CN"/>
              <a:t>I/O</a:t>
            </a:r>
            <a:r>
              <a:rPr lang="zh-CN" altLang="en-US"/>
              <a:t>技术。该技术是事先将装有用户程序和数据的纸带装入纸带输入机，在一台外围机的控制下，把纸带</a:t>
            </a:r>
            <a:r>
              <a:rPr lang="en-US" altLang="zh-CN"/>
              <a:t>(</a:t>
            </a:r>
            <a:r>
              <a:rPr lang="zh-CN" altLang="en-US"/>
              <a:t>卡片</a:t>
            </a:r>
            <a:r>
              <a:rPr lang="en-US" altLang="zh-CN"/>
              <a:t>)</a:t>
            </a:r>
            <a:r>
              <a:rPr lang="zh-CN" altLang="en-US"/>
              <a:t>上的数据</a:t>
            </a:r>
            <a:r>
              <a:rPr lang="en-US" altLang="zh-CN"/>
              <a:t>(</a:t>
            </a:r>
            <a:r>
              <a:rPr lang="zh-CN" altLang="en-US"/>
              <a:t>程序</a:t>
            </a:r>
            <a:r>
              <a:rPr lang="en-US" altLang="zh-CN"/>
              <a:t>)</a:t>
            </a:r>
            <a:r>
              <a:rPr lang="zh-CN" altLang="en-US"/>
              <a:t>输入到磁带上。当</a:t>
            </a:r>
            <a:r>
              <a:rPr lang="en-US" altLang="zh-CN"/>
              <a:t>CPU</a:t>
            </a:r>
            <a:r>
              <a:rPr lang="zh-CN" altLang="en-US"/>
              <a:t>需要这些程序和数据时，再从磁带上高速地调入内存。</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190740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进程的创建</a:t>
            </a:r>
            <a:r>
              <a:rPr lang="en-US" altLang="zh-CN">
                <a:latin typeface="黑体" panose="02010609060101010101" pitchFamily="49" charset="-122"/>
                <a:ea typeface="黑体" panose="02010609060101010101" pitchFamily="49" charset="-122"/>
              </a:rPr>
              <a:t>(Creation of Process)</a:t>
            </a:r>
            <a:r>
              <a:rPr lang="en-US" altLang="zh-CN"/>
              <a:t/>
            </a:r>
            <a:br>
              <a:rPr lang="en-US" altLang="zh-CN"/>
            </a:br>
            <a:r>
              <a:rPr lang="zh-CN" altLang="en-US"/>
              <a:t>　　在系统中每当出现了创建新进程的请求后，</a:t>
            </a:r>
            <a:r>
              <a:rPr lang="en-US" altLang="zh-CN"/>
              <a:t>OS</a:t>
            </a:r>
            <a:r>
              <a:rPr lang="zh-CN" altLang="en-US"/>
              <a:t>便调用进程创建原语</a:t>
            </a:r>
            <a:r>
              <a:rPr lang="en-US" altLang="zh-CN"/>
              <a:t>Creat</a:t>
            </a:r>
            <a:r>
              <a:rPr lang="zh-CN" altLang="en-US"/>
              <a:t>按下述步骤创建一个新进程：</a:t>
            </a:r>
            <a:br>
              <a:rPr lang="zh-CN" altLang="en-US"/>
            </a:br>
            <a:r>
              <a:rPr lang="zh-CN" altLang="en-US"/>
              <a:t>　　</a:t>
            </a:r>
            <a:r>
              <a:rPr lang="en-US" altLang="zh-CN"/>
              <a:t>(1) </a:t>
            </a:r>
            <a:r>
              <a:rPr lang="zh-CN" altLang="en-US"/>
              <a:t>申请空白</a:t>
            </a:r>
            <a:r>
              <a:rPr lang="en-US" altLang="zh-CN"/>
              <a:t>PCB</a:t>
            </a:r>
            <a:r>
              <a:rPr lang="zh-CN" altLang="en-US"/>
              <a:t>，为新进程申请获得唯一的数字标识符，并从</a:t>
            </a:r>
            <a:r>
              <a:rPr lang="en-US" altLang="zh-CN"/>
              <a:t>PCB</a:t>
            </a:r>
            <a:r>
              <a:rPr lang="zh-CN" altLang="en-US"/>
              <a:t>集合中索取一个空白</a:t>
            </a:r>
            <a:r>
              <a:rPr lang="en-US" altLang="zh-CN"/>
              <a:t>PCB</a:t>
            </a:r>
            <a:r>
              <a:rPr lang="zh-CN" altLang="en-US"/>
              <a:t>。</a:t>
            </a:r>
            <a:br>
              <a:rPr lang="zh-CN" altLang="en-US"/>
            </a:br>
            <a:r>
              <a:rPr lang="zh-CN" altLang="en-US"/>
              <a:t>　　</a:t>
            </a:r>
            <a:r>
              <a:rPr lang="en-US" altLang="zh-CN"/>
              <a:t>(2) </a:t>
            </a:r>
            <a:r>
              <a:rPr lang="zh-CN" altLang="en-US"/>
              <a:t>为新进程分配其运行所需的资源，包括各种物理和逻辑资源，如内存、文件、</a:t>
            </a:r>
            <a:r>
              <a:rPr lang="en-US" altLang="zh-CN"/>
              <a:t>I/O</a:t>
            </a:r>
            <a:r>
              <a:rPr lang="zh-CN" altLang="en-US"/>
              <a:t>设备和</a:t>
            </a:r>
            <a:r>
              <a:rPr lang="en-US" altLang="zh-CN"/>
              <a:t>CPU</a:t>
            </a:r>
            <a:r>
              <a:rPr lang="zh-CN" altLang="en-US"/>
              <a:t>时间等。</a:t>
            </a:r>
            <a:br>
              <a:rPr lang="zh-CN" altLang="en-US"/>
            </a:br>
            <a:r>
              <a:rPr lang="zh-CN" altLang="en-US"/>
              <a:t>　　</a:t>
            </a:r>
            <a:r>
              <a:rPr lang="en-US" altLang="zh-CN"/>
              <a:t>(3) </a:t>
            </a:r>
            <a:r>
              <a:rPr lang="zh-CN" altLang="en-US"/>
              <a:t>初始化进程控制块</a:t>
            </a:r>
            <a:r>
              <a:rPr lang="en-US" altLang="zh-CN"/>
              <a:t>(PCB)</a:t>
            </a:r>
            <a:r>
              <a:rPr lang="zh-CN" altLang="en-US"/>
              <a:t>。</a:t>
            </a:r>
            <a:br>
              <a:rPr lang="zh-CN" altLang="en-US"/>
            </a:br>
            <a:r>
              <a:rPr lang="zh-CN" altLang="en-US"/>
              <a:t>　　</a:t>
            </a:r>
            <a:r>
              <a:rPr lang="en-US" altLang="zh-CN"/>
              <a:t>(4) </a:t>
            </a:r>
            <a:r>
              <a:rPr lang="zh-CN" altLang="en-US"/>
              <a:t>如果进程就绪队列能够接纳新进程，便将新进程插入就绪队列。</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9742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2.3.3  </a:t>
            </a:r>
            <a:r>
              <a:rPr lang="zh-CN" altLang="en-US">
                <a:latin typeface="黑体" panose="02010609060101010101" pitchFamily="49" charset="-122"/>
                <a:ea typeface="黑体" panose="02010609060101010101" pitchFamily="49" charset="-122"/>
              </a:rPr>
              <a:t>进程的终止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引起进程终止</a:t>
            </a:r>
            <a:r>
              <a:rPr lang="en-US" altLang="zh-CN">
                <a:latin typeface="黑体" panose="02010609060101010101" pitchFamily="49" charset="-122"/>
                <a:ea typeface="黑体" panose="02010609060101010101" pitchFamily="49" charset="-122"/>
              </a:rPr>
              <a:t>(Termination of Process)</a:t>
            </a:r>
            <a:r>
              <a:rPr lang="zh-CN" altLang="en-US">
                <a:latin typeface="黑体" panose="02010609060101010101" pitchFamily="49" charset="-122"/>
                <a:ea typeface="黑体" panose="02010609060101010101" pitchFamily="49" charset="-122"/>
              </a:rPr>
              <a:t>的事件</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正常结束</a:t>
            </a:r>
            <a:br>
              <a:rPr lang="zh-CN" altLang="en-US"/>
            </a:br>
            <a:r>
              <a:rPr lang="zh-CN" altLang="en-US"/>
              <a:t>　　</a:t>
            </a:r>
            <a:r>
              <a:rPr lang="en-US" altLang="zh-CN"/>
              <a:t>(2) </a:t>
            </a:r>
            <a:r>
              <a:rPr lang="zh-CN" altLang="en-US"/>
              <a:t>异常结束</a:t>
            </a:r>
            <a:br>
              <a:rPr lang="zh-CN" altLang="en-US"/>
            </a:br>
            <a:r>
              <a:rPr lang="zh-CN" altLang="en-US"/>
              <a:t>　　</a:t>
            </a:r>
            <a:r>
              <a:rPr lang="en-US" altLang="zh-CN"/>
              <a:t>(3) </a:t>
            </a:r>
            <a:r>
              <a:rPr lang="zh-CN" altLang="en-US"/>
              <a:t>外界干预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908101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进程的终止过程</a:t>
            </a:r>
            <a:r>
              <a:rPr lang="zh-CN" altLang="en-US"/>
              <a:t/>
            </a:r>
            <a:br>
              <a:rPr lang="zh-CN" altLang="en-US"/>
            </a:br>
            <a:r>
              <a:rPr lang="zh-CN" altLang="en-US"/>
              <a:t>　　如果系统中发生了要求终止进程的某事件，</a:t>
            </a:r>
            <a:r>
              <a:rPr lang="en-US" altLang="zh-CN"/>
              <a:t>OS</a:t>
            </a:r>
            <a:r>
              <a:rPr lang="zh-CN" altLang="en-US"/>
              <a:t>便调用进程终止原语，按下述过程去终止指定的进程：</a:t>
            </a:r>
            <a:br>
              <a:rPr lang="zh-CN" altLang="en-US"/>
            </a:br>
            <a:r>
              <a:rPr lang="zh-CN" altLang="en-US"/>
              <a:t>　　</a:t>
            </a:r>
            <a:r>
              <a:rPr lang="en-US" altLang="zh-CN"/>
              <a:t>(1) </a:t>
            </a:r>
            <a:r>
              <a:rPr lang="zh-CN" altLang="en-US"/>
              <a:t>根据被终止进程的标识符，从</a:t>
            </a:r>
            <a:r>
              <a:rPr lang="en-US" altLang="zh-CN"/>
              <a:t>PCB</a:t>
            </a:r>
            <a:r>
              <a:rPr lang="zh-CN" altLang="en-US"/>
              <a:t>集合中检索出该进程的</a:t>
            </a:r>
            <a:r>
              <a:rPr lang="en-US" altLang="zh-CN"/>
              <a:t>PCB</a:t>
            </a:r>
            <a:r>
              <a:rPr lang="zh-CN" altLang="en-US"/>
              <a:t>，从中读出该进程的状态；</a:t>
            </a:r>
            <a:br>
              <a:rPr lang="zh-CN" altLang="en-US"/>
            </a:br>
            <a:r>
              <a:rPr lang="zh-CN" altLang="en-US"/>
              <a:t>　　</a:t>
            </a:r>
            <a:r>
              <a:rPr lang="en-US" altLang="zh-CN"/>
              <a:t>(2) </a:t>
            </a:r>
            <a:r>
              <a:rPr lang="zh-CN" altLang="en-US"/>
              <a:t>若被终止进程正处于执行状态，应立即终止该进程的执行，并置调度标志为真，用于指示该进程被终止后应重新进行调度；</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6642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若该进程还有子孙进程，还应将其所有子孙进程也都予以终止，以防它们成为不可控的进程；</a:t>
            </a:r>
            <a:br>
              <a:rPr lang="zh-CN" altLang="en-US"/>
            </a:br>
            <a:r>
              <a:rPr lang="zh-CN" altLang="en-US"/>
              <a:t>　　</a:t>
            </a:r>
            <a:r>
              <a:rPr lang="en-US" altLang="zh-CN"/>
              <a:t>(4) </a:t>
            </a:r>
            <a:r>
              <a:rPr lang="zh-CN" altLang="en-US"/>
              <a:t>将被终止进程所拥有的全部资源或者归还给其父进程，或者归还给系统；</a:t>
            </a:r>
            <a:br>
              <a:rPr lang="zh-CN" altLang="en-US"/>
            </a:br>
            <a:r>
              <a:rPr lang="zh-CN" altLang="en-US"/>
              <a:t>　　</a:t>
            </a:r>
            <a:r>
              <a:rPr lang="en-US" altLang="zh-CN"/>
              <a:t>(5) </a:t>
            </a:r>
            <a:r>
              <a:rPr lang="zh-CN" altLang="en-US"/>
              <a:t>将被终止进程</a:t>
            </a:r>
            <a:r>
              <a:rPr lang="en-US" altLang="zh-CN"/>
              <a:t>(PCB)</a:t>
            </a:r>
            <a:r>
              <a:rPr lang="zh-CN" altLang="en-US"/>
              <a:t>从所在队列</a:t>
            </a:r>
            <a:r>
              <a:rPr lang="en-US" altLang="zh-CN"/>
              <a:t>(</a:t>
            </a:r>
            <a:r>
              <a:rPr lang="zh-CN" altLang="en-US"/>
              <a:t>或链表</a:t>
            </a:r>
            <a:r>
              <a:rPr lang="en-US" altLang="zh-CN"/>
              <a:t>)</a:t>
            </a:r>
            <a:r>
              <a:rPr lang="zh-CN" altLang="en-US"/>
              <a:t>中移出，等待其它程序来搜集信息。</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5701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2.3.4  </a:t>
            </a:r>
            <a:r>
              <a:rPr lang="zh-CN" altLang="en-US">
                <a:latin typeface="黑体" panose="02010609060101010101" pitchFamily="49" charset="-122"/>
                <a:ea typeface="黑体" panose="02010609060101010101" pitchFamily="49" charset="-122"/>
              </a:rPr>
              <a:t>进程的阻塞与唤醒</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引起进程阻塞和唤醒的事件</a:t>
            </a:r>
            <a:br>
              <a:rPr lang="zh-CN" altLang="en-US">
                <a:latin typeface="黑体" panose="02010609060101010101" pitchFamily="49" charset="-122"/>
                <a:ea typeface="黑体" panose="02010609060101010101" pitchFamily="49" charset="-122"/>
              </a:rPr>
            </a:br>
            <a:r>
              <a:rPr lang="zh-CN" altLang="en-US"/>
              <a:t>　　有下述几类事件会引起进程阻塞或被唤醒：</a:t>
            </a:r>
            <a:br>
              <a:rPr lang="zh-CN" altLang="en-US"/>
            </a:br>
            <a:r>
              <a:rPr lang="zh-CN" altLang="en-US"/>
              <a:t>　　</a:t>
            </a:r>
            <a:r>
              <a:rPr lang="en-US" altLang="zh-CN"/>
              <a:t>(1) </a:t>
            </a:r>
            <a:r>
              <a:rPr lang="zh-CN" altLang="en-US"/>
              <a:t>向系统请求共享资源失败。</a:t>
            </a:r>
            <a:br>
              <a:rPr lang="zh-CN" altLang="en-US"/>
            </a:br>
            <a:r>
              <a:rPr lang="zh-CN" altLang="en-US"/>
              <a:t>　　</a:t>
            </a:r>
            <a:r>
              <a:rPr lang="en-US" altLang="zh-CN"/>
              <a:t>(2) </a:t>
            </a:r>
            <a:r>
              <a:rPr lang="zh-CN" altLang="en-US"/>
              <a:t>等待某种操作的完成。</a:t>
            </a:r>
            <a:br>
              <a:rPr lang="zh-CN" altLang="en-US"/>
            </a:br>
            <a:r>
              <a:rPr lang="zh-CN" altLang="en-US"/>
              <a:t>　　</a:t>
            </a:r>
            <a:r>
              <a:rPr lang="en-US" altLang="zh-CN"/>
              <a:t>(3) </a:t>
            </a:r>
            <a:r>
              <a:rPr lang="zh-CN" altLang="en-US"/>
              <a:t>新数据尚未到达。</a:t>
            </a:r>
            <a:br>
              <a:rPr lang="zh-CN" altLang="en-US"/>
            </a:br>
            <a:r>
              <a:rPr lang="zh-CN" altLang="en-US"/>
              <a:t>　　</a:t>
            </a:r>
            <a:r>
              <a:rPr lang="en-US" altLang="zh-CN"/>
              <a:t>(4) </a:t>
            </a:r>
            <a:r>
              <a:rPr lang="zh-CN" altLang="en-US"/>
              <a:t>等待新任务的到达。 </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151669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进程阻塞过程</a:t>
            </a:r>
            <a:r>
              <a:rPr lang="zh-CN" altLang="en-US"/>
              <a:t/>
            </a:r>
            <a:br>
              <a:rPr lang="zh-CN" altLang="en-US"/>
            </a:br>
            <a:r>
              <a:rPr lang="zh-CN" altLang="en-US"/>
              <a:t>　　正在执行的进程，如果发生了上述某事件，进程便通过调用阻塞原语</a:t>
            </a:r>
            <a:r>
              <a:rPr lang="en-US" altLang="zh-CN"/>
              <a:t>block</a:t>
            </a:r>
            <a:r>
              <a:rPr lang="zh-CN" altLang="en-US"/>
              <a:t>将自己阻塞。可见，阻塞是进程自身的一种主动行为。进入</a:t>
            </a:r>
            <a:r>
              <a:rPr lang="en-US" altLang="zh-CN"/>
              <a:t>block</a:t>
            </a:r>
            <a:r>
              <a:rPr lang="zh-CN" altLang="en-US"/>
              <a:t>过程后，由于该进程还处于执行状态，所以应先立即停止执行，把进程控制块中的现行状态由“执行”改为阻塞，并将</a:t>
            </a:r>
            <a:r>
              <a:rPr lang="en-US" altLang="zh-CN"/>
              <a:t>PCB</a:t>
            </a:r>
            <a:r>
              <a:rPr lang="zh-CN" altLang="en-US"/>
              <a:t>插入阻塞队列。如果系统中设置了因不同事件而阻塞的多个阻塞队列，则应将本进程插入到具有相同事件的阻塞队列。最后，转调度程序进行重新调度，将处理机分配给另一就绪进程，并进行切换，亦即，保留被阻塞进程的处理机状态，按新进程的</a:t>
            </a:r>
            <a:r>
              <a:rPr lang="en-US" altLang="zh-CN"/>
              <a:t>PCB</a:t>
            </a:r>
            <a:r>
              <a:rPr lang="zh-CN" altLang="en-US"/>
              <a:t>中的处理机状态设置</a:t>
            </a:r>
            <a:r>
              <a:rPr lang="en-US" altLang="zh-CN"/>
              <a:t>CPU</a:t>
            </a:r>
            <a:r>
              <a:rPr lang="zh-CN" altLang="en-US"/>
              <a:t>的环境。 </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03686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进程唤醒过程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当被阻塞进程所期待的事件发生时，比如它所启动的</a:t>
            </a:r>
            <a:r>
              <a:rPr lang="en-US" altLang="zh-CN"/>
              <a:t>I/O</a:t>
            </a:r>
            <a:r>
              <a:rPr lang="zh-CN" altLang="en-US"/>
              <a:t>操作已完成，或其所期待的数据已经到达，则由有关进程</a:t>
            </a:r>
            <a:r>
              <a:rPr lang="en-US" altLang="zh-CN"/>
              <a:t>(</a:t>
            </a:r>
            <a:r>
              <a:rPr lang="zh-CN" altLang="en-US"/>
              <a:t>比如提供数据的进程</a:t>
            </a:r>
            <a:r>
              <a:rPr lang="en-US" altLang="zh-CN"/>
              <a:t>)</a:t>
            </a:r>
            <a:r>
              <a:rPr lang="zh-CN" altLang="en-US"/>
              <a:t>调用唤醒原语</a:t>
            </a:r>
            <a:r>
              <a:rPr lang="en-US" altLang="zh-CN"/>
              <a:t>wakeup</a:t>
            </a:r>
            <a:r>
              <a:rPr lang="zh-CN" altLang="en-US"/>
              <a:t>，将等待该事件的进程唤醒。</a:t>
            </a:r>
            <a:r>
              <a:rPr lang="en-US" altLang="zh-CN"/>
              <a:t>wakeup</a:t>
            </a:r>
            <a:r>
              <a:rPr lang="zh-CN" altLang="en-US"/>
              <a:t>执行的过程是：首先把被阻塞的进程从等待该事件的阻塞队列中移出，将其</a:t>
            </a:r>
            <a:r>
              <a:rPr lang="en-US" altLang="zh-CN"/>
              <a:t>PCB</a:t>
            </a:r>
            <a:r>
              <a:rPr lang="zh-CN" altLang="en-US"/>
              <a:t>中的现行状态由阻塞改为就绪，然后再将该</a:t>
            </a:r>
            <a:r>
              <a:rPr lang="en-US" altLang="zh-CN"/>
              <a:t>PCB</a:t>
            </a:r>
            <a:r>
              <a:rPr lang="zh-CN" altLang="en-US"/>
              <a:t>插入到就绪队列中。</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38899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60000"/>
              </a:lnSpc>
            </a:pPr>
            <a:r>
              <a:rPr lang="en-US" altLang="zh-CN">
                <a:latin typeface="黑体" panose="02010609060101010101" pitchFamily="49" charset="-122"/>
                <a:ea typeface="黑体" panose="02010609060101010101" pitchFamily="49" charset="-122"/>
              </a:rPr>
              <a:t>2.3.5  </a:t>
            </a:r>
            <a:r>
              <a:rPr lang="zh-CN" altLang="en-US">
                <a:latin typeface="黑体" panose="02010609060101010101" pitchFamily="49" charset="-122"/>
                <a:ea typeface="黑体" panose="02010609060101010101" pitchFamily="49" charset="-122"/>
              </a:rPr>
              <a:t>进程的挂起与激活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进程的挂起</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进程的激活过程</a:t>
            </a:r>
          </a:p>
        </p:txBody>
      </p:sp>
      <p:sp>
        <p:nvSpPr>
          <p:cNvPr id="769027" name="Rectangle 3"/>
          <p:cNvSpPr>
            <a:spLocks noGrp="1" noChangeArrowheads="1"/>
          </p:cNvSpPr>
          <p:nvPr>
            <p:ph type="body" idx="1"/>
          </p:nvPr>
        </p:nvSpPr>
        <p:spPr/>
        <p:txBody>
          <a:bodyPr/>
          <a:lstStyle/>
          <a:p>
            <a:endParaRPr lang="zh-CN" altLang="zh-CN"/>
          </a:p>
        </p:txBody>
      </p:sp>
      <p:sp>
        <p:nvSpPr>
          <p:cNvPr id="76902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1084329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2.4</a:t>
            </a:r>
            <a:r>
              <a:rPr lang="zh-CN" altLang="en-US" sz="3200">
                <a:latin typeface="黑体" panose="02010609060101010101" pitchFamily="49" charset="-122"/>
                <a:ea typeface="黑体" panose="02010609060101010101" pitchFamily="49" charset="-122"/>
              </a:rPr>
              <a:t>　进 程 同 步</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a:t>
            </a:r>
            <a:r>
              <a:rPr lang="en-US" altLang="zh-CN"/>
              <a:t>OS</a:t>
            </a:r>
            <a:r>
              <a:rPr lang="zh-CN" altLang="en-US"/>
              <a:t>中引入进程后，一方面可以使系统中的多道程序并发执行，这不仅能有效地改善资源利用率，还可显著地提高系统的吞吐量，但另一方面却使系统变得更加复杂。如果不能采取有效的措施，对多个进程的运行进行妥善的管理，必然会因为这些进程对系统资源的无序争夺给系统造成混乱。致使每次处理的结果存在着不确定性，即显现出其不可再现性。</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952590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2.4.1</a:t>
            </a:r>
            <a:r>
              <a:rPr lang="zh-CN" altLang="en-US">
                <a:latin typeface="黑体" panose="02010609060101010101" pitchFamily="49" charset="-122"/>
                <a:ea typeface="黑体" panose="02010609060101010101" pitchFamily="49" charset="-122"/>
              </a:rPr>
              <a:t>　进程同步的基本概念</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两种形式的制约关系</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间接相互制约关系</a:t>
            </a:r>
            <a:br>
              <a:rPr lang="zh-CN" altLang="en-US"/>
            </a:br>
            <a:r>
              <a:rPr lang="zh-CN" altLang="en-US"/>
              <a:t>　　</a:t>
            </a:r>
            <a:r>
              <a:rPr lang="en-US" altLang="zh-CN"/>
              <a:t>2) </a:t>
            </a:r>
            <a:r>
              <a:rPr lang="zh-CN" altLang="en-US"/>
              <a:t>直接相互制约关系</a:t>
            </a:r>
            <a:br>
              <a:rPr lang="zh-CN" altLang="en-US"/>
            </a:br>
            <a:endParaRPr lang="zh-CN" altLang="en-US"/>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778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endParaRPr lang="zh-CN" altLang="zh-CN"/>
          </a:p>
        </p:txBody>
      </p:sp>
      <p:sp>
        <p:nvSpPr>
          <p:cNvPr id="721923" name="Rectangle 3"/>
          <p:cNvSpPr>
            <a:spLocks noGrp="1" noChangeArrowheads="1"/>
          </p:cNvSpPr>
          <p:nvPr>
            <p:ph type="body" idx="1"/>
          </p:nvPr>
        </p:nvSpPr>
        <p:spPr/>
        <p:txBody>
          <a:bodyPr/>
          <a:lstStyle/>
          <a:p>
            <a:r>
              <a:rPr lang="zh-CN" altLang="en-US"/>
              <a:t>图</a:t>
            </a:r>
            <a:r>
              <a:rPr lang="en-US" altLang="zh-CN"/>
              <a:t>1-3  </a:t>
            </a:r>
            <a:r>
              <a:rPr lang="zh-CN" altLang="en-US"/>
              <a:t>脱机</a:t>
            </a:r>
            <a:r>
              <a:rPr lang="en-US" altLang="zh-CN"/>
              <a:t>I/O</a:t>
            </a:r>
            <a:r>
              <a:rPr lang="zh-CN" altLang="en-US"/>
              <a:t>示意图</a:t>
            </a:r>
          </a:p>
        </p:txBody>
      </p:sp>
      <p:pic>
        <p:nvPicPr>
          <p:cNvPr id="721924" name="Picture 4" descr="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557338"/>
            <a:ext cx="5715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198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临界资源</a:t>
            </a:r>
            <a:r>
              <a:rPr lang="en-US" altLang="zh-CN">
                <a:latin typeface="黑体" panose="02010609060101010101" pitchFamily="49" charset="-122"/>
                <a:ea typeface="黑体" panose="02010609060101010101" pitchFamily="49" charset="-122"/>
              </a:rPr>
              <a:t>(Critical Resouce)</a:t>
            </a:r>
            <a:br>
              <a:rPr lang="en-US" altLang="zh-CN">
                <a:latin typeface="黑体" panose="02010609060101010101" pitchFamily="49" charset="-122"/>
                <a:ea typeface="黑体" panose="02010609060101010101" pitchFamily="49" charset="-122"/>
              </a:rPr>
            </a:br>
            <a:r>
              <a:rPr lang="zh-CN" altLang="en-US"/>
              <a:t>　　在第一章中我们曾经介绍过，许多硬件资源如打印机、 磁带机等，都属于临界资源，诸进程间应采取互斥方式，实现对这种资源的共享。 </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971095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临界区</a:t>
            </a:r>
            <a:r>
              <a:rPr lang="en-US" altLang="zh-CN">
                <a:latin typeface="黑体" panose="02010609060101010101" pitchFamily="49" charset="-122"/>
                <a:ea typeface="黑体" panose="02010609060101010101" pitchFamily="49" charset="-122"/>
              </a:rPr>
              <a:t>(critical section)</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由前所述可知，不论是硬件临界资源还是软件临界资源，多个进程必须互斥地对它进行访问。人们把在每个进程中访问临界资源的那段代码称为临界区</a:t>
            </a:r>
            <a:r>
              <a:rPr lang="en-US" altLang="zh-CN"/>
              <a:t>(critical section)</a:t>
            </a:r>
            <a:r>
              <a:rPr lang="zh-CN" altLang="en-US"/>
              <a:t>。 </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21159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同步机制应遵循的规则</a:t>
            </a:r>
            <a:br>
              <a:rPr lang="zh-CN" altLang="en-US">
                <a:latin typeface="黑体" panose="02010609060101010101" pitchFamily="49" charset="-122"/>
                <a:ea typeface="黑体" panose="02010609060101010101" pitchFamily="49" charset="-122"/>
              </a:rPr>
            </a:br>
            <a:r>
              <a:rPr lang="zh-CN" altLang="en-US"/>
              <a:t>　　为实现进程互斥地进入自己的临界区，可用软件方法，更多的是在系统中设置专门的同步机构来协调各进程间的运行。所有同步机制都应遵循下述四条准则：</a:t>
            </a:r>
            <a:br>
              <a:rPr lang="zh-CN" altLang="en-US"/>
            </a:br>
            <a:r>
              <a:rPr lang="zh-CN" altLang="en-US"/>
              <a:t>　　</a:t>
            </a:r>
            <a:r>
              <a:rPr lang="en-US" altLang="zh-CN"/>
              <a:t>(1) </a:t>
            </a:r>
            <a:r>
              <a:rPr lang="zh-CN" altLang="en-US"/>
              <a:t>空闲让进。</a:t>
            </a:r>
            <a:br>
              <a:rPr lang="zh-CN" altLang="en-US"/>
            </a:br>
            <a:r>
              <a:rPr lang="zh-CN" altLang="en-US"/>
              <a:t>　　</a:t>
            </a:r>
            <a:r>
              <a:rPr lang="en-US" altLang="zh-CN"/>
              <a:t>(2) </a:t>
            </a:r>
            <a:r>
              <a:rPr lang="zh-CN" altLang="en-US"/>
              <a:t>忙则等待。</a:t>
            </a:r>
            <a:br>
              <a:rPr lang="zh-CN" altLang="en-US"/>
            </a:br>
            <a:r>
              <a:rPr lang="zh-CN" altLang="en-US"/>
              <a:t>　　</a:t>
            </a:r>
            <a:r>
              <a:rPr lang="en-US" altLang="zh-CN"/>
              <a:t>(3) </a:t>
            </a:r>
            <a:r>
              <a:rPr lang="zh-CN" altLang="en-US"/>
              <a:t>有限等待。</a:t>
            </a:r>
            <a:br>
              <a:rPr lang="zh-CN" altLang="en-US"/>
            </a:br>
            <a:r>
              <a:rPr lang="zh-CN" altLang="en-US"/>
              <a:t>　　</a:t>
            </a:r>
            <a:r>
              <a:rPr lang="en-US" altLang="zh-CN"/>
              <a:t>(4) </a:t>
            </a:r>
            <a:r>
              <a:rPr lang="zh-CN" altLang="en-US"/>
              <a:t>让权等待。</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16510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2.4.2  </a:t>
            </a:r>
            <a:r>
              <a:rPr lang="zh-CN" altLang="en-US">
                <a:latin typeface="黑体" panose="02010609060101010101" pitchFamily="49" charset="-122"/>
                <a:ea typeface="黑体" panose="02010609060101010101" pitchFamily="49" charset="-122"/>
              </a:rPr>
              <a:t>硬件同步机制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虽然可以利用软件方法解决诸进程互斥进入临界区的问题，但有一定难度，并且存在很大的局限性，因而现在已很少采用。相应地，目前许多计算机已提供了一些特殊的硬件指令，允许对一个字中的内容进行检测和修正，或者是对两个字的内容进行交换等。可利用这些特殊的指令来解决临界区问题。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1918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关中断</a:t>
            </a:r>
            <a:br>
              <a:rPr lang="zh-CN" altLang="en-US">
                <a:latin typeface="黑体" panose="02010609060101010101" pitchFamily="49" charset="-122"/>
                <a:ea typeface="黑体" panose="02010609060101010101" pitchFamily="49" charset="-122"/>
              </a:rPr>
            </a:br>
            <a:r>
              <a:rPr lang="zh-CN" altLang="en-US"/>
              <a:t>　　关中断是实现互斥的最简单的方法之一。在进入锁测试之前关闭中断，直到完成锁测试并上锁之后才能打开中断。这样，进程在临界区执行期间，计算机系统不响应中断，从而不会引发调度，也就不会发生进程或线程切换。由此，保证了对锁的测试和关锁操作的连续性和完整性，有效地保证了互斥。但是，关中断的方法存在许多缺点：① 滥用关中断权力可能导致严重后果；② 关中断时间过长，会影响系统效率，限制了处理器交叉执行程序的能力；③ 关中断方法也不适用于多</a:t>
            </a:r>
            <a:r>
              <a:rPr lang="en-US" altLang="zh-CN"/>
              <a:t>CPU </a:t>
            </a:r>
            <a:r>
              <a:rPr lang="zh-CN" altLang="en-US"/>
              <a:t>系统，因为在一个处理器上关中断并不能防止进程在其它处理器上执行相同的临界段代码。</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3165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40000"/>
              </a:lnSpc>
            </a:pP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2.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利用</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Test-and-Set</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指令实现互斥</a:t>
            </a: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这是一种借助一条硬件指令</a:t>
            </a:r>
            <a:r>
              <a:rPr lang="en-US" altLang="zh-CN"/>
              <a:t>——“</a:t>
            </a:r>
            <a:r>
              <a:rPr lang="zh-CN" altLang="en-US"/>
              <a:t>测试并建立”指令</a:t>
            </a:r>
            <a:r>
              <a:rPr lang="en-US" altLang="zh-CN"/>
              <a:t>TS(Test-and-Set)</a:t>
            </a:r>
            <a:r>
              <a:rPr lang="zh-CN" altLang="en-US"/>
              <a:t>以实现互斥的方法。在许多计算机中都提供了这种指令。 </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91260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50000"/>
              </a:lnSpc>
            </a:pP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3.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利用</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Swap</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指令实现进程互斥</a:t>
            </a: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该指令称为对换指令，在</a:t>
            </a:r>
            <a:r>
              <a:rPr lang="en-US" altLang="zh-CN"/>
              <a:t>Intel 80x86</a:t>
            </a:r>
            <a:r>
              <a:rPr lang="zh-CN" altLang="en-US"/>
              <a:t>中又称为</a:t>
            </a:r>
            <a:r>
              <a:rPr lang="en-US" altLang="zh-CN"/>
              <a:t>XCHG</a:t>
            </a:r>
            <a:r>
              <a:rPr lang="zh-CN" altLang="en-US"/>
              <a:t>指令，用于交换两个字的内容。 </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6139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468313" y="692150"/>
            <a:ext cx="8064500" cy="5545138"/>
          </a:xfrm>
        </p:spPr>
        <p:txBody>
          <a:bodyPr/>
          <a:lstStyle/>
          <a:p>
            <a:pPr>
              <a:lnSpc>
                <a:spcPct val="140000"/>
              </a:lnSpc>
            </a:pPr>
            <a:r>
              <a:rPr lang="en-US" altLang="zh-CN">
                <a:latin typeface="黑体" panose="02010609060101010101" pitchFamily="49" charset="-122"/>
                <a:ea typeface="黑体" panose="02010609060101010101" pitchFamily="49" charset="-122"/>
              </a:rPr>
              <a:t>2.4.3</a:t>
            </a:r>
            <a:r>
              <a:rPr lang="zh-CN" altLang="en-US">
                <a:latin typeface="黑体" panose="02010609060101010101" pitchFamily="49" charset="-122"/>
                <a:ea typeface="黑体" panose="02010609060101010101" pitchFamily="49" charset="-122"/>
              </a:rPr>
              <a:t>　信号量机制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整型信号量</a:t>
            </a:r>
            <a:br>
              <a:rPr lang="zh-CN" altLang="en-US">
                <a:latin typeface="黑体" panose="02010609060101010101" pitchFamily="49" charset="-122"/>
                <a:ea typeface="黑体" panose="02010609060101010101" pitchFamily="49" charset="-122"/>
              </a:rPr>
            </a:br>
            <a:r>
              <a:rPr lang="zh-CN" altLang="en-US"/>
              <a:t>　　最初由</a:t>
            </a:r>
            <a:r>
              <a:rPr lang="en-US" altLang="zh-CN"/>
              <a:t>Dijkstra</a:t>
            </a:r>
            <a:r>
              <a:rPr lang="zh-CN" altLang="en-US"/>
              <a:t>把整型信号量定义为一个用于表示资源数目的整型量</a:t>
            </a:r>
            <a:r>
              <a:rPr lang="en-US" altLang="zh-CN"/>
              <a:t>S</a:t>
            </a:r>
            <a:r>
              <a:rPr lang="zh-CN" altLang="en-US"/>
              <a:t>，它与一般整型量不同，除初始化外，仅能通过两个标准的原子操作</a:t>
            </a:r>
            <a:r>
              <a:rPr lang="en-US" altLang="zh-CN"/>
              <a:t>(Atomic Operation) wait(S)</a:t>
            </a:r>
            <a:r>
              <a:rPr lang="zh-CN" altLang="en-US"/>
              <a:t>和</a:t>
            </a:r>
            <a:r>
              <a:rPr lang="en-US" altLang="zh-CN"/>
              <a:t>signal(S)</a:t>
            </a:r>
            <a:r>
              <a:rPr lang="zh-CN" altLang="en-US"/>
              <a:t>来访问。很长时间以来，这两个操作一直被分别称为</a:t>
            </a:r>
            <a:r>
              <a:rPr lang="en-US" altLang="zh-CN"/>
              <a:t>P</a:t>
            </a:r>
            <a:r>
              <a:rPr lang="zh-CN" altLang="en-US"/>
              <a:t>、</a:t>
            </a:r>
            <a:r>
              <a:rPr lang="en-US" altLang="zh-CN"/>
              <a:t>V</a:t>
            </a:r>
            <a:r>
              <a:rPr lang="zh-CN" altLang="en-US"/>
              <a:t>操作。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09126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记录型信号量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在整型信号量机制中的</a:t>
            </a:r>
            <a:r>
              <a:rPr lang="en-US" altLang="zh-CN"/>
              <a:t>wait</a:t>
            </a:r>
            <a:r>
              <a:rPr lang="zh-CN" altLang="en-US"/>
              <a:t>操作，只要是信号量</a:t>
            </a:r>
            <a:r>
              <a:rPr lang="en-US" altLang="zh-CN"/>
              <a:t>S≤0</a:t>
            </a:r>
            <a:r>
              <a:rPr lang="zh-CN" altLang="en-US"/>
              <a:t>，就会不断地测试。因此，该机制并未遵循“让权等待”的准则，而是使进程处于“忙等”的状态。记录型信号量机制则是一种不存在“忙等”现象的进程同步机制。但在采取了“让权等待”的策略后，又会出现多个进程等待访问同一临界资源的情况。为此，在信号量机制中，除了需要一个用于代表资源数目的整型变量</a:t>
            </a:r>
            <a:r>
              <a:rPr lang="en-US" altLang="zh-CN"/>
              <a:t>value</a:t>
            </a:r>
            <a:r>
              <a:rPr lang="zh-CN" altLang="en-US"/>
              <a:t>外，还应增加一个进程链表指针</a:t>
            </a:r>
            <a:r>
              <a:rPr lang="en-US" altLang="zh-CN"/>
              <a:t>list</a:t>
            </a:r>
            <a:r>
              <a:rPr lang="zh-CN" altLang="en-US"/>
              <a:t>，用于链接上述的所有等待进程。 </a:t>
            </a:r>
          </a:p>
        </p:txBody>
      </p:sp>
      <p:sp>
        <p:nvSpPr>
          <p:cNvPr id="78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48391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 AND</a:t>
            </a:r>
            <a:r>
              <a:rPr lang="zh-CN" altLang="en-US">
                <a:latin typeface="黑体" panose="02010609060101010101" pitchFamily="49" charset="-122"/>
                <a:ea typeface="黑体" panose="02010609060101010101" pitchFamily="49" charset="-122"/>
              </a:rPr>
              <a:t>型信号量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前面所述的进程互斥问题针对的是多个并发进程仅共享一个临界资源的情况。在有些应用场合，是一个进程往往需要获得两个或更多的共享资源后方能执行其任务。假定现有两个进程</a:t>
            </a:r>
            <a:r>
              <a:rPr lang="en-US" altLang="zh-CN"/>
              <a:t>A</a:t>
            </a:r>
            <a:r>
              <a:rPr lang="zh-CN" altLang="en-US"/>
              <a:t>和</a:t>
            </a:r>
            <a:r>
              <a:rPr lang="en-US" altLang="zh-CN"/>
              <a:t>B</a:t>
            </a:r>
            <a:r>
              <a:rPr lang="zh-CN" altLang="en-US"/>
              <a:t>，它们都要求访问共享数据</a:t>
            </a:r>
            <a:r>
              <a:rPr lang="en-US" altLang="zh-CN"/>
              <a:t>D</a:t>
            </a:r>
            <a:r>
              <a:rPr lang="zh-CN" altLang="en-US"/>
              <a:t>和</a:t>
            </a:r>
            <a:r>
              <a:rPr lang="en-US" altLang="zh-CN"/>
              <a:t>E</a:t>
            </a:r>
            <a:r>
              <a:rPr lang="zh-CN" altLang="en-US"/>
              <a:t>，当然，共享数据都应作为临界资源。 </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4686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1.2.2  </a:t>
            </a:r>
            <a:r>
              <a:rPr lang="zh-CN" altLang="en-US">
                <a:latin typeface="黑体" panose="02010609060101010101" pitchFamily="49" charset="-122"/>
                <a:ea typeface="黑体" panose="02010609060101010101" pitchFamily="49" charset="-122"/>
              </a:rPr>
              <a:t>单道批处理系统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单道批处理系统</a:t>
            </a:r>
            <a:r>
              <a:rPr lang="en-US" altLang="zh-CN">
                <a:latin typeface="黑体" panose="02010609060101010101" pitchFamily="49" charset="-122"/>
                <a:ea typeface="黑体" panose="02010609060101010101" pitchFamily="49" charset="-122"/>
              </a:rPr>
              <a:t>(Simple Batch Processing System)</a:t>
            </a:r>
            <a:r>
              <a:rPr lang="zh-CN" altLang="en-US">
                <a:latin typeface="黑体" panose="02010609060101010101" pitchFamily="49" charset="-122"/>
                <a:ea typeface="黑体" panose="02010609060101010101" pitchFamily="49" charset="-122"/>
              </a:rPr>
              <a:t>的处理过程</a:t>
            </a:r>
            <a:br>
              <a:rPr lang="zh-CN" altLang="en-US">
                <a:latin typeface="黑体" panose="02010609060101010101" pitchFamily="49" charset="-122"/>
                <a:ea typeface="黑体" panose="02010609060101010101" pitchFamily="49" charset="-122"/>
              </a:rPr>
            </a:br>
            <a:r>
              <a:rPr lang="zh-CN" altLang="en-US"/>
              <a:t>　　为实现对作业的连续处理，需要先把一批作业以脱机方式输入到磁带上，并在系统中配上监督程序</a:t>
            </a:r>
            <a:r>
              <a:rPr lang="en-US" altLang="zh-CN"/>
              <a:t>(Monitor)</a:t>
            </a:r>
            <a:r>
              <a:rPr lang="zh-CN" altLang="en-US"/>
              <a:t>，在它的控制下，使这批作业能一个接一个地连续处理。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71580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信号量集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在前面所述的记录型信号量机制中，</a:t>
            </a:r>
            <a:r>
              <a:rPr lang="en-US" altLang="zh-CN"/>
              <a:t>wait(S)</a:t>
            </a:r>
            <a:r>
              <a:rPr lang="zh-CN" altLang="en-US"/>
              <a:t>或</a:t>
            </a:r>
            <a:r>
              <a:rPr lang="en-US" altLang="zh-CN"/>
              <a:t>signal(S)</a:t>
            </a:r>
            <a:r>
              <a:rPr lang="zh-CN" altLang="en-US"/>
              <a:t>操作仅能对信号量施以加</a:t>
            </a:r>
            <a:r>
              <a:rPr lang="en-US" altLang="zh-CN"/>
              <a:t>1</a:t>
            </a:r>
            <a:r>
              <a:rPr lang="zh-CN" altLang="en-US"/>
              <a:t>或减</a:t>
            </a:r>
            <a:r>
              <a:rPr lang="en-US" altLang="zh-CN"/>
              <a:t>1</a:t>
            </a:r>
            <a:r>
              <a:rPr lang="zh-CN" altLang="en-US"/>
              <a:t>操作，意味着每次只能对某类临界资源进行一个单位的申请或释放。当一次需要</a:t>
            </a:r>
            <a:r>
              <a:rPr lang="en-US" altLang="zh-CN"/>
              <a:t>N</a:t>
            </a:r>
            <a:r>
              <a:rPr lang="zh-CN" altLang="en-US"/>
              <a:t>个单位时，便要进行</a:t>
            </a:r>
            <a:r>
              <a:rPr lang="en-US" altLang="zh-CN"/>
              <a:t>N</a:t>
            </a:r>
            <a:r>
              <a:rPr lang="zh-CN" altLang="en-US"/>
              <a:t>次</a:t>
            </a:r>
            <a:r>
              <a:rPr lang="en-US" altLang="zh-CN"/>
              <a:t>wait(S)</a:t>
            </a:r>
            <a:r>
              <a:rPr lang="zh-CN" altLang="en-US"/>
              <a:t>操作，这显然是低效的，甚至会增加死锁的概率。此外，在有些情况下，为确保系统的安全性，当所申请的资源数量低于某一下限值时，还必须进行管制，不予以分配。因此，当进程申请某类临界资源时，在每次分配之前，都必须测试资源的数量，判断是否大于可分配的下限值，决定是否予以分配。</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4136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2.4.4</a:t>
            </a:r>
            <a:r>
              <a:rPr lang="zh-CN" altLang="en-US">
                <a:latin typeface="黑体" panose="02010609060101010101" pitchFamily="49" charset="-122"/>
                <a:ea typeface="黑体" panose="02010609060101010101" pitchFamily="49" charset="-122"/>
              </a:rPr>
              <a:t>　信号量的应用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利用信号量实现进程互斥</a:t>
            </a:r>
            <a:br>
              <a:rPr lang="zh-CN" altLang="en-US">
                <a:latin typeface="黑体" panose="02010609060101010101" pitchFamily="49" charset="-122"/>
                <a:ea typeface="黑体" panose="02010609060101010101" pitchFamily="49" charset="-122"/>
              </a:rPr>
            </a:br>
            <a:r>
              <a:rPr lang="zh-CN" altLang="en-US"/>
              <a:t>　　为使多个进程能互斥地访问某临界资源，只需为该资源设置一互斥信号量</a:t>
            </a:r>
            <a:r>
              <a:rPr lang="en-US" altLang="zh-CN"/>
              <a:t>mutex</a:t>
            </a:r>
            <a:r>
              <a:rPr lang="zh-CN" altLang="en-US"/>
              <a:t>，并设其初始值为</a:t>
            </a:r>
            <a:r>
              <a:rPr lang="en-US" altLang="zh-CN"/>
              <a:t>1</a:t>
            </a:r>
            <a:r>
              <a:rPr lang="zh-CN" altLang="en-US"/>
              <a:t>，然后将各进程访问该资源的临界区</a:t>
            </a:r>
            <a:r>
              <a:rPr lang="en-US" altLang="zh-CN"/>
              <a:t>CS</a:t>
            </a:r>
            <a:r>
              <a:rPr lang="zh-CN" altLang="en-US"/>
              <a:t>置于</a:t>
            </a:r>
            <a:r>
              <a:rPr lang="en-US" altLang="zh-CN"/>
              <a:t>wait(mutex)</a:t>
            </a:r>
            <a:r>
              <a:rPr lang="zh-CN" altLang="en-US"/>
              <a:t>和</a:t>
            </a:r>
            <a:r>
              <a:rPr lang="en-US" altLang="zh-CN"/>
              <a:t>signal(mutex)</a:t>
            </a:r>
            <a:r>
              <a:rPr lang="zh-CN" altLang="en-US"/>
              <a:t>操作之间即可。 </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58523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利用信号量实现前趋关系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还可利用信号量来描述程序或语句之间的前趋关系。设有两个并发执行的进程</a:t>
            </a:r>
            <a:r>
              <a:rPr lang="en-US" altLang="zh-CN"/>
              <a:t>P</a:t>
            </a:r>
            <a:r>
              <a:rPr lang="en-US" altLang="zh-CN" baseline="-25000"/>
              <a:t>1</a:t>
            </a:r>
            <a:r>
              <a:rPr lang="zh-CN" altLang="en-US"/>
              <a:t>和</a:t>
            </a:r>
            <a:r>
              <a:rPr lang="en-US" altLang="zh-CN"/>
              <a:t>P</a:t>
            </a:r>
            <a:r>
              <a:rPr lang="en-US" altLang="zh-CN" baseline="-25000"/>
              <a:t>2</a:t>
            </a:r>
            <a:r>
              <a:rPr lang="zh-CN" altLang="en-US"/>
              <a:t>。</a:t>
            </a:r>
            <a:r>
              <a:rPr lang="en-US" altLang="zh-CN"/>
              <a:t>P</a:t>
            </a:r>
            <a:r>
              <a:rPr lang="en-US" altLang="zh-CN" baseline="-25000"/>
              <a:t>1</a:t>
            </a:r>
            <a:r>
              <a:rPr lang="zh-CN" altLang="en-US"/>
              <a:t>中有语句</a:t>
            </a:r>
            <a:r>
              <a:rPr lang="en-US" altLang="zh-CN"/>
              <a:t>S</a:t>
            </a:r>
            <a:r>
              <a:rPr lang="en-US" altLang="zh-CN" baseline="-25000"/>
              <a:t>1</a:t>
            </a:r>
            <a:r>
              <a:rPr lang="zh-CN" altLang="en-US"/>
              <a:t>；</a:t>
            </a:r>
            <a:r>
              <a:rPr lang="en-US" altLang="zh-CN"/>
              <a:t>P</a:t>
            </a:r>
            <a:r>
              <a:rPr lang="en-US" altLang="zh-CN" baseline="-25000"/>
              <a:t>2</a:t>
            </a:r>
            <a:r>
              <a:rPr lang="zh-CN" altLang="en-US"/>
              <a:t>中有语句</a:t>
            </a:r>
            <a:r>
              <a:rPr lang="en-US" altLang="zh-CN"/>
              <a:t>S</a:t>
            </a:r>
            <a:r>
              <a:rPr lang="en-US" altLang="zh-CN" baseline="-25000"/>
              <a:t>2</a:t>
            </a:r>
            <a:r>
              <a:rPr lang="zh-CN" altLang="en-US"/>
              <a:t>。我们希望在</a:t>
            </a:r>
            <a:r>
              <a:rPr lang="en-US" altLang="zh-CN"/>
              <a:t>S</a:t>
            </a:r>
            <a:r>
              <a:rPr lang="en-US" altLang="zh-CN" baseline="-25000"/>
              <a:t>1</a:t>
            </a:r>
            <a:r>
              <a:rPr lang="zh-CN" altLang="en-US"/>
              <a:t>执行后再执行</a:t>
            </a:r>
            <a:r>
              <a:rPr lang="en-US" altLang="zh-CN"/>
              <a:t>S</a:t>
            </a:r>
            <a:r>
              <a:rPr lang="en-US" altLang="zh-CN" baseline="-25000"/>
              <a:t>2</a:t>
            </a:r>
            <a:r>
              <a:rPr lang="zh-CN" altLang="en-US"/>
              <a:t>。为实现这种前趋关系，只需使进程</a:t>
            </a:r>
            <a:r>
              <a:rPr lang="en-US" altLang="zh-CN"/>
              <a:t>P</a:t>
            </a:r>
            <a:r>
              <a:rPr lang="en-US" altLang="zh-CN" baseline="-25000"/>
              <a:t>1</a:t>
            </a:r>
            <a:r>
              <a:rPr lang="zh-CN" altLang="en-US"/>
              <a:t>和</a:t>
            </a:r>
            <a:r>
              <a:rPr lang="en-US" altLang="zh-CN"/>
              <a:t>P</a:t>
            </a:r>
            <a:r>
              <a:rPr lang="en-US" altLang="zh-CN" baseline="-25000"/>
              <a:t>2</a:t>
            </a:r>
            <a:r>
              <a:rPr lang="zh-CN" altLang="en-US"/>
              <a:t>共享一个公用信号量</a:t>
            </a:r>
            <a:r>
              <a:rPr lang="en-US" altLang="zh-CN"/>
              <a:t>S</a:t>
            </a:r>
            <a:r>
              <a:rPr lang="zh-CN" altLang="en-US"/>
              <a:t>，并赋予其初值为</a:t>
            </a:r>
            <a:r>
              <a:rPr lang="en-US" altLang="zh-CN"/>
              <a:t>0</a:t>
            </a:r>
            <a:r>
              <a:rPr lang="zh-CN" altLang="en-US"/>
              <a:t>，将</a:t>
            </a:r>
            <a:r>
              <a:rPr lang="en-US" altLang="zh-CN"/>
              <a:t>signal(S)</a:t>
            </a:r>
            <a:r>
              <a:rPr lang="zh-CN" altLang="en-US"/>
              <a:t>操作放在语句</a:t>
            </a:r>
            <a:r>
              <a:rPr lang="en-US" altLang="zh-CN"/>
              <a:t>S</a:t>
            </a:r>
            <a:r>
              <a:rPr lang="en-US" altLang="zh-CN" baseline="-25000"/>
              <a:t>1</a:t>
            </a:r>
            <a:r>
              <a:rPr lang="zh-CN" altLang="en-US"/>
              <a:t>后面，而在</a:t>
            </a:r>
            <a:r>
              <a:rPr lang="en-US" altLang="zh-CN"/>
              <a:t>S</a:t>
            </a:r>
            <a:r>
              <a:rPr lang="en-US" altLang="zh-CN" baseline="-25000"/>
              <a:t>2</a:t>
            </a:r>
            <a:r>
              <a:rPr lang="zh-CN" altLang="en-US"/>
              <a:t>语句前面插入</a:t>
            </a:r>
            <a:r>
              <a:rPr lang="en-US" altLang="zh-CN"/>
              <a:t>wait(S)</a:t>
            </a:r>
            <a:r>
              <a:rPr lang="zh-CN" altLang="en-US"/>
              <a:t>操作，即</a:t>
            </a:r>
            <a:br>
              <a:rPr lang="zh-CN" altLang="en-US"/>
            </a:br>
            <a:r>
              <a:rPr lang="zh-CN" altLang="en-US"/>
              <a:t>　　在进程</a:t>
            </a:r>
            <a:r>
              <a:rPr lang="en-US" altLang="zh-CN"/>
              <a:t>P</a:t>
            </a:r>
            <a:r>
              <a:rPr lang="en-US" altLang="zh-CN" baseline="-25000"/>
              <a:t>1</a:t>
            </a:r>
            <a:r>
              <a:rPr lang="zh-CN" altLang="en-US"/>
              <a:t>中，用</a:t>
            </a:r>
            <a:r>
              <a:rPr lang="en-US" altLang="zh-CN"/>
              <a:t>S</a:t>
            </a:r>
            <a:r>
              <a:rPr lang="en-US" altLang="zh-CN" baseline="-25000"/>
              <a:t>1</a:t>
            </a:r>
            <a:r>
              <a:rPr lang="zh-CN" altLang="en-US"/>
              <a:t>；</a:t>
            </a:r>
            <a:r>
              <a:rPr lang="en-US" altLang="zh-CN"/>
              <a:t>signal(S)</a:t>
            </a:r>
            <a:r>
              <a:rPr lang="zh-CN" altLang="en-US"/>
              <a:t>；</a:t>
            </a:r>
            <a:br>
              <a:rPr lang="zh-CN" altLang="en-US"/>
            </a:br>
            <a:r>
              <a:rPr lang="zh-CN" altLang="en-US"/>
              <a:t>　　在进程</a:t>
            </a:r>
            <a:r>
              <a:rPr lang="en-US" altLang="zh-CN"/>
              <a:t>P</a:t>
            </a:r>
            <a:r>
              <a:rPr lang="en-US" altLang="zh-CN" baseline="-25000"/>
              <a:t>2</a:t>
            </a:r>
            <a:r>
              <a:rPr lang="zh-CN" altLang="en-US"/>
              <a:t>中，用</a:t>
            </a:r>
            <a:r>
              <a:rPr lang="en-US" altLang="zh-CN"/>
              <a:t>wait(S)</a:t>
            </a:r>
            <a:r>
              <a:rPr lang="zh-CN" altLang="en-US"/>
              <a:t>；</a:t>
            </a:r>
            <a:r>
              <a:rPr lang="en-US" altLang="zh-CN"/>
              <a:t>S</a:t>
            </a:r>
            <a:r>
              <a:rPr lang="en-US" altLang="zh-CN" baseline="-25000"/>
              <a:t>2</a:t>
            </a:r>
            <a:r>
              <a:rPr lang="zh-CN" altLang="en-US"/>
              <a:t>；</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40191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由于</a:t>
            </a:r>
            <a:r>
              <a:rPr lang="en-US" altLang="zh-CN"/>
              <a:t>S</a:t>
            </a:r>
            <a:r>
              <a:rPr lang="zh-CN" altLang="en-US"/>
              <a:t>被初始化为</a:t>
            </a:r>
            <a:r>
              <a:rPr lang="en-US" altLang="zh-CN"/>
              <a:t>0</a:t>
            </a:r>
            <a:r>
              <a:rPr lang="zh-CN" altLang="en-US"/>
              <a:t>，这样，若</a:t>
            </a:r>
            <a:r>
              <a:rPr lang="en-US" altLang="zh-CN"/>
              <a:t>P</a:t>
            </a:r>
            <a:r>
              <a:rPr lang="en-US" altLang="zh-CN" baseline="-25000"/>
              <a:t>2</a:t>
            </a:r>
            <a:r>
              <a:rPr lang="zh-CN" altLang="en-US"/>
              <a:t>先执行必定阻塞，只有在进程</a:t>
            </a:r>
            <a:r>
              <a:rPr lang="en-US" altLang="zh-CN"/>
              <a:t>P</a:t>
            </a:r>
            <a:r>
              <a:rPr lang="en-US" altLang="zh-CN" baseline="-25000"/>
              <a:t>1</a:t>
            </a:r>
            <a:r>
              <a:rPr lang="zh-CN" altLang="en-US"/>
              <a:t>执行完</a:t>
            </a:r>
            <a:r>
              <a:rPr lang="en-US" altLang="zh-CN"/>
              <a:t>S</a:t>
            </a:r>
            <a:r>
              <a:rPr lang="en-US" altLang="zh-CN" baseline="-25000"/>
              <a:t>1</a:t>
            </a:r>
            <a:r>
              <a:rPr lang="zh-CN" altLang="en-US"/>
              <a:t>； </a:t>
            </a:r>
            <a:r>
              <a:rPr lang="en-US" altLang="zh-CN"/>
              <a:t>signal(S)</a:t>
            </a:r>
            <a:r>
              <a:rPr lang="zh-CN" altLang="en-US"/>
              <a:t>；操作后使</a:t>
            </a:r>
            <a:r>
              <a:rPr lang="en-US" altLang="zh-CN"/>
              <a:t>S</a:t>
            </a:r>
            <a:r>
              <a:rPr lang="zh-CN" altLang="en-US"/>
              <a:t>增为</a:t>
            </a:r>
            <a:r>
              <a:rPr lang="en-US" altLang="zh-CN"/>
              <a:t>1</a:t>
            </a:r>
            <a:r>
              <a:rPr lang="zh-CN" altLang="en-US"/>
              <a:t>时，</a:t>
            </a:r>
            <a:r>
              <a:rPr lang="en-US" altLang="zh-CN"/>
              <a:t>P</a:t>
            </a:r>
            <a:r>
              <a:rPr lang="en-US" altLang="zh-CN" baseline="-25000"/>
              <a:t>2</a:t>
            </a:r>
            <a:r>
              <a:rPr lang="zh-CN" altLang="en-US"/>
              <a:t>进程方能成功执行语句</a:t>
            </a:r>
            <a:r>
              <a:rPr lang="en-US" altLang="zh-CN"/>
              <a:t>S</a:t>
            </a:r>
            <a:r>
              <a:rPr lang="en-US" altLang="zh-CN" baseline="-25000"/>
              <a:t>2</a:t>
            </a:r>
            <a:r>
              <a:rPr lang="zh-CN" altLang="en-US"/>
              <a:t>。同样，我们可以利用信号量按照语句间的前趋关系</a:t>
            </a:r>
            <a:r>
              <a:rPr lang="en-US" altLang="zh-CN"/>
              <a:t>(</a:t>
            </a:r>
            <a:r>
              <a:rPr lang="zh-CN" altLang="en-US"/>
              <a:t>见图</a:t>
            </a:r>
            <a:r>
              <a:rPr lang="en-US" altLang="zh-CN"/>
              <a:t>2-14)</a:t>
            </a:r>
            <a:r>
              <a:rPr lang="zh-CN" altLang="en-US"/>
              <a:t>，写出一个更为复杂的可并发执行的程序。 </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39774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endParaRPr lang="zh-CN" altLang="zh-CN"/>
          </a:p>
        </p:txBody>
      </p:sp>
      <p:sp>
        <p:nvSpPr>
          <p:cNvPr id="786435" name="Rectangle 3"/>
          <p:cNvSpPr>
            <a:spLocks noGrp="1" noChangeArrowheads="1"/>
          </p:cNvSpPr>
          <p:nvPr>
            <p:ph type="body" idx="1"/>
          </p:nvPr>
        </p:nvSpPr>
        <p:spPr/>
        <p:txBody>
          <a:bodyPr/>
          <a:lstStyle/>
          <a:p>
            <a:r>
              <a:rPr lang="zh-CN" altLang="en-US"/>
              <a:t>图</a:t>
            </a:r>
            <a:r>
              <a:rPr lang="en-US" altLang="zh-CN"/>
              <a:t>2-14  </a:t>
            </a:r>
            <a:r>
              <a:rPr lang="zh-CN" altLang="en-US"/>
              <a:t>前趋图举例</a:t>
            </a:r>
          </a:p>
        </p:txBody>
      </p:sp>
      <p:pic>
        <p:nvPicPr>
          <p:cNvPr id="786436" name="Picture 4" descr="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196975"/>
            <a:ext cx="50863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878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2.4.5</a:t>
            </a:r>
            <a:r>
              <a:rPr lang="zh-CN" altLang="en-US">
                <a:latin typeface="黑体" panose="02010609060101010101" pitchFamily="49" charset="-122"/>
                <a:ea typeface="黑体" panose="02010609060101010101" pitchFamily="49" charset="-122"/>
              </a:rPr>
              <a:t>　管程机制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．管程的定义</a:t>
            </a:r>
            <a:br>
              <a:rPr lang="zh-CN" altLang="en-US">
                <a:latin typeface="黑体" panose="02010609060101010101" pitchFamily="49" charset="-122"/>
                <a:ea typeface="黑体" panose="02010609060101010101" pitchFamily="49" charset="-122"/>
              </a:rPr>
            </a:br>
            <a:r>
              <a:rPr lang="zh-CN" altLang="en-US"/>
              <a:t>　　系统中的各种硬件资源和软件资源均可用数据结构抽象地描述其资源特性，即用少量信息和对该资源所执行的操作来表征该资源，而忽略它们的内部结构和实现细节。 </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00601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50000"/>
              </a:lnSpc>
            </a:pPr>
            <a:r>
              <a:rPr lang="zh-CN" altLang="en-US"/>
              <a:t>　　由上述的定义可知，管程由四部分组成：① 管程的名称；② 局部于管程的共享数据结构说明；③ 对该数据结构进行操作的一组过程；④ 对局部于管程的共享数据设置初始值的语句。图</a:t>
            </a:r>
            <a:r>
              <a:rPr lang="en-US" altLang="zh-CN"/>
              <a:t>2-15</a:t>
            </a:r>
            <a:r>
              <a:rPr lang="zh-CN" altLang="en-US"/>
              <a:t>是一个管程的示意图。</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35277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endParaRPr lang="zh-CN" altLang="zh-CN"/>
          </a:p>
        </p:txBody>
      </p:sp>
      <p:sp>
        <p:nvSpPr>
          <p:cNvPr id="789507" name="Rectangle 3"/>
          <p:cNvSpPr>
            <a:spLocks noGrp="1" noChangeArrowheads="1"/>
          </p:cNvSpPr>
          <p:nvPr>
            <p:ph type="body" idx="1"/>
          </p:nvPr>
        </p:nvSpPr>
        <p:spPr/>
        <p:txBody>
          <a:bodyPr/>
          <a:lstStyle/>
          <a:p>
            <a:r>
              <a:rPr lang="zh-CN" altLang="en-US"/>
              <a:t>图</a:t>
            </a:r>
            <a:r>
              <a:rPr lang="en-US" altLang="zh-CN"/>
              <a:t>2-15</a:t>
            </a:r>
            <a:r>
              <a:rPr lang="zh-CN" altLang="en-US"/>
              <a:t>　管程的示意图</a:t>
            </a:r>
          </a:p>
        </p:txBody>
      </p:sp>
      <p:pic>
        <p:nvPicPr>
          <p:cNvPr id="789508" name="Picture 4"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196975"/>
            <a:ext cx="45624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599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条件变量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在利用管程实现进程同步时，必须设置同步工具，如两个同步操作原语</a:t>
            </a:r>
            <a:r>
              <a:rPr lang="en-US" altLang="zh-CN"/>
              <a:t>wait</a:t>
            </a:r>
            <a:r>
              <a:rPr lang="zh-CN" altLang="en-US"/>
              <a:t>和</a:t>
            </a:r>
            <a:r>
              <a:rPr lang="en-US" altLang="zh-CN"/>
              <a:t>signal</a:t>
            </a:r>
            <a:r>
              <a:rPr lang="zh-CN" altLang="en-US"/>
              <a:t>。当某进程通过管程请求获得临界资源而未能满足时，管程便调用</a:t>
            </a:r>
            <a:r>
              <a:rPr lang="en-US" altLang="zh-CN"/>
              <a:t>wait</a:t>
            </a:r>
            <a:r>
              <a:rPr lang="zh-CN" altLang="en-US"/>
              <a:t>原语使该进程等待，并将其排在等待队列上，如图</a:t>
            </a:r>
            <a:r>
              <a:rPr lang="en-US" altLang="zh-CN"/>
              <a:t>2-13</a:t>
            </a:r>
            <a:r>
              <a:rPr lang="zh-CN" altLang="en-US"/>
              <a:t>所示。仅当另一进程访问完成并释放该资源之后，管程才又调用</a:t>
            </a:r>
            <a:r>
              <a:rPr lang="en-US" altLang="zh-CN"/>
              <a:t>signal</a:t>
            </a:r>
            <a:r>
              <a:rPr lang="zh-CN" altLang="en-US"/>
              <a:t>原语，唤醒等待队列中的队首进程。</a:t>
            </a:r>
          </a:p>
        </p:txBody>
      </p:sp>
      <p:sp>
        <p:nvSpPr>
          <p:cNvPr id="790531" name="Rectangle 3"/>
          <p:cNvSpPr>
            <a:spLocks noGrp="1" noChangeArrowheads="1"/>
          </p:cNvSpPr>
          <p:nvPr>
            <p:ph type="body" idx="1"/>
          </p:nvPr>
        </p:nvSpPr>
        <p:spPr/>
        <p:txBody>
          <a:bodyPr/>
          <a:lstStyle/>
          <a:p>
            <a:endParaRPr lang="zh-CN" altLang="zh-CN"/>
          </a:p>
        </p:txBody>
      </p:sp>
      <p:sp>
        <p:nvSpPr>
          <p:cNvPr id="79053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527404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5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2.5</a:t>
            </a:r>
            <a:r>
              <a:rPr lang="zh-CN" altLang="en-US" sz="3200">
                <a:latin typeface="黑体" panose="02010609060101010101" pitchFamily="49" charset="-122"/>
                <a:ea typeface="黑体" panose="02010609060101010101" pitchFamily="49" charset="-122"/>
              </a:rPr>
              <a:t>　经典进程的同步问题</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在多道程序环境下，进程同步问题十分重要，也是相当有趣的问题，因而吸引了不少学者对它进行研究，由此而产生了一系列经典的进程同步问题，其中较有代表性的是“生产者</a:t>
            </a:r>
            <a:r>
              <a:rPr lang="en-US" altLang="zh-CN"/>
              <a:t>—</a:t>
            </a:r>
            <a:r>
              <a:rPr lang="zh-CN" altLang="en-US"/>
              <a:t>消费者”问题、“读者</a:t>
            </a:r>
            <a:r>
              <a:rPr lang="en-US" altLang="zh-CN"/>
              <a:t>—</a:t>
            </a:r>
            <a:r>
              <a:rPr lang="zh-CN" altLang="en-US"/>
              <a:t>写者问题”、“哲学家进餐问题”等等。通过对这些问题的研究和学习，可以帮助我们更好地理解进程同步的概念及实现方法。</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6802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endParaRPr lang="zh-CN" altLang="zh-CN"/>
          </a:p>
        </p:txBody>
      </p:sp>
      <p:sp>
        <p:nvSpPr>
          <p:cNvPr id="723971" name="Rectangle 3"/>
          <p:cNvSpPr>
            <a:spLocks noGrp="1" noChangeArrowheads="1"/>
          </p:cNvSpPr>
          <p:nvPr>
            <p:ph type="body" idx="1"/>
          </p:nvPr>
        </p:nvSpPr>
        <p:spPr/>
        <p:txBody>
          <a:bodyPr/>
          <a:lstStyle/>
          <a:p>
            <a:r>
              <a:rPr lang="zh-CN" altLang="en-US"/>
              <a:t>图</a:t>
            </a:r>
            <a:r>
              <a:rPr lang="en-US" altLang="zh-CN"/>
              <a:t>1-4  </a:t>
            </a:r>
            <a:r>
              <a:rPr lang="zh-CN" altLang="en-US"/>
              <a:t>单道批处理系统的处理流程</a:t>
            </a:r>
          </a:p>
        </p:txBody>
      </p:sp>
      <p:pic>
        <p:nvPicPr>
          <p:cNvPr id="723972"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125538"/>
            <a:ext cx="54578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57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2.5.1</a:t>
            </a:r>
            <a:r>
              <a:rPr lang="zh-CN" altLang="en-US">
                <a:latin typeface="黑体" panose="02010609060101010101" pitchFamily="49" charset="-122"/>
                <a:ea typeface="黑体" panose="02010609060101010101" pitchFamily="49" charset="-122"/>
              </a:rPr>
              <a:t>　生产者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消费者问题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利用记录型信号量解决生产者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消费者问题</a:t>
            </a:r>
            <a:br>
              <a:rPr lang="zh-CN" altLang="en-US">
                <a:latin typeface="黑体" panose="02010609060101010101" pitchFamily="49" charset="-122"/>
                <a:ea typeface="黑体" panose="02010609060101010101" pitchFamily="49" charset="-122"/>
              </a:rPr>
            </a:br>
            <a:r>
              <a:rPr lang="zh-CN" altLang="en-US"/>
              <a:t>　　假定在生产者和消费者之间的公用缓冲池中具有</a:t>
            </a:r>
            <a:r>
              <a:rPr lang="en-US" altLang="zh-CN"/>
              <a:t>n</a:t>
            </a:r>
            <a:r>
              <a:rPr lang="zh-CN" altLang="en-US"/>
              <a:t>个缓冲区，这时可利用互斥信号量</a:t>
            </a:r>
            <a:r>
              <a:rPr lang="en-US" altLang="zh-CN"/>
              <a:t>mutex</a:t>
            </a:r>
            <a:r>
              <a:rPr lang="zh-CN" altLang="en-US"/>
              <a:t>实现诸进程对缓冲池的互斥使用；利用信号量</a:t>
            </a:r>
            <a:r>
              <a:rPr lang="en-US" altLang="zh-CN"/>
              <a:t>empty</a:t>
            </a:r>
            <a:r>
              <a:rPr lang="zh-CN" altLang="en-US"/>
              <a:t>和</a:t>
            </a:r>
            <a:r>
              <a:rPr lang="en-US" altLang="zh-CN"/>
              <a:t>full</a:t>
            </a:r>
            <a:r>
              <a:rPr lang="zh-CN" altLang="en-US"/>
              <a:t>分别表示缓冲池中空缓冲区和满缓冲区的数量。又假定这些生产者和消费者相互等效，只要缓冲池未满，生产者便可将消息送入缓冲池；只要缓冲池未空，消费者便可从缓冲池中取走一个消息。 </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11079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a:t>
            </a:r>
            <a:r>
              <a:rPr lang="en-US" altLang="zh-CN">
                <a:latin typeface="黑体" panose="02010609060101010101" pitchFamily="49" charset="-122"/>
                <a:ea typeface="黑体" panose="02010609060101010101" pitchFamily="49" charset="-122"/>
              </a:rPr>
              <a:t>AND</a:t>
            </a:r>
            <a:r>
              <a:rPr lang="zh-CN" altLang="en-US">
                <a:latin typeface="黑体" panose="02010609060101010101" pitchFamily="49" charset="-122"/>
                <a:ea typeface="黑体" panose="02010609060101010101" pitchFamily="49" charset="-122"/>
              </a:rPr>
              <a:t>信号量解决生产者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消费者问题</a:t>
            </a:r>
            <a:br>
              <a:rPr lang="zh-CN" altLang="en-US">
                <a:latin typeface="黑体" panose="02010609060101010101" pitchFamily="49" charset="-122"/>
                <a:ea typeface="黑体" panose="02010609060101010101" pitchFamily="49" charset="-122"/>
              </a:rPr>
            </a:br>
            <a:r>
              <a:rPr lang="zh-CN" altLang="en-US"/>
              <a:t>　　对于生产者</a:t>
            </a:r>
            <a:r>
              <a:rPr lang="en-US" altLang="zh-CN"/>
              <a:t>-</a:t>
            </a:r>
            <a:r>
              <a:rPr lang="zh-CN" altLang="en-US"/>
              <a:t>消费者问题，也可利用</a:t>
            </a:r>
            <a:r>
              <a:rPr lang="en-US" altLang="zh-CN"/>
              <a:t>AND</a:t>
            </a:r>
            <a:r>
              <a:rPr lang="zh-CN" altLang="en-US"/>
              <a:t>信号量来解决，即用</a:t>
            </a:r>
            <a:r>
              <a:rPr lang="en-US" altLang="zh-CN"/>
              <a:t>Swait(empty</a:t>
            </a:r>
            <a:r>
              <a:rPr lang="zh-CN" altLang="en-US"/>
              <a:t>，</a:t>
            </a:r>
            <a:r>
              <a:rPr lang="en-US" altLang="zh-CN"/>
              <a:t>mutex)</a:t>
            </a:r>
            <a:r>
              <a:rPr lang="zh-CN" altLang="en-US"/>
              <a:t>来代替</a:t>
            </a:r>
            <a:r>
              <a:rPr lang="en-US" altLang="zh-CN"/>
              <a:t>wait(empty)</a:t>
            </a:r>
            <a:r>
              <a:rPr lang="zh-CN" altLang="en-US"/>
              <a:t>和</a:t>
            </a:r>
            <a:r>
              <a:rPr lang="en-US" altLang="zh-CN"/>
              <a:t>wait(mutex)</a:t>
            </a:r>
            <a:r>
              <a:rPr lang="zh-CN" altLang="en-US"/>
              <a:t>；用</a:t>
            </a:r>
            <a:r>
              <a:rPr lang="en-US" altLang="zh-CN"/>
              <a:t>Ssignal(mutex</a:t>
            </a:r>
            <a:r>
              <a:rPr lang="zh-CN" altLang="en-US"/>
              <a:t>，</a:t>
            </a:r>
            <a:r>
              <a:rPr lang="en-US" altLang="zh-CN"/>
              <a:t>full)</a:t>
            </a:r>
            <a:r>
              <a:rPr lang="zh-CN" altLang="en-US"/>
              <a:t>来代替</a:t>
            </a:r>
            <a:r>
              <a:rPr lang="en-US" altLang="zh-CN"/>
              <a:t>signal(mutex)</a:t>
            </a:r>
            <a:r>
              <a:rPr lang="zh-CN" altLang="en-US"/>
              <a:t>和</a:t>
            </a:r>
            <a:r>
              <a:rPr lang="en-US" altLang="zh-CN"/>
              <a:t>signal(full)</a:t>
            </a:r>
            <a:r>
              <a:rPr lang="zh-CN" altLang="en-US"/>
              <a:t>；用</a:t>
            </a:r>
            <a:r>
              <a:rPr lang="en-US" altLang="zh-CN"/>
              <a:t>Swait(full</a:t>
            </a:r>
            <a:r>
              <a:rPr lang="zh-CN" altLang="en-US"/>
              <a:t>，</a:t>
            </a:r>
            <a:r>
              <a:rPr lang="en-US" altLang="zh-CN"/>
              <a:t>mutex)</a:t>
            </a:r>
            <a:r>
              <a:rPr lang="zh-CN" altLang="en-US"/>
              <a:t>代替</a:t>
            </a:r>
            <a:r>
              <a:rPr lang="en-US" altLang="zh-CN"/>
              <a:t>wait(full)</a:t>
            </a:r>
            <a:r>
              <a:rPr lang="zh-CN" altLang="en-US"/>
              <a:t>和</a:t>
            </a:r>
            <a:r>
              <a:rPr lang="en-US" altLang="zh-CN"/>
              <a:t>wait(mutex)</a:t>
            </a:r>
            <a:r>
              <a:rPr lang="zh-CN" altLang="en-US"/>
              <a:t>，以及用</a:t>
            </a:r>
            <a:r>
              <a:rPr lang="en-US" altLang="zh-CN"/>
              <a:t>Ssignal(mutex</a:t>
            </a:r>
            <a:r>
              <a:rPr lang="zh-CN" altLang="en-US"/>
              <a:t>，</a:t>
            </a:r>
            <a:r>
              <a:rPr lang="en-US" altLang="zh-CN"/>
              <a:t>empty)</a:t>
            </a:r>
            <a:r>
              <a:rPr lang="zh-CN" altLang="en-US"/>
              <a:t>代替</a:t>
            </a:r>
            <a:r>
              <a:rPr lang="en-US" altLang="zh-CN"/>
              <a:t>Signal(mutex)</a:t>
            </a:r>
            <a:r>
              <a:rPr lang="zh-CN" altLang="en-US"/>
              <a:t>和</a:t>
            </a:r>
            <a:r>
              <a:rPr lang="en-US" altLang="zh-CN"/>
              <a:t>Signal(empty)</a:t>
            </a:r>
            <a:r>
              <a:rPr lang="zh-CN" altLang="en-US"/>
              <a:t>。 </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3170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利用管程解决生产者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消费者问题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在利用管程方法来解决生产者</a:t>
            </a:r>
            <a:r>
              <a:rPr lang="en-US" altLang="zh-CN"/>
              <a:t>-</a:t>
            </a:r>
            <a:r>
              <a:rPr lang="zh-CN" altLang="en-US"/>
              <a:t>消费者问题时，首先便是为它们建立一个管程，并命名为</a:t>
            </a:r>
            <a:r>
              <a:rPr lang="en-US" altLang="zh-CN"/>
              <a:t>procducerconsumer</a:t>
            </a:r>
            <a:r>
              <a:rPr lang="zh-CN" altLang="en-US"/>
              <a:t>，或简称为</a:t>
            </a:r>
            <a:r>
              <a:rPr lang="en-US" altLang="zh-CN"/>
              <a:t>PC</a:t>
            </a:r>
            <a:r>
              <a:rPr lang="zh-CN" altLang="en-US"/>
              <a:t>。其中包括两个过程：</a:t>
            </a:r>
            <a:br>
              <a:rPr lang="zh-CN" altLang="en-US"/>
            </a:br>
            <a:r>
              <a:rPr lang="zh-CN" altLang="en-US"/>
              <a:t>　　</a:t>
            </a:r>
            <a:r>
              <a:rPr lang="en-US" altLang="zh-CN"/>
              <a:t>(1)  put(x)</a:t>
            </a:r>
            <a:r>
              <a:rPr lang="zh-CN" altLang="en-US"/>
              <a:t>过程。</a:t>
            </a:r>
            <a:br>
              <a:rPr lang="zh-CN" altLang="en-US"/>
            </a:br>
            <a:r>
              <a:rPr lang="zh-CN" altLang="en-US"/>
              <a:t>　　</a:t>
            </a:r>
            <a:r>
              <a:rPr lang="en-US" altLang="zh-CN"/>
              <a:t>(2)  get(x)</a:t>
            </a:r>
            <a:r>
              <a:rPr lang="zh-CN" altLang="en-US"/>
              <a:t>过程。 </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99429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zh-CN" altLang="en-US"/>
              <a:t>　　对于条件变量</a:t>
            </a:r>
            <a:r>
              <a:rPr lang="en-US" altLang="zh-CN"/>
              <a:t>notfull</a:t>
            </a:r>
            <a:r>
              <a:rPr lang="zh-CN" altLang="en-US"/>
              <a:t>和</a:t>
            </a:r>
            <a:r>
              <a:rPr lang="en-US" altLang="zh-CN"/>
              <a:t>notempty</a:t>
            </a:r>
            <a:r>
              <a:rPr lang="zh-CN" altLang="en-US"/>
              <a:t>，分别有两个过程</a:t>
            </a:r>
            <a:r>
              <a:rPr lang="en-US" altLang="zh-CN"/>
              <a:t>cwait</a:t>
            </a:r>
            <a:r>
              <a:rPr lang="zh-CN" altLang="en-US"/>
              <a:t>和</a:t>
            </a:r>
            <a:r>
              <a:rPr lang="en-US" altLang="zh-CN"/>
              <a:t>csignal</a:t>
            </a:r>
            <a:r>
              <a:rPr lang="zh-CN" altLang="en-US"/>
              <a:t>对它们进行操作：</a:t>
            </a:r>
            <a:br>
              <a:rPr lang="zh-CN" altLang="en-US"/>
            </a:br>
            <a:r>
              <a:rPr lang="zh-CN" altLang="en-US"/>
              <a:t>　　</a:t>
            </a:r>
            <a:r>
              <a:rPr lang="en-US" altLang="zh-CN"/>
              <a:t>(1)  cwait(condition)</a:t>
            </a:r>
            <a:r>
              <a:rPr lang="zh-CN" altLang="en-US"/>
              <a:t>过程：当管程被一个进程占用时，其他进程调用该过程时阻塞，并挂在条件</a:t>
            </a:r>
            <a:r>
              <a:rPr lang="en-US" altLang="zh-CN"/>
              <a:t>condition</a:t>
            </a:r>
            <a:r>
              <a:rPr lang="zh-CN" altLang="en-US"/>
              <a:t>的队列上。</a:t>
            </a:r>
            <a:br>
              <a:rPr lang="zh-CN" altLang="en-US"/>
            </a:br>
            <a:r>
              <a:rPr lang="zh-CN" altLang="en-US"/>
              <a:t>　　</a:t>
            </a:r>
            <a:r>
              <a:rPr lang="en-US" altLang="zh-CN"/>
              <a:t>(2)  csignal(condition)</a:t>
            </a:r>
            <a:r>
              <a:rPr lang="zh-CN" altLang="en-US"/>
              <a:t>过程：唤醒在</a:t>
            </a:r>
            <a:r>
              <a:rPr lang="en-US" altLang="zh-CN"/>
              <a:t>cwait</a:t>
            </a:r>
            <a:r>
              <a:rPr lang="zh-CN" altLang="en-US"/>
              <a:t>执行后阻塞在条件</a:t>
            </a:r>
            <a:r>
              <a:rPr lang="en-US" altLang="zh-CN"/>
              <a:t>condition</a:t>
            </a:r>
            <a:r>
              <a:rPr lang="zh-CN" altLang="en-US"/>
              <a:t>队列上的进程，如果这样的进程不止一个，则选择其中一个实施唤醒操作；如果队列为空，则无操作而返回。</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119224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2.5.2</a:t>
            </a:r>
            <a:r>
              <a:rPr lang="zh-CN" altLang="en-US">
                <a:latin typeface="黑体" panose="02010609060101010101" pitchFamily="49" charset="-122"/>
                <a:ea typeface="黑体" panose="02010609060101010101" pitchFamily="49" charset="-122"/>
              </a:rPr>
              <a:t>　哲学家进餐问题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利用记录型信号量解决哲学家进餐问题</a:t>
            </a:r>
            <a:br>
              <a:rPr lang="zh-CN" altLang="en-US">
                <a:latin typeface="黑体" panose="02010609060101010101" pitchFamily="49" charset="-122"/>
                <a:ea typeface="黑体" panose="02010609060101010101" pitchFamily="49" charset="-122"/>
              </a:rPr>
            </a:br>
            <a:r>
              <a:rPr lang="zh-CN" altLang="en-US"/>
              <a:t>　　经分析可知，放在桌子上的筷子是临界资源，在一段时间内只允许一位哲学家使用。为了实现对筷子的互斥使用，可以用一个信号量表示一只筷子，由这五个信号量构成信号量数组。 </a:t>
            </a:r>
          </a:p>
        </p:txBody>
      </p:sp>
      <p:sp>
        <p:nvSpPr>
          <p:cNvPr id="79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617123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a:t>
            </a:r>
            <a:r>
              <a:rPr lang="en-US" altLang="zh-CN">
                <a:latin typeface="黑体" panose="02010609060101010101" pitchFamily="49" charset="-122"/>
                <a:ea typeface="黑体" panose="02010609060101010101" pitchFamily="49" charset="-122"/>
              </a:rPr>
              <a:t>AND</a:t>
            </a:r>
            <a:r>
              <a:rPr lang="zh-CN" altLang="en-US">
                <a:latin typeface="黑体" panose="02010609060101010101" pitchFamily="49" charset="-122"/>
                <a:ea typeface="黑体" panose="02010609060101010101" pitchFamily="49" charset="-122"/>
              </a:rPr>
              <a:t>信号量机制解决哲学家进餐问题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在哲学家进餐问题中，要求每个哲学家先获得两个临界资源</a:t>
            </a:r>
            <a:r>
              <a:rPr lang="en-US" altLang="zh-CN"/>
              <a:t>(</a:t>
            </a:r>
            <a:r>
              <a:rPr lang="zh-CN" altLang="en-US"/>
              <a:t>筷子</a:t>
            </a:r>
            <a:r>
              <a:rPr lang="en-US" altLang="zh-CN"/>
              <a:t>)</a:t>
            </a:r>
            <a:r>
              <a:rPr lang="zh-CN" altLang="en-US"/>
              <a:t>后方能进餐，这在本质上就是前面所介绍的</a:t>
            </a:r>
            <a:r>
              <a:rPr lang="en-US" altLang="zh-CN"/>
              <a:t>AND</a:t>
            </a:r>
            <a:r>
              <a:rPr lang="zh-CN" altLang="en-US"/>
              <a:t>同步问题，故用</a:t>
            </a:r>
            <a:r>
              <a:rPr lang="en-US" altLang="zh-CN"/>
              <a:t>AND</a:t>
            </a:r>
            <a:r>
              <a:rPr lang="zh-CN" altLang="en-US"/>
              <a:t>信号量机制可获得最简洁的解法。</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80868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2.5.3</a:t>
            </a:r>
            <a:r>
              <a:rPr lang="zh-CN" altLang="en-US">
                <a:latin typeface="黑体" panose="02010609060101010101" pitchFamily="49" charset="-122"/>
                <a:ea typeface="黑体" panose="02010609060101010101" pitchFamily="49" charset="-122"/>
              </a:rPr>
              <a:t>　读者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写者问题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利用记录型信号量解决读者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写者问题</a:t>
            </a:r>
            <a:br>
              <a:rPr lang="zh-CN" altLang="en-US">
                <a:latin typeface="黑体" panose="02010609060101010101" pitchFamily="49" charset="-122"/>
                <a:ea typeface="黑体" panose="02010609060101010101" pitchFamily="49" charset="-122"/>
              </a:rPr>
            </a:br>
            <a:r>
              <a:rPr lang="zh-CN" altLang="en-US"/>
              <a:t>　　为实现</a:t>
            </a:r>
            <a:r>
              <a:rPr lang="en-US" altLang="zh-CN"/>
              <a:t>Reader</a:t>
            </a:r>
            <a:r>
              <a:rPr lang="zh-CN" altLang="en-US"/>
              <a:t>与</a:t>
            </a:r>
            <a:r>
              <a:rPr lang="en-US" altLang="zh-CN"/>
              <a:t>Writer</a:t>
            </a:r>
            <a:r>
              <a:rPr lang="zh-CN" altLang="en-US"/>
              <a:t>进程间在读或写时的互斥而设置了一个互斥信号量</a:t>
            </a:r>
            <a:r>
              <a:rPr lang="en-US" altLang="zh-CN"/>
              <a:t>Wmutex</a:t>
            </a:r>
            <a:r>
              <a:rPr lang="zh-CN" altLang="en-US"/>
              <a:t>。另外，再设置一个整型变量</a:t>
            </a:r>
            <a:r>
              <a:rPr lang="en-US" altLang="zh-CN"/>
              <a:t>Readcount</a:t>
            </a:r>
            <a:r>
              <a:rPr lang="zh-CN" altLang="en-US"/>
              <a:t>表示正在读的进程数目。由于只要有一个</a:t>
            </a:r>
            <a:r>
              <a:rPr lang="en-US" altLang="zh-CN"/>
              <a:t>Reader</a:t>
            </a:r>
            <a:r>
              <a:rPr lang="zh-CN" altLang="en-US"/>
              <a:t>进程在读，便不允许</a:t>
            </a:r>
            <a:r>
              <a:rPr lang="en-US" altLang="zh-CN"/>
              <a:t>Writer</a:t>
            </a:r>
            <a:r>
              <a:rPr lang="zh-CN" altLang="en-US"/>
              <a:t>进程去写。因此，仅当</a:t>
            </a:r>
            <a:r>
              <a:rPr lang="en-US" altLang="zh-CN"/>
              <a:t>Readcount=0</a:t>
            </a:r>
            <a:r>
              <a:rPr lang="zh-CN" altLang="en-US"/>
              <a:t>，表示尚无</a:t>
            </a:r>
            <a:r>
              <a:rPr lang="en-US" altLang="zh-CN"/>
              <a:t>Reader</a:t>
            </a:r>
            <a:r>
              <a:rPr lang="zh-CN" altLang="en-US"/>
              <a:t>进程在读时，</a:t>
            </a:r>
            <a:r>
              <a:rPr lang="en-US" altLang="zh-CN"/>
              <a:t>Reader</a:t>
            </a:r>
            <a:r>
              <a:rPr lang="zh-CN" altLang="en-US"/>
              <a:t>进程才需要执行</a:t>
            </a:r>
            <a:r>
              <a:rPr lang="en-US" altLang="zh-CN"/>
              <a:t>Wait(Wmutex)</a:t>
            </a:r>
            <a:r>
              <a:rPr lang="zh-CN" altLang="en-US"/>
              <a:t>操作。若</a:t>
            </a:r>
            <a:r>
              <a:rPr lang="en-US" altLang="zh-CN"/>
              <a:t>wait(Wmutex)</a:t>
            </a:r>
            <a:r>
              <a:rPr lang="zh-CN" altLang="en-US"/>
              <a:t>操作成功，</a:t>
            </a:r>
            <a:r>
              <a:rPr lang="en-US" altLang="zh-CN"/>
              <a:t>Reader</a:t>
            </a:r>
            <a:r>
              <a:rPr lang="zh-CN" altLang="en-US"/>
              <a:t>进程便可去读，相应地，做</a:t>
            </a:r>
            <a:r>
              <a:rPr lang="en-US" altLang="zh-CN"/>
              <a:t>Readcount+1</a:t>
            </a:r>
            <a:r>
              <a:rPr lang="zh-CN" altLang="en-US"/>
              <a:t>操作。 </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071565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利用信号量集机制解决读者</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写者问题</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zh-CN" altLang="en-US"/>
              <a:t>这里的读者</a:t>
            </a:r>
            <a:r>
              <a:rPr lang="en-US" altLang="zh-CN"/>
              <a:t>—</a:t>
            </a:r>
            <a:r>
              <a:rPr lang="zh-CN" altLang="en-US"/>
              <a:t>写者问题，与前面的略有不同，它增加了一个限制，即最多只允许</a:t>
            </a:r>
            <a:r>
              <a:rPr lang="en-US" altLang="zh-CN"/>
              <a:t>RN</a:t>
            </a:r>
            <a:r>
              <a:rPr lang="zh-CN" altLang="en-US"/>
              <a:t>个读者同时读。为此，又引入了一个信号量</a:t>
            </a:r>
            <a:r>
              <a:rPr lang="en-US" altLang="zh-CN"/>
              <a:t>L</a:t>
            </a:r>
            <a:r>
              <a:rPr lang="zh-CN" altLang="en-US"/>
              <a:t>，并赋予其初值为</a:t>
            </a:r>
            <a:r>
              <a:rPr lang="en-US" altLang="zh-CN"/>
              <a:t>RN</a:t>
            </a:r>
            <a:r>
              <a:rPr lang="zh-CN" altLang="en-US"/>
              <a:t>，通过执行</a:t>
            </a:r>
            <a:r>
              <a:rPr lang="en-US" altLang="zh-CN"/>
              <a:t>wait(L, 1, 1)</a:t>
            </a:r>
            <a:r>
              <a:rPr lang="zh-CN" altLang="en-US"/>
              <a:t>操作来控制读者的数目，每当有一个读者进入时，就要先执行</a:t>
            </a:r>
            <a:r>
              <a:rPr lang="en-US" altLang="zh-CN"/>
              <a:t>wait(L, 1, 1)</a:t>
            </a:r>
            <a:r>
              <a:rPr lang="zh-CN" altLang="en-US"/>
              <a:t>操作，使</a:t>
            </a:r>
            <a:r>
              <a:rPr lang="en-US" altLang="zh-CN"/>
              <a:t>L</a:t>
            </a:r>
            <a:r>
              <a:rPr lang="zh-CN" altLang="en-US"/>
              <a:t>的值减</a:t>
            </a:r>
            <a:r>
              <a:rPr lang="en-US" altLang="zh-CN"/>
              <a:t>1</a:t>
            </a:r>
            <a:r>
              <a:rPr lang="zh-CN" altLang="en-US"/>
              <a:t>。当有</a:t>
            </a:r>
            <a:r>
              <a:rPr lang="en-US" altLang="zh-CN"/>
              <a:t>RN</a:t>
            </a:r>
            <a:r>
              <a:rPr lang="zh-CN" altLang="en-US"/>
              <a:t>个读者进入读后，</a:t>
            </a:r>
            <a:r>
              <a:rPr lang="en-US" altLang="zh-CN"/>
              <a:t>L</a:t>
            </a:r>
            <a:r>
              <a:rPr lang="zh-CN" altLang="en-US"/>
              <a:t>便减为</a:t>
            </a:r>
            <a:r>
              <a:rPr lang="en-US" altLang="zh-CN"/>
              <a:t>0</a:t>
            </a:r>
            <a:r>
              <a:rPr lang="zh-CN" altLang="en-US"/>
              <a:t>，第</a:t>
            </a:r>
            <a:r>
              <a:rPr lang="en-US" altLang="zh-CN"/>
              <a:t>RN + 1</a:t>
            </a:r>
            <a:r>
              <a:rPr lang="zh-CN" altLang="en-US"/>
              <a:t>个读者要进入读时，必然会因</a:t>
            </a:r>
            <a:r>
              <a:rPr lang="en-US" altLang="zh-CN"/>
              <a:t>wait(L, 1, 1)</a:t>
            </a:r>
            <a:r>
              <a:rPr lang="zh-CN" altLang="en-US"/>
              <a:t>操作失败而阻塞。 </a:t>
            </a:r>
          </a:p>
        </p:txBody>
      </p:sp>
      <p:sp>
        <p:nvSpPr>
          <p:cNvPr id="799747" name="Rectangle 3"/>
          <p:cNvSpPr>
            <a:spLocks noGrp="1" noChangeArrowheads="1"/>
          </p:cNvSpPr>
          <p:nvPr>
            <p:ph type="body" idx="1"/>
          </p:nvPr>
        </p:nvSpPr>
        <p:spPr/>
        <p:txBody>
          <a:bodyPr/>
          <a:lstStyle/>
          <a:p>
            <a:endParaRPr lang="zh-CN" altLang="zh-CN"/>
          </a:p>
        </p:txBody>
      </p:sp>
      <p:sp>
        <p:nvSpPr>
          <p:cNvPr id="79974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1920335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2.6  </a:t>
            </a:r>
            <a:r>
              <a:rPr lang="zh-CN" altLang="en-US" sz="3200">
                <a:latin typeface="黑体" panose="02010609060101010101" pitchFamily="49" charset="-122"/>
                <a:ea typeface="黑体" panose="02010609060101010101" pitchFamily="49" charset="-122"/>
              </a:rPr>
              <a:t>进 程 通 信</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进程通信是指进程之间的信息交换。由于进程的互斥与同步，需要在进程间交换一定的信息，故不少学者将它们也归为进程通信，但只能把它们称为低级进程通信。我们以信号量机制为例来说明，它们之所以低级的原因在于：① 效率低，生产者每次只能向缓冲池投放一个产品</a:t>
            </a:r>
            <a:r>
              <a:rPr lang="en-US" altLang="zh-CN"/>
              <a:t>(</a:t>
            </a:r>
            <a:r>
              <a:rPr lang="zh-CN" altLang="en-US"/>
              <a:t>消息</a:t>
            </a:r>
            <a:r>
              <a:rPr lang="en-US" altLang="zh-CN"/>
              <a:t>)</a:t>
            </a:r>
            <a:r>
              <a:rPr lang="zh-CN" altLang="en-US"/>
              <a:t>，消费者每次只能从缓冲区中取得一个消息；② 通信对用户不透明，</a:t>
            </a:r>
            <a:r>
              <a:rPr lang="en-US" altLang="zh-CN"/>
              <a:t>OS</a:t>
            </a:r>
            <a:r>
              <a:rPr lang="zh-CN" altLang="en-US"/>
              <a:t>只为进程之间的通信提供了共享存储器。 </a:t>
            </a:r>
          </a:p>
        </p:txBody>
      </p:sp>
      <p:sp>
        <p:nvSpPr>
          <p:cNvPr id="80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67671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a:lnSpc>
                <a:spcPct val="140000"/>
              </a:lnSpc>
            </a:pPr>
            <a:r>
              <a:rPr lang="zh-CN" altLang="en-US"/>
              <a:t>　　在进程之间要传送大量数据时，应当利用</a:t>
            </a:r>
            <a:r>
              <a:rPr lang="en-US" altLang="zh-CN"/>
              <a:t>OS</a:t>
            </a:r>
            <a:r>
              <a:rPr lang="zh-CN" altLang="en-US"/>
              <a:t>提供的高级通信工具，该工具最主要的特点是：</a:t>
            </a:r>
            <a:br>
              <a:rPr lang="zh-CN" altLang="en-US"/>
            </a:br>
            <a:r>
              <a:rPr lang="zh-CN" altLang="en-US"/>
              <a:t>　　</a:t>
            </a:r>
            <a:r>
              <a:rPr lang="en-US" altLang="zh-CN"/>
              <a:t>(1) </a:t>
            </a:r>
            <a:r>
              <a:rPr lang="zh-CN" altLang="en-US"/>
              <a:t>使用方便。</a:t>
            </a:r>
            <a:r>
              <a:rPr lang="en-US" altLang="zh-CN"/>
              <a:t>OS</a:t>
            </a:r>
            <a:r>
              <a:rPr lang="zh-CN" altLang="en-US"/>
              <a:t>隐藏了实现进程通信的具体细节，向用户提供了一组用于实现高级通信的命令</a:t>
            </a:r>
            <a:r>
              <a:rPr lang="en-US" altLang="zh-CN"/>
              <a:t>(</a:t>
            </a:r>
            <a:r>
              <a:rPr lang="zh-CN" altLang="en-US"/>
              <a:t>原语</a:t>
            </a:r>
            <a:r>
              <a:rPr lang="en-US" altLang="zh-CN"/>
              <a:t>)</a:t>
            </a:r>
            <a:r>
              <a:rPr lang="zh-CN" altLang="en-US"/>
              <a:t>，用户可方便地直接利用它实现进程之间的通信。或者说，通信过程对用户是透明的。这样就大大减少了通信程序编制上的复杂性。</a:t>
            </a:r>
            <a:br>
              <a:rPr lang="zh-CN" altLang="en-US"/>
            </a:br>
            <a:r>
              <a:rPr lang="zh-CN" altLang="en-US"/>
              <a:t>　　</a:t>
            </a:r>
            <a:r>
              <a:rPr lang="en-US" altLang="zh-CN"/>
              <a:t>(2) </a:t>
            </a:r>
            <a:r>
              <a:rPr lang="zh-CN" altLang="en-US"/>
              <a:t>高效地传送大量数据。用户可直接利用高级通信命令</a:t>
            </a:r>
            <a:r>
              <a:rPr lang="en-US" altLang="zh-CN"/>
              <a:t>(</a:t>
            </a:r>
            <a:r>
              <a:rPr lang="zh-CN" altLang="en-US"/>
              <a:t>原语</a:t>
            </a:r>
            <a:r>
              <a:rPr lang="en-US" altLang="zh-CN"/>
              <a:t>)</a:t>
            </a:r>
            <a:r>
              <a:rPr lang="zh-CN" altLang="en-US"/>
              <a:t>高效地传送大量的数据。</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8196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单道批处理系统的缺点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单道批处理系统最主要的缺点是，系统中的资源得不到充分的利用。这是因为在内存中仅有一道程序，每逢该程序在运行中发出</a:t>
            </a:r>
            <a:r>
              <a:rPr lang="en-US" altLang="zh-CN"/>
              <a:t>I/O</a:t>
            </a:r>
            <a:r>
              <a:rPr lang="zh-CN" altLang="en-US"/>
              <a:t>请求后，</a:t>
            </a:r>
            <a:r>
              <a:rPr lang="en-US" altLang="zh-CN"/>
              <a:t>CPU</a:t>
            </a:r>
            <a:r>
              <a:rPr lang="zh-CN" altLang="en-US"/>
              <a:t>便处于等待状态，必须在其</a:t>
            </a:r>
            <a:r>
              <a:rPr lang="en-US" altLang="zh-CN"/>
              <a:t>I/O</a:t>
            </a:r>
            <a:r>
              <a:rPr lang="zh-CN" altLang="en-US"/>
              <a:t>完成后才继续运行。又因</a:t>
            </a:r>
            <a:r>
              <a:rPr lang="en-US" altLang="zh-CN"/>
              <a:t>I/O</a:t>
            </a:r>
            <a:r>
              <a:rPr lang="zh-CN" altLang="en-US"/>
              <a:t>设备的低速性，更使</a:t>
            </a:r>
            <a:r>
              <a:rPr lang="en-US" altLang="zh-CN"/>
              <a:t>CPU</a:t>
            </a:r>
            <a:r>
              <a:rPr lang="zh-CN" altLang="en-US"/>
              <a:t>的利用率显著降低。图</a:t>
            </a:r>
            <a:r>
              <a:rPr lang="en-US" altLang="zh-CN"/>
              <a:t>1-5</a:t>
            </a:r>
            <a:r>
              <a:rPr lang="zh-CN" altLang="en-US"/>
              <a:t>示出了单道程序的运行情况，从图可以看出：在</a:t>
            </a:r>
            <a:r>
              <a:rPr lang="en-US" altLang="zh-CN"/>
              <a:t>t</a:t>
            </a:r>
            <a:r>
              <a:rPr lang="en-US" altLang="zh-CN" baseline="-25000"/>
              <a:t>2</a:t>
            </a:r>
            <a:r>
              <a:rPr lang="zh-CN" altLang="en-US"/>
              <a:t>～</a:t>
            </a:r>
            <a:r>
              <a:rPr lang="en-US" altLang="zh-CN"/>
              <a:t>t</a:t>
            </a:r>
            <a:r>
              <a:rPr lang="en-US" altLang="zh-CN" baseline="-25000"/>
              <a:t>3</a:t>
            </a:r>
            <a:r>
              <a:rPr lang="zh-CN" altLang="en-US"/>
              <a:t>、</a:t>
            </a:r>
            <a:r>
              <a:rPr lang="en-US" altLang="zh-CN"/>
              <a:t>t</a:t>
            </a:r>
            <a:r>
              <a:rPr lang="en-US" altLang="zh-CN" baseline="-25000"/>
              <a:t>6</a:t>
            </a:r>
            <a:r>
              <a:rPr lang="zh-CN" altLang="en-US"/>
              <a:t>～</a:t>
            </a:r>
            <a:r>
              <a:rPr lang="en-US" altLang="zh-CN"/>
              <a:t>t</a:t>
            </a:r>
            <a:r>
              <a:rPr lang="en-US" altLang="zh-CN" baseline="-25000"/>
              <a:t>7</a:t>
            </a:r>
            <a:r>
              <a:rPr lang="zh-CN" altLang="en-US"/>
              <a:t>时间间隔内</a:t>
            </a:r>
            <a:r>
              <a:rPr lang="en-US" altLang="zh-CN"/>
              <a:t>CPU</a:t>
            </a:r>
            <a:r>
              <a:rPr lang="zh-CN" altLang="en-US"/>
              <a:t>空闲。</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22799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2.6.1</a:t>
            </a:r>
            <a:r>
              <a:rPr lang="zh-CN" altLang="en-US">
                <a:latin typeface="黑体" panose="02010609060101010101" pitchFamily="49" charset="-122"/>
                <a:ea typeface="黑体" panose="02010609060101010101" pitchFamily="49" charset="-122"/>
              </a:rPr>
              <a:t>　进程通信的类型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共享存储器系统</a:t>
            </a:r>
            <a:r>
              <a:rPr lang="en-US" altLang="zh-CN">
                <a:latin typeface="黑体" panose="02010609060101010101" pitchFamily="49" charset="-122"/>
                <a:ea typeface="黑体" panose="02010609060101010101" pitchFamily="49" charset="-122"/>
              </a:rPr>
              <a:t>(Shared-Memory System)</a:t>
            </a:r>
            <a:br>
              <a:rPr lang="en-US" altLang="zh-CN">
                <a:latin typeface="黑体" panose="02010609060101010101" pitchFamily="49" charset="-122"/>
                <a:ea typeface="黑体" panose="02010609060101010101" pitchFamily="49" charset="-122"/>
              </a:rPr>
            </a:br>
            <a:r>
              <a:rPr lang="zh-CN" altLang="en-US"/>
              <a:t>　　在共享存储器系统中，相互通信的进程共享某些数据结构或共享存储区，进程之间能够通过这些空间进行通信。据此，又可把它们分成以下两种类型：</a:t>
            </a:r>
            <a:br>
              <a:rPr lang="zh-CN" altLang="en-US"/>
            </a:br>
            <a:r>
              <a:rPr lang="zh-CN" altLang="en-US"/>
              <a:t>　　</a:t>
            </a:r>
            <a:r>
              <a:rPr lang="en-US" altLang="zh-CN"/>
              <a:t>(1) </a:t>
            </a:r>
            <a:r>
              <a:rPr lang="zh-CN" altLang="en-US"/>
              <a:t>基于共享数据结构的通信方式。</a:t>
            </a:r>
            <a:br>
              <a:rPr lang="zh-CN" altLang="en-US"/>
            </a:br>
            <a:r>
              <a:rPr lang="zh-CN" altLang="en-US"/>
              <a:t>　　</a:t>
            </a:r>
            <a:r>
              <a:rPr lang="en-US" altLang="zh-CN"/>
              <a:t>(2) </a:t>
            </a:r>
            <a:r>
              <a:rPr lang="zh-CN" altLang="en-US"/>
              <a:t>基于共享存储区的通信方式。</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68487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管道</a:t>
            </a:r>
            <a:r>
              <a:rPr lang="en-US" altLang="zh-CN">
                <a:latin typeface="黑体" panose="02010609060101010101" pitchFamily="49" charset="-122"/>
                <a:ea typeface="黑体" panose="02010609060101010101" pitchFamily="49" charset="-122"/>
              </a:rPr>
              <a:t>(pipe)</a:t>
            </a:r>
            <a:r>
              <a:rPr lang="zh-CN" altLang="en-US">
                <a:latin typeface="黑体" panose="02010609060101010101" pitchFamily="49" charset="-122"/>
                <a:ea typeface="黑体" panose="02010609060101010101" pitchFamily="49" charset="-122"/>
              </a:rPr>
              <a:t>通信系统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所谓“管道”，是指用于连接一个读进程和一个写进程以实现它们之间通信的一个共享文件，又名</a:t>
            </a:r>
            <a:r>
              <a:rPr lang="en-US" altLang="zh-CN"/>
              <a:t>pipe</a:t>
            </a:r>
            <a:r>
              <a:rPr lang="zh-CN" altLang="en-US"/>
              <a:t>文件。向管道</a:t>
            </a:r>
            <a:r>
              <a:rPr lang="en-US" altLang="zh-CN"/>
              <a:t>(</a:t>
            </a:r>
            <a:r>
              <a:rPr lang="zh-CN" altLang="en-US"/>
              <a:t>共享文件</a:t>
            </a:r>
            <a:r>
              <a:rPr lang="en-US" altLang="zh-CN"/>
              <a:t>)</a:t>
            </a:r>
            <a:r>
              <a:rPr lang="zh-CN" altLang="en-US"/>
              <a:t>提供输入的发送进程</a:t>
            </a:r>
            <a:r>
              <a:rPr lang="en-US" altLang="zh-CN"/>
              <a:t>(</a:t>
            </a:r>
            <a:r>
              <a:rPr lang="zh-CN" altLang="en-US"/>
              <a:t>即写进程</a:t>
            </a:r>
            <a:r>
              <a:rPr lang="en-US" altLang="zh-CN"/>
              <a:t>)</a:t>
            </a:r>
            <a:r>
              <a:rPr lang="zh-CN" altLang="en-US"/>
              <a:t>以字符流形式将大量的数据送入管道；而接受管道输出的接收进程</a:t>
            </a:r>
            <a:r>
              <a:rPr lang="en-US" altLang="zh-CN"/>
              <a:t>(</a:t>
            </a:r>
            <a:r>
              <a:rPr lang="zh-CN" altLang="en-US"/>
              <a:t>即读进程</a:t>
            </a:r>
            <a:r>
              <a:rPr lang="en-US" altLang="zh-CN"/>
              <a:t>)</a:t>
            </a:r>
            <a:r>
              <a:rPr lang="zh-CN" altLang="en-US"/>
              <a:t>则从管道中接收</a:t>
            </a:r>
            <a:r>
              <a:rPr lang="en-US" altLang="zh-CN"/>
              <a:t>(</a:t>
            </a:r>
            <a:r>
              <a:rPr lang="zh-CN" altLang="en-US"/>
              <a:t>读</a:t>
            </a:r>
            <a:r>
              <a:rPr lang="en-US" altLang="zh-CN"/>
              <a:t>)</a:t>
            </a:r>
            <a:r>
              <a:rPr lang="zh-CN" altLang="en-US"/>
              <a:t>数据。由于发送进程和接收进程是利用管道进行通信的，故又称为管道通信。这种方式首创于</a:t>
            </a:r>
            <a:r>
              <a:rPr lang="en-US" altLang="zh-CN"/>
              <a:t>UNIX</a:t>
            </a:r>
            <a:r>
              <a:rPr lang="zh-CN" altLang="en-US"/>
              <a:t>系统，由于它能有效地传送大量数据，因而又被引入到许多其它操作系统中。</a:t>
            </a:r>
          </a:p>
        </p:txBody>
      </p:sp>
      <p:sp>
        <p:nvSpPr>
          <p:cNvPr id="80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54001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zh-CN" altLang="en-US"/>
              <a:t>　　为了协调双方的通信，管道机制必须提供以下三方面的协调能力：① 互斥，即当一个进程正在对</a:t>
            </a:r>
            <a:r>
              <a:rPr lang="en-US" altLang="zh-CN"/>
              <a:t>pipe</a:t>
            </a:r>
            <a:r>
              <a:rPr lang="zh-CN" altLang="en-US"/>
              <a:t>执行读</a:t>
            </a:r>
            <a:r>
              <a:rPr lang="en-US" altLang="zh-CN"/>
              <a:t>/</a:t>
            </a:r>
            <a:r>
              <a:rPr lang="zh-CN" altLang="en-US"/>
              <a:t>写操作时，其它</a:t>
            </a:r>
            <a:r>
              <a:rPr lang="en-US" altLang="zh-CN"/>
              <a:t>(</a:t>
            </a:r>
            <a:r>
              <a:rPr lang="zh-CN" altLang="en-US"/>
              <a:t>另一</a:t>
            </a:r>
            <a:r>
              <a:rPr lang="en-US" altLang="zh-CN"/>
              <a:t>)</a:t>
            </a:r>
            <a:r>
              <a:rPr lang="zh-CN" altLang="en-US"/>
              <a:t>进程必须等待。② 同步，指当写</a:t>
            </a:r>
            <a:r>
              <a:rPr lang="en-US" altLang="zh-CN"/>
              <a:t>(</a:t>
            </a:r>
            <a:r>
              <a:rPr lang="zh-CN" altLang="en-US"/>
              <a:t>输入</a:t>
            </a:r>
            <a:r>
              <a:rPr lang="en-US" altLang="zh-CN"/>
              <a:t>)</a:t>
            </a:r>
            <a:r>
              <a:rPr lang="zh-CN" altLang="en-US"/>
              <a:t>进程把一定数量</a:t>
            </a:r>
            <a:r>
              <a:rPr lang="en-US" altLang="zh-CN"/>
              <a:t>(</a:t>
            </a:r>
            <a:r>
              <a:rPr lang="zh-CN" altLang="en-US"/>
              <a:t>如</a:t>
            </a:r>
            <a:r>
              <a:rPr lang="en-US" altLang="zh-CN"/>
              <a:t>4 KB)</a:t>
            </a:r>
            <a:r>
              <a:rPr lang="zh-CN" altLang="en-US"/>
              <a:t>的数据写入</a:t>
            </a:r>
            <a:r>
              <a:rPr lang="en-US" altLang="zh-CN"/>
              <a:t>pipe</a:t>
            </a:r>
            <a:r>
              <a:rPr lang="zh-CN" altLang="en-US"/>
              <a:t>，便去睡眠等待，直到读</a:t>
            </a:r>
            <a:r>
              <a:rPr lang="en-US" altLang="zh-CN"/>
              <a:t>(</a:t>
            </a:r>
            <a:r>
              <a:rPr lang="zh-CN" altLang="en-US"/>
              <a:t>输出</a:t>
            </a:r>
            <a:r>
              <a:rPr lang="en-US" altLang="zh-CN"/>
              <a:t>)</a:t>
            </a:r>
            <a:r>
              <a:rPr lang="zh-CN" altLang="en-US"/>
              <a:t>进程取走数据后再把它唤醒。当读进程读一空</a:t>
            </a:r>
            <a:r>
              <a:rPr lang="en-US" altLang="zh-CN"/>
              <a:t>pipe</a:t>
            </a:r>
            <a:r>
              <a:rPr lang="zh-CN" altLang="en-US"/>
              <a:t>时，也应睡眠等待，直至写进程将数据写入管道后才将之唤醒。③ 确定对方是否存在，只有确定了对方已存在时才能进行通信。</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81833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3.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消息传递系统</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(Message passing system)</a:t>
            </a:r>
            <a:r>
              <a:rPr lang="en-US" altLang="zh-CN">
                <a:latin typeface="黑体" panose="02010609060101010101" pitchFamily="49" charset="-122"/>
                <a:ea typeface="黑体" panose="02010609060101010101" pitchFamily="49" charset="-122"/>
              </a:rPr>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在该机制中，进程不必借助任何共享存储区或数据结构，而是以格式化的消息 </a:t>
            </a:r>
            <a:r>
              <a:rPr lang="en-US" altLang="zh-CN"/>
              <a:t>(message)</a:t>
            </a:r>
            <a:r>
              <a:rPr lang="zh-CN" altLang="en-US"/>
              <a:t>为单位，将通信的数据封装在消息中，并利用操作系统提供的一组通信命令</a:t>
            </a:r>
            <a:r>
              <a:rPr lang="en-US" altLang="zh-CN"/>
              <a:t>(</a:t>
            </a:r>
            <a:r>
              <a:rPr lang="zh-CN" altLang="en-US"/>
              <a:t>原语</a:t>
            </a:r>
            <a:r>
              <a:rPr lang="en-US" altLang="zh-CN"/>
              <a:t>)</a:t>
            </a:r>
            <a:r>
              <a:rPr lang="zh-CN" altLang="en-US"/>
              <a:t>，在进程间进行消息传递，完成进程间的数据交换。</a:t>
            </a:r>
            <a:br>
              <a:rPr lang="zh-CN" altLang="en-US"/>
            </a:br>
            <a:r>
              <a:rPr lang="zh-CN" altLang="en-US"/>
              <a:t>　　基于消息传递系统的通信方式属于高级通信方式，因其实现方式的不同，可进一步分成两类：</a:t>
            </a:r>
            <a:br>
              <a:rPr lang="zh-CN" altLang="en-US"/>
            </a:br>
            <a:r>
              <a:rPr lang="zh-CN" altLang="en-US"/>
              <a:t>　　</a:t>
            </a:r>
            <a:r>
              <a:rPr lang="en-US" altLang="zh-CN"/>
              <a:t>(1) </a:t>
            </a:r>
            <a:r>
              <a:rPr lang="zh-CN" altLang="en-US"/>
              <a:t>直接通信方式</a:t>
            </a:r>
            <a:br>
              <a:rPr lang="zh-CN" altLang="en-US"/>
            </a:br>
            <a:r>
              <a:rPr lang="zh-CN" altLang="en-US"/>
              <a:t>　　</a:t>
            </a:r>
            <a:r>
              <a:rPr lang="en-US" altLang="zh-CN"/>
              <a:t>(2) </a:t>
            </a:r>
            <a:r>
              <a:rPr lang="zh-CN" altLang="en-US"/>
              <a:t>间接通信方式 </a:t>
            </a:r>
          </a:p>
        </p:txBody>
      </p:sp>
      <p:sp>
        <p:nvSpPr>
          <p:cNvPr id="80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86165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客户机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服务器系统</a:t>
            </a:r>
            <a:r>
              <a:rPr lang="en-US" altLang="zh-CN">
                <a:latin typeface="黑体" panose="02010609060101010101" pitchFamily="49" charset="-122"/>
                <a:ea typeface="黑体" panose="02010609060101010101" pitchFamily="49" charset="-122"/>
              </a:rPr>
              <a:t>(Client-Server system)</a:t>
            </a:r>
            <a:br>
              <a:rPr lang="en-US" altLang="zh-CN">
                <a:latin typeface="黑体" panose="02010609060101010101" pitchFamily="49" charset="-122"/>
                <a:ea typeface="黑体" panose="02010609060101010101" pitchFamily="49" charset="-122"/>
              </a:rPr>
            </a:br>
            <a:r>
              <a:rPr lang="zh-CN" altLang="en-US"/>
              <a:t>　　</a:t>
            </a:r>
            <a:r>
              <a:rPr lang="en-US" altLang="zh-CN"/>
              <a:t>1) </a:t>
            </a:r>
            <a:r>
              <a:rPr lang="zh-CN" altLang="en-US"/>
              <a:t>套接字</a:t>
            </a:r>
            <a:r>
              <a:rPr lang="en-US" altLang="zh-CN"/>
              <a:t>(Socket)</a:t>
            </a:r>
            <a:br>
              <a:rPr lang="en-US" altLang="zh-CN"/>
            </a:br>
            <a:r>
              <a:rPr lang="zh-CN" altLang="en-US"/>
              <a:t>　　套接字起源于</a:t>
            </a:r>
            <a:r>
              <a:rPr lang="en-US" altLang="zh-CN"/>
              <a:t>20</a:t>
            </a:r>
            <a:r>
              <a:rPr lang="zh-CN" altLang="en-US"/>
              <a:t>世纪</a:t>
            </a:r>
            <a:r>
              <a:rPr lang="en-US" altLang="zh-CN"/>
              <a:t>70</a:t>
            </a:r>
            <a:r>
              <a:rPr lang="zh-CN" altLang="en-US"/>
              <a:t>年代加州大学伯克利分校版本的</a:t>
            </a:r>
            <a:r>
              <a:rPr lang="en-US" altLang="zh-CN"/>
              <a:t>UNIX(</a:t>
            </a:r>
            <a:r>
              <a:rPr lang="zh-CN" altLang="en-US"/>
              <a:t>即</a:t>
            </a:r>
            <a:r>
              <a:rPr lang="en-US" altLang="zh-CN"/>
              <a:t>BSD Unix)</a:t>
            </a:r>
            <a:r>
              <a:rPr lang="zh-CN" altLang="en-US"/>
              <a:t>，是</a:t>
            </a:r>
            <a:r>
              <a:rPr lang="en-US" altLang="zh-CN"/>
              <a:t>UNIX </a:t>
            </a:r>
            <a:r>
              <a:rPr lang="zh-CN" altLang="en-US"/>
              <a:t>操作系统下的网络通信接口。一开始，套接字被设计用在同一台主机上多个应用程序之间的通信</a:t>
            </a:r>
            <a:r>
              <a:rPr lang="en-US" altLang="zh-CN"/>
              <a:t>(</a:t>
            </a:r>
            <a:r>
              <a:rPr lang="zh-CN" altLang="en-US"/>
              <a:t>即进程间的通信</a:t>
            </a:r>
            <a:r>
              <a:rPr lang="en-US" altLang="zh-CN"/>
              <a:t>)</a:t>
            </a:r>
            <a:r>
              <a:rPr lang="zh-CN" altLang="en-US"/>
              <a:t>，主要是为了解决多对进程同时通信时端口和物理线路的多路复用问题。随着计算机网络技术的发展以及</a:t>
            </a:r>
            <a:r>
              <a:rPr lang="en-US" altLang="zh-CN"/>
              <a:t>UNIX </a:t>
            </a:r>
            <a:r>
              <a:rPr lang="zh-CN" altLang="en-US"/>
              <a:t>操作系统的广泛使用，套接字已逐渐成为最流行的网络通信程序接口之一。</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13795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远程过程调用和远程方法调用</a:t>
            </a:r>
            <a:br>
              <a:rPr lang="zh-CN" altLang="en-US"/>
            </a:br>
            <a:r>
              <a:rPr lang="zh-CN" altLang="en-US"/>
              <a:t>　　远程过程</a:t>
            </a:r>
            <a:r>
              <a:rPr lang="en-US" altLang="zh-CN"/>
              <a:t>(</a:t>
            </a:r>
            <a:r>
              <a:rPr lang="zh-CN" altLang="en-US"/>
              <a:t>函数</a:t>
            </a:r>
            <a:r>
              <a:rPr lang="en-US" altLang="zh-CN"/>
              <a:t>)</a:t>
            </a:r>
            <a:r>
              <a:rPr lang="zh-CN" altLang="en-US"/>
              <a:t>调用</a:t>
            </a:r>
            <a:r>
              <a:rPr lang="en-US" altLang="zh-CN"/>
              <a:t>RPC(Remote Procedure Call)</a:t>
            </a:r>
            <a:r>
              <a:rPr lang="zh-CN" altLang="en-US"/>
              <a:t>，是一个通信</a:t>
            </a:r>
            <a:r>
              <a:rPr lang="zh-CN" altLang="en-US">
                <a:hlinkClick r:id="rId2"/>
              </a:rPr>
              <a:t>协议</a:t>
            </a:r>
            <a:r>
              <a:rPr lang="zh-CN" altLang="en-US"/>
              <a:t>，用于通过网络连接的系统。该协议允许运行于一台主机</a:t>
            </a:r>
            <a:r>
              <a:rPr lang="en-US" altLang="zh-CN"/>
              <a:t>(</a:t>
            </a:r>
            <a:r>
              <a:rPr lang="zh-CN" altLang="en-US"/>
              <a:t>本地</a:t>
            </a:r>
            <a:r>
              <a:rPr lang="en-US" altLang="zh-CN"/>
              <a:t>)</a:t>
            </a:r>
            <a:r>
              <a:rPr lang="zh-CN" altLang="en-US"/>
              <a:t>系统上的进程调用另一台主机</a:t>
            </a:r>
            <a:r>
              <a:rPr lang="en-US" altLang="zh-CN"/>
              <a:t>(</a:t>
            </a:r>
            <a:r>
              <a:rPr lang="zh-CN" altLang="en-US"/>
              <a:t>远程</a:t>
            </a:r>
            <a:r>
              <a:rPr lang="en-US" altLang="zh-CN"/>
              <a:t>)</a:t>
            </a:r>
            <a:r>
              <a:rPr lang="zh-CN" altLang="en-US"/>
              <a:t>系统上的进程，而对程序员表现为常规的过程调用，无需额外地为此编程。如果涉及的软件采用</a:t>
            </a:r>
            <a:r>
              <a:rPr lang="zh-CN" altLang="en-US">
                <a:hlinkClick r:id="rId3"/>
              </a:rPr>
              <a:t>面向对象编程</a:t>
            </a:r>
            <a:r>
              <a:rPr lang="zh-CN" altLang="en-US"/>
              <a:t>，那么远程过程调用亦可称做远程方法调用。</a:t>
            </a:r>
          </a:p>
        </p:txBody>
      </p:sp>
      <p:sp>
        <p:nvSpPr>
          <p:cNvPr id="80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6162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zh-CN" altLang="en-US"/>
              <a:t>　　实际上，远程过程调用的主要步骤是：</a:t>
            </a:r>
            <a:br>
              <a:rPr lang="zh-CN" altLang="en-US"/>
            </a:br>
            <a:r>
              <a:rPr lang="zh-CN" altLang="en-US"/>
              <a:t>　　</a:t>
            </a:r>
            <a:r>
              <a:rPr lang="en-US" altLang="zh-CN"/>
              <a:t>(1) </a:t>
            </a:r>
            <a:r>
              <a:rPr lang="zh-CN" altLang="en-US"/>
              <a:t>本地过程调用者以一般方式调用远程过程在本地关联的客户存根，传递相应的参数，然后将控制权转移给客户存根；</a:t>
            </a:r>
            <a:br>
              <a:rPr lang="zh-CN" altLang="en-US"/>
            </a:br>
            <a:r>
              <a:rPr lang="zh-CN" altLang="en-US"/>
              <a:t>　　</a:t>
            </a:r>
            <a:r>
              <a:rPr lang="en-US" altLang="zh-CN"/>
              <a:t>(2) </a:t>
            </a:r>
            <a:r>
              <a:rPr lang="zh-CN" altLang="en-US"/>
              <a:t>客户存根执行，完成包括过程名和调用参数等信息的消息建立，将控制权转移给本地客户进程；</a:t>
            </a:r>
            <a:br>
              <a:rPr lang="zh-CN" altLang="en-US"/>
            </a:br>
            <a:r>
              <a:rPr lang="zh-CN" altLang="en-US"/>
              <a:t>　　</a:t>
            </a:r>
            <a:r>
              <a:rPr lang="en-US" altLang="zh-CN"/>
              <a:t>(3) </a:t>
            </a:r>
            <a:r>
              <a:rPr lang="zh-CN" altLang="en-US"/>
              <a:t>本地客户进程完成与服务器的消息传递，将消息发送到远程服务器进程；</a:t>
            </a:r>
            <a:br>
              <a:rPr lang="zh-CN" altLang="en-US"/>
            </a:br>
            <a:r>
              <a:rPr lang="zh-CN" altLang="en-US"/>
              <a:t>　　</a:t>
            </a:r>
            <a:r>
              <a:rPr lang="en-US" altLang="zh-CN"/>
              <a:t>(4) </a:t>
            </a:r>
            <a:r>
              <a:rPr lang="zh-CN" altLang="en-US"/>
              <a:t>远程服务器进程接收消息后转入执行，并根据其中的远程过程名找到对应的服务器存根，将消息转给该存根；</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9729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pPr>
              <a:lnSpc>
                <a:spcPct val="120000"/>
              </a:lnSpc>
            </a:pPr>
            <a:r>
              <a:rPr lang="zh-CN" altLang="en-US"/>
              <a:t>　　</a:t>
            </a:r>
            <a:r>
              <a:rPr lang="en-US" altLang="zh-CN"/>
              <a:t>(5) </a:t>
            </a:r>
            <a:r>
              <a:rPr lang="zh-CN" altLang="en-US"/>
              <a:t>该服务器存根接到消息后，由阻塞状态转入执行状态，拆开消息从中取出过程调用的参数，然后以一般方式调用服务器上关联的过程；</a:t>
            </a:r>
            <a:br>
              <a:rPr lang="zh-CN" altLang="en-US"/>
            </a:br>
            <a:r>
              <a:rPr lang="zh-CN" altLang="en-US"/>
              <a:t>　　</a:t>
            </a:r>
            <a:r>
              <a:rPr lang="en-US" altLang="zh-CN"/>
              <a:t>(6) </a:t>
            </a:r>
            <a:r>
              <a:rPr lang="zh-CN" altLang="en-US"/>
              <a:t>在服务器端的远程过程运行完毕后，将结果返回给与之关联的服务器存根；</a:t>
            </a:r>
            <a:br>
              <a:rPr lang="zh-CN" altLang="en-US"/>
            </a:br>
            <a:r>
              <a:rPr lang="zh-CN" altLang="en-US"/>
              <a:t>　　</a:t>
            </a:r>
            <a:r>
              <a:rPr lang="en-US" altLang="zh-CN"/>
              <a:t>(7) </a:t>
            </a:r>
            <a:r>
              <a:rPr lang="zh-CN" altLang="en-US"/>
              <a:t>该服务器存根获得控制权运行，将结果打包为消息，并将控制权转移给远程服务器进程；</a:t>
            </a:r>
            <a:br>
              <a:rPr lang="zh-CN" altLang="en-US"/>
            </a:br>
            <a:r>
              <a:rPr lang="zh-CN" altLang="en-US"/>
              <a:t>　　</a:t>
            </a:r>
            <a:r>
              <a:rPr lang="en-US" altLang="zh-CN"/>
              <a:t>(8) </a:t>
            </a:r>
            <a:r>
              <a:rPr lang="zh-CN" altLang="en-US"/>
              <a:t>远程服务器进程将消息发送回客户端；</a:t>
            </a:r>
            <a:br>
              <a:rPr lang="zh-CN" altLang="en-US"/>
            </a:br>
            <a:r>
              <a:rPr lang="zh-CN" altLang="en-US"/>
              <a:t>　　</a:t>
            </a:r>
            <a:r>
              <a:rPr lang="en-US" altLang="zh-CN"/>
              <a:t>(9) </a:t>
            </a:r>
            <a:r>
              <a:rPr lang="zh-CN" altLang="en-US"/>
              <a:t>本地客户进程接收到消息后，根据其中的过程名将消息存入关联的客户存根，再将控制权转移给客户存根；</a:t>
            </a:r>
            <a:br>
              <a:rPr lang="zh-CN" altLang="en-US"/>
            </a:br>
            <a:r>
              <a:rPr lang="zh-CN" altLang="en-US"/>
              <a:t>　　</a:t>
            </a:r>
            <a:r>
              <a:rPr lang="en-US" altLang="zh-CN"/>
              <a:t>(10) </a:t>
            </a:r>
            <a:r>
              <a:rPr lang="zh-CN" altLang="en-US"/>
              <a:t>客户存根从消息中取出结果，返回给本地调用者进程，并完成控制权的转移。</a:t>
            </a:r>
          </a:p>
        </p:txBody>
      </p:sp>
      <p:sp>
        <p:nvSpPr>
          <p:cNvPr id="80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85723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2.6.2</a:t>
            </a:r>
            <a:r>
              <a:rPr lang="zh-CN" altLang="en-US">
                <a:latin typeface="黑体" panose="02010609060101010101" pitchFamily="49" charset="-122"/>
                <a:ea typeface="黑体" panose="02010609060101010101" pitchFamily="49" charset="-122"/>
              </a:rPr>
              <a:t>　消息传递通信的实现方式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直接消息传递系统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在直接消息传递系统中采用直接通信方式，即发送进程利用</a:t>
            </a:r>
            <a:r>
              <a:rPr lang="en-US" altLang="zh-CN"/>
              <a:t>OS</a:t>
            </a:r>
            <a:r>
              <a:rPr lang="zh-CN" altLang="en-US"/>
              <a:t>所提供的发送命令</a:t>
            </a:r>
            <a:r>
              <a:rPr lang="en-US" altLang="zh-CN"/>
              <a:t>(</a:t>
            </a:r>
            <a:r>
              <a:rPr lang="zh-CN" altLang="en-US"/>
              <a:t>原语</a:t>
            </a:r>
            <a:r>
              <a:rPr lang="en-US" altLang="zh-CN"/>
              <a:t>)</a:t>
            </a:r>
            <a:r>
              <a:rPr lang="zh-CN" altLang="en-US"/>
              <a:t>，直接把消息发送给目标进程。</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644301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pPr>
              <a:lnSpc>
                <a:spcPct val="150000"/>
              </a:lnSpc>
            </a:pPr>
            <a:r>
              <a:rPr lang="zh-CN" altLang="en-US"/>
              <a:t>　　</a:t>
            </a:r>
            <a:r>
              <a:rPr lang="en-US" altLang="zh-CN"/>
              <a:t>1) </a:t>
            </a:r>
            <a:r>
              <a:rPr lang="zh-CN" altLang="en-US"/>
              <a:t>直接通信原语</a:t>
            </a:r>
            <a:br>
              <a:rPr lang="zh-CN" altLang="en-US"/>
            </a:br>
            <a:r>
              <a:rPr lang="zh-CN" altLang="en-US"/>
              <a:t>　　</a:t>
            </a:r>
            <a:r>
              <a:rPr lang="en-US" altLang="zh-CN"/>
              <a:t>(1) </a:t>
            </a:r>
            <a:r>
              <a:rPr lang="zh-CN" altLang="en-US"/>
              <a:t>对称寻址方式。</a:t>
            </a:r>
            <a:br>
              <a:rPr lang="zh-CN" altLang="en-US"/>
            </a:br>
            <a:r>
              <a:rPr lang="zh-CN" altLang="en-US"/>
              <a:t>　　</a:t>
            </a:r>
            <a:r>
              <a:rPr lang="en-US" altLang="zh-CN"/>
              <a:t>(2) </a:t>
            </a:r>
            <a:r>
              <a:rPr lang="zh-CN" altLang="en-US"/>
              <a:t>非对称寻址方式。</a:t>
            </a:r>
          </a:p>
        </p:txBody>
      </p:sp>
      <p:sp>
        <p:nvSpPr>
          <p:cNvPr id="81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3234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endParaRPr lang="zh-CN" altLang="zh-CN"/>
          </a:p>
        </p:txBody>
      </p:sp>
      <p:sp>
        <p:nvSpPr>
          <p:cNvPr id="726019" name="Rectangle 3"/>
          <p:cNvSpPr>
            <a:spLocks noGrp="1" noChangeArrowheads="1"/>
          </p:cNvSpPr>
          <p:nvPr>
            <p:ph type="body" idx="1"/>
          </p:nvPr>
        </p:nvSpPr>
        <p:spPr>
          <a:xfrm>
            <a:off x="0" y="5013325"/>
            <a:ext cx="9144000" cy="476250"/>
          </a:xfrm>
        </p:spPr>
        <p:txBody>
          <a:bodyPr/>
          <a:lstStyle/>
          <a:p>
            <a:r>
              <a:rPr lang="zh-CN" altLang="en-US"/>
              <a:t>图</a:t>
            </a:r>
            <a:r>
              <a:rPr lang="en-US" altLang="zh-CN"/>
              <a:t>1-5  </a:t>
            </a:r>
            <a:r>
              <a:rPr lang="zh-CN" altLang="en-US"/>
              <a:t>单道程序的运行情况</a:t>
            </a:r>
          </a:p>
        </p:txBody>
      </p:sp>
      <p:pic>
        <p:nvPicPr>
          <p:cNvPr id="726020" name="Picture 4"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89138"/>
            <a:ext cx="7561263" cy="20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024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p:txBody>
          <a:bodyPr/>
          <a:lstStyle/>
          <a:p>
            <a:r>
              <a:rPr lang="zh-CN" altLang="en-US"/>
              <a:t>　　</a:t>
            </a:r>
            <a:r>
              <a:rPr lang="en-US" altLang="zh-CN"/>
              <a:t>2) </a:t>
            </a:r>
            <a:r>
              <a:rPr lang="zh-CN" altLang="en-US"/>
              <a:t>消息的格式</a:t>
            </a:r>
            <a:br>
              <a:rPr lang="zh-CN" altLang="en-US"/>
            </a:br>
            <a:r>
              <a:rPr lang="zh-CN" altLang="en-US"/>
              <a:t>　　在消息传递系统中所传递的消息，必须具有一定的消息格式。在单机系统环境中，由于发送进程和接收进程处于同一台机器中，有着相同的环境，所以消息的格式比较简单，可采用比较短的定长消息格式，以减少对消息的处理和存储开销。该方式可用于办公自动化系统中，为用户提供快速的便笺式通信。但这种方式对于需要发送较长消息的用户是不方便的。为此，可采用变长的消息格式，即进程所发送消息的长度是可变的。对于变长消息，系统无论在处理方面还是存储方面，都可能会付出更多的开销，但其优点在于方便了用户。</a:t>
            </a:r>
          </a:p>
        </p:txBody>
      </p:sp>
      <p:sp>
        <p:nvSpPr>
          <p:cNvPr id="813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37272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进程的同步方式</a:t>
            </a:r>
            <a:br>
              <a:rPr lang="zh-CN" altLang="en-US"/>
            </a:br>
            <a:r>
              <a:rPr lang="zh-CN" altLang="en-US"/>
              <a:t>　　在进程之间进行通信时，同样需要有进程同步机制，以使诸进程间能协调通信。不论是发送进程还是接收进程，在完成消息的发送或接收后，都存在两种可能性，即进程或者继续发送</a:t>
            </a:r>
            <a:r>
              <a:rPr lang="en-US" altLang="zh-CN"/>
              <a:t>(</a:t>
            </a:r>
            <a:r>
              <a:rPr lang="zh-CN" altLang="en-US"/>
              <a:t>或接收</a:t>
            </a:r>
            <a:r>
              <a:rPr lang="en-US" altLang="zh-CN"/>
              <a:t>)</a:t>
            </a:r>
            <a:r>
              <a:rPr lang="zh-CN" altLang="en-US"/>
              <a:t>或者阻塞。 </a:t>
            </a:r>
          </a:p>
        </p:txBody>
      </p:sp>
      <p:sp>
        <p:nvSpPr>
          <p:cNvPr id="81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555067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通信链路</a:t>
            </a:r>
            <a:br>
              <a:rPr lang="zh-CN" altLang="en-US"/>
            </a:br>
            <a:r>
              <a:rPr lang="zh-CN" altLang="en-US"/>
              <a:t>　　为使在发送进程和接收进程之间能进行通信，必须在两者之间建立一条通信链路。有两种方式建立通信链路。第一种方式是：由发送进程在通信之前用显式的“建立连接”命令</a:t>
            </a:r>
            <a:r>
              <a:rPr lang="en-US" altLang="zh-CN"/>
              <a:t>(</a:t>
            </a:r>
            <a:r>
              <a:rPr lang="zh-CN" altLang="en-US"/>
              <a:t>原语</a:t>
            </a:r>
            <a:r>
              <a:rPr lang="en-US" altLang="zh-CN"/>
              <a:t>)</a:t>
            </a:r>
            <a:r>
              <a:rPr lang="zh-CN" altLang="en-US"/>
              <a:t>请求系统为之建立一条通信链路，在链路使用完后拆除链路。 </a:t>
            </a:r>
          </a:p>
        </p:txBody>
      </p:sp>
      <p:sp>
        <p:nvSpPr>
          <p:cNvPr id="81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9637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信箱通信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信箱的结构</a:t>
            </a:r>
            <a:br>
              <a:rPr lang="zh-CN" altLang="en-US"/>
            </a:br>
            <a:r>
              <a:rPr lang="zh-CN" altLang="en-US"/>
              <a:t>　　信箱定义为一种数据结构。在逻辑上，可以将其分为两个部分：</a:t>
            </a:r>
            <a:br>
              <a:rPr lang="zh-CN" altLang="en-US"/>
            </a:br>
            <a:r>
              <a:rPr lang="zh-CN" altLang="en-US"/>
              <a:t>　　</a:t>
            </a:r>
            <a:r>
              <a:rPr lang="en-US" altLang="zh-CN"/>
              <a:t>(1) </a:t>
            </a:r>
            <a:r>
              <a:rPr lang="zh-CN" altLang="en-US"/>
              <a:t>信箱头</a:t>
            </a:r>
            <a:br>
              <a:rPr lang="zh-CN" altLang="en-US"/>
            </a:br>
            <a:r>
              <a:rPr lang="zh-CN" altLang="en-US"/>
              <a:t>　　</a:t>
            </a:r>
            <a:r>
              <a:rPr lang="en-US" altLang="zh-CN"/>
              <a:t>(2) </a:t>
            </a:r>
            <a:r>
              <a:rPr lang="zh-CN" altLang="en-US"/>
              <a:t>信箱体</a:t>
            </a:r>
          </a:p>
        </p:txBody>
      </p:sp>
      <p:sp>
        <p:nvSpPr>
          <p:cNvPr id="81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5666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endParaRPr lang="zh-CN" altLang="zh-CN"/>
          </a:p>
        </p:txBody>
      </p:sp>
      <p:sp>
        <p:nvSpPr>
          <p:cNvPr id="817155" name="Rectangle 3"/>
          <p:cNvSpPr>
            <a:spLocks noGrp="1" noChangeArrowheads="1"/>
          </p:cNvSpPr>
          <p:nvPr>
            <p:ph type="body" idx="1"/>
          </p:nvPr>
        </p:nvSpPr>
        <p:spPr/>
        <p:txBody>
          <a:bodyPr/>
          <a:lstStyle/>
          <a:p>
            <a:r>
              <a:rPr lang="zh-CN" altLang="en-US"/>
              <a:t>图</a:t>
            </a:r>
            <a:r>
              <a:rPr lang="en-US" altLang="zh-CN"/>
              <a:t>2-16  </a:t>
            </a:r>
            <a:r>
              <a:rPr lang="zh-CN" altLang="en-US"/>
              <a:t>双向信箱示意图</a:t>
            </a:r>
          </a:p>
        </p:txBody>
      </p:sp>
      <p:pic>
        <p:nvPicPr>
          <p:cNvPr id="817156" name="Picture 4" descr="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060575"/>
            <a:ext cx="6697662" cy="257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4305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信箱通信原语</a:t>
            </a:r>
            <a:br>
              <a:rPr lang="zh-CN" altLang="en-US"/>
            </a:br>
            <a:r>
              <a:rPr lang="zh-CN" altLang="en-US"/>
              <a:t>　　系统为邮箱通信提供了若干条原语，分别用于：</a:t>
            </a:r>
            <a:br>
              <a:rPr lang="zh-CN" altLang="en-US"/>
            </a:br>
            <a:r>
              <a:rPr lang="zh-CN" altLang="en-US"/>
              <a:t>　　</a:t>
            </a:r>
            <a:r>
              <a:rPr lang="en-US" altLang="zh-CN"/>
              <a:t>(1) </a:t>
            </a:r>
            <a:r>
              <a:rPr lang="zh-CN" altLang="en-US"/>
              <a:t>邮箱的创建和撤消。</a:t>
            </a:r>
            <a:br>
              <a:rPr lang="zh-CN" altLang="en-US"/>
            </a:br>
            <a:r>
              <a:rPr lang="zh-CN" altLang="en-US"/>
              <a:t>　　</a:t>
            </a:r>
            <a:r>
              <a:rPr lang="en-US" altLang="zh-CN"/>
              <a:t>(2) </a:t>
            </a:r>
            <a:r>
              <a:rPr lang="zh-CN" altLang="en-US"/>
              <a:t>消息的发送和接收。</a:t>
            </a:r>
          </a:p>
        </p:txBody>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84110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信箱的类型</a:t>
            </a:r>
            <a:br>
              <a:rPr lang="zh-CN" altLang="en-US"/>
            </a:br>
            <a:r>
              <a:rPr lang="zh-CN" altLang="en-US"/>
              <a:t>　　邮箱可由操作系统创建，也可由用户进程创建，创建者是邮箱的拥有者。据此，可把邮箱分为以下三类：</a:t>
            </a:r>
            <a:br>
              <a:rPr lang="zh-CN" altLang="en-US"/>
            </a:br>
            <a:r>
              <a:rPr lang="zh-CN" altLang="en-US"/>
              <a:t>　　</a:t>
            </a:r>
            <a:r>
              <a:rPr lang="en-US" altLang="zh-CN"/>
              <a:t>(1) </a:t>
            </a:r>
            <a:r>
              <a:rPr lang="zh-CN" altLang="en-US"/>
              <a:t>私用邮箱。</a:t>
            </a:r>
            <a:br>
              <a:rPr lang="zh-CN" altLang="en-US"/>
            </a:br>
            <a:r>
              <a:rPr lang="zh-CN" altLang="en-US"/>
              <a:t>　　</a:t>
            </a:r>
            <a:r>
              <a:rPr lang="en-US" altLang="zh-CN"/>
              <a:t>(2) </a:t>
            </a:r>
            <a:r>
              <a:rPr lang="zh-CN" altLang="en-US"/>
              <a:t>公用邮箱。</a:t>
            </a:r>
            <a:br>
              <a:rPr lang="zh-CN" altLang="en-US"/>
            </a:br>
            <a:r>
              <a:rPr lang="zh-CN" altLang="en-US"/>
              <a:t>　　</a:t>
            </a:r>
            <a:r>
              <a:rPr lang="en-US" altLang="zh-CN"/>
              <a:t>(3) </a:t>
            </a:r>
            <a:r>
              <a:rPr lang="zh-CN" altLang="en-US"/>
              <a:t>共享邮箱。 </a:t>
            </a:r>
          </a:p>
        </p:txBody>
      </p:sp>
      <p:sp>
        <p:nvSpPr>
          <p:cNvPr id="81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849875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2.6.3</a:t>
            </a:r>
            <a:r>
              <a:rPr lang="zh-CN" altLang="en-US">
                <a:latin typeface="黑体" panose="02010609060101010101" pitchFamily="49" charset="-122"/>
                <a:ea typeface="黑体" panose="02010609060101010101" pitchFamily="49" charset="-122"/>
              </a:rPr>
              <a:t>　直接消息传递系统实例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消息缓冲队列通信机制首先由美国的</a:t>
            </a:r>
            <a:r>
              <a:rPr lang="en-US" altLang="zh-CN"/>
              <a:t>Hansan</a:t>
            </a:r>
            <a:r>
              <a:rPr lang="zh-CN" altLang="en-US"/>
              <a:t>提出，并在</a:t>
            </a:r>
            <a:r>
              <a:rPr lang="en-US" altLang="zh-CN"/>
              <a:t>RC 4000</a:t>
            </a:r>
            <a:r>
              <a:rPr lang="zh-CN" altLang="en-US"/>
              <a:t>系统上实现，后来被广泛应用于本地进程之间的通信中。在这种通信机制中，发送进程利用</a:t>
            </a:r>
            <a:r>
              <a:rPr lang="en-US" altLang="zh-CN"/>
              <a:t>Send</a:t>
            </a:r>
            <a:r>
              <a:rPr lang="zh-CN" altLang="en-US"/>
              <a:t>原语将消息直接发送给接收进程；接收进程则利用</a:t>
            </a:r>
            <a:r>
              <a:rPr lang="en-US" altLang="zh-CN"/>
              <a:t>Receive</a:t>
            </a:r>
            <a:r>
              <a:rPr lang="zh-CN" altLang="en-US"/>
              <a:t>原语接收消息。</a:t>
            </a:r>
          </a:p>
        </p:txBody>
      </p:sp>
      <p:sp>
        <p:nvSpPr>
          <p:cNvPr id="82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400936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消息缓冲队列通信机制中的数据结构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消息缓冲区。 </a:t>
            </a:r>
            <a:br>
              <a:rPr lang="zh-CN" altLang="en-US"/>
            </a:br>
            <a:r>
              <a:rPr lang="zh-CN" altLang="en-US"/>
              <a:t>　　</a:t>
            </a:r>
            <a:r>
              <a:rPr lang="en-US" altLang="zh-CN"/>
              <a:t>(2) PCB</a:t>
            </a:r>
            <a:r>
              <a:rPr lang="zh-CN" altLang="en-US"/>
              <a:t>中有关通信的数据项。</a:t>
            </a:r>
          </a:p>
        </p:txBody>
      </p:sp>
      <p:sp>
        <p:nvSpPr>
          <p:cNvPr id="82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46914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发送原语</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发送进程在利用发送原语发送消息之前，应先在自己的内存空间设置一发送区</a:t>
            </a:r>
            <a:r>
              <a:rPr lang="en-US" altLang="zh-CN"/>
              <a:t>a</a:t>
            </a:r>
            <a:r>
              <a:rPr lang="zh-CN" altLang="en-US"/>
              <a:t>，如图</a:t>
            </a:r>
            <a:r>
              <a:rPr lang="en-US" altLang="zh-CN"/>
              <a:t>2-17</a:t>
            </a:r>
            <a:r>
              <a:rPr lang="zh-CN" altLang="en-US"/>
              <a:t>所示，把待发送的消息正文、发送进程标识符、消息长度等信息填入其中，然后调用发送原语，把消息发送给目标</a:t>
            </a:r>
            <a:r>
              <a:rPr lang="en-US" altLang="zh-CN"/>
              <a:t>(</a:t>
            </a:r>
            <a:r>
              <a:rPr lang="zh-CN" altLang="en-US"/>
              <a:t>接收</a:t>
            </a:r>
            <a:r>
              <a:rPr lang="en-US" altLang="zh-CN"/>
              <a:t>)</a:t>
            </a:r>
            <a:r>
              <a:rPr lang="zh-CN" altLang="en-US"/>
              <a:t>进程。发送原语首先根据发送区</a:t>
            </a:r>
            <a:r>
              <a:rPr lang="en-US" altLang="zh-CN"/>
              <a:t>a</a:t>
            </a:r>
            <a:r>
              <a:rPr lang="zh-CN" altLang="en-US"/>
              <a:t>中所设置的消息长度</a:t>
            </a:r>
            <a:r>
              <a:rPr lang="en-US" altLang="zh-CN"/>
              <a:t>a.size</a:t>
            </a:r>
            <a:r>
              <a:rPr lang="zh-CN" altLang="en-US"/>
              <a:t>来申请一缓冲区</a:t>
            </a:r>
            <a:r>
              <a:rPr lang="en-US" altLang="zh-CN"/>
              <a:t>i</a:t>
            </a:r>
            <a:r>
              <a:rPr lang="zh-CN" altLang="en-US"/>
              <a:t>，接着，把发送区</a:t>
            </a:r>
            <a:r>
              <a:rPr lang="en-US" altLang="zh-CN"/>
              <a:t>a</a:t>
            </a:r>
            <a:r>
              <a:rPr lang="zh-CN" altLang="en-US"/>
              <a:t>中的信息复制到缓冲区</a:t>
            </a:r>
            <a:r>
              <a:rPr lang="en-US" altLang="zh-CN"/>
              <a:t>i</a:t>
            </a:r>
            <a:r>
              <a:rPr lang="zh-CN" altLang="en-US"/>
              <a:t>中。为了能将</a:t>
            </a:r>
            <a:r>
              <a:rPr lang="en-US" altLang="zh-CN"/>
              <a:t>i</a:t>
            </a:r>
            <a:r>
              <a:rPr lang="zh-CN" altLang="en-US"/>
              <a:t>挂在接收进程的消息队列</a:t>
            </a:r>
            <a:r>
              <a:rPr lang="en-US" altLang="zh-CN"/>
              <a:t>mq</a:t>
            </a:r>
            <a:r>
              <a:rPr lang="zh-CN" altLang="en-US"/>
              <a:t>上，应先获得接收进程的内部标识符</a:t>
            </a:r>
            <a:r>
              <a:rPr lang="en-US" altLang="zh-CN"/>
              <a:t>j</a:t>
            </a:r>
            <a:r>
              <a:rPr lang="zh-CN" altLang="en-US"/>
              <a:t>，然后将</a:t>
            </a:r>
            <a:r>
              <a:rPr lang="en-US" altLang="zh-CN"/>
              <a:t>i</a:t>
            </a:r>
            <a:r>
              <a:rPr lang="zh-CN" altLang="en-US"/>
              <a:t>挂在</a:t>
            </a:r>
            <a:r>
              <a:rPr lang="en-US" altLang="zh-CN"/>
              <a:t>j.mq</a:t>
            </a:r>
            <a:r>
              <a:rPr lang="zh-CN" altLang="en-US"/>
              <a:t>上。由于该队列属于临界资源，故在执行</a:t>
            </a:r>
            <a:r>
              <a:rPr lang="en-US" altLang="zh-CN"/>
              <a:t>insert</a:t>
            </a:r>
            <a:r>
              <a:rPr lang="zh-CN" altLang="en-US"/>
              <a:t>操作的前后都要执行</a:t>
            </a:r>
            <a:r>
              <a:rPr lang="en-US" altLang="zh-CN"/>
              <a:t>wait</a:t>
            </a:r>
            <a:r>
              <a:rPr lang="zh-CN" altLang="en-US"/>
              <a:t>和</a:t>
            </a:r>
            <a:r>
              <a:rPr lang="en-US" altLang="zh-CN"/>
              <a:t>signal</a:t>
            </a:r>
            <a:r>
              <a:rPr lang="zh-CN" altLang="en-US"/>
              <a:t>操作。 </a:t>
            </a:r>
          </a:p>
        </p:txBody>
      </p:sp>
      <p:sp>
        <p:nvSpPr>
          <p:cNvPr id="82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7521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1" name="Oval 9"/>
          <p:cNvSpPr>
            <a:spLocks noChangeArrowheads="1"/>
          </p:cNvSpPr>
          <p:nvPr/>
        </p:nvSpPr>
        <p:spPr bwMode="auto">
          <a:xfrm>
            <a:off x="1295400" y="0"/>
            <a:ext cx="6781800" cy="6858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1"/>
          </a:p>
        </p:txBody>
      </p:sp>
      <p:sp>
        <p:nvSpPr>
          <p:cNvPr id="3083" name="Text Box 11"/>
          <p:cNvSpPr txBox="1">
            <a:spLocks noChangeArrowheads="1"/>
          </p:cNvSpPr>
          <p:nvPr/>
        </p:nvSpPr>
        <p:spPr bwMode="auto">
          <a:xfrm>
            <a:off x="3779838" y="333375"/>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000" b="1">
                <a:solidFill>
                  <a:srgbClr val="000099"/>
                </a:solidFill>
                <a:ea typeface="黑体" panose="02010609060101010101" pitchFamily="49" charset="-122"/>
              </a:rPr>
              <a:t>目   录</a:t>
            </a:r>
            <a:r>
              <a:rPr lang="zh-CN" altLang="en-US" sz="4000" b="1"/>
              <a:t> </a:t>
            </a:r>
          </a:p>
        </p:txBody>
      </p:sp>
      <p:sp>
        <p:nvSpPr>
          <p:cNvPr id="3089" name="Text Box 17"/>
          <p:cNvSpPr txBox="1">
            <a:spLocks noChangeArrowheads="1"/>
          </p:cNvSpPr>
          <p:nvPr/>
        </p:nvSpPr>
        <p:spPr bwMode="auto">
          <a:xfrm>
            <a:off x="2700338" y="1268413"/>
            <a:ext cx="4608512"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b="1">
                <a:solidFill>
                  <a:srgbClr val="CC0099"/>
                </a:solidFill>
                <a:hlinkClick r:id="rId3" action="ppaction://hlinkpres?slideindex=1&amp;slidetitle="/>
              </a:rPr>
              <a:t>第一章  操作系统引论</a:t>
            </a:r>
            <a:endParaRPr lang="zh-CN" altLang="en-US" b="1">
              <a:solidFill>
                <a:srgbClr val="CC0099"/>
              </a:solidFill>
            </a:endParaRPr>
          </a:p>
          <a:p>
            <a:pPr>
              <a:lnSpc>
                <a:spcPct val="110000"/>
              </a:lnSpc>
            </a:pPr>
            <a:r>
              <a:rPr lang="zh-CN" altLang="en-US" b="1">
                <a:solidFill>
                  <a:srgbClr val="CC0099"/>
                </a:solidFill>
                <a:hlinkClick r:id="rId4" action="ppaction://hlinkpres?slideindex=1&amp;slidetitle="/>
              </a:rPr>
              <a:t>第二章  进程的描述与控制</a:t>
            </a:r>
            <a:endParaRPr lang="zh-CN" altLang="en-US" b="1">
              <a:solidFill>
                <a:srgbClr val="CC0099"/>
              </a:solidFill>
            </a:endParaRPr>
          </a:p>
          <a:p>
            <a:pPr>
              <a:lnSpc>
                <a:spcPct val="110000"/>
              </a:lnSpc>
            </a:pPr>
            <a:r>
              <a:rPr lang="zh-CN" altLang="en-US" b="1">
                <a:solidFill>
                  <a:srgbClr val="CC0099"/>
                </a:solidFill>
                <a:hlinkClick r:id="rId5" action="ppaction://hlinkpres?slideindex=1&amp;slidetitle="/>
              </a:rPr>
              <a:t>第三章  处理机调度与死锁</a:t>
            </a:r>
            <a:endParaRPr lang="zh-CN" altLang="en-US" b="1">
              <a:solidFill>
                <a:srgbClr val="CC0099"/>
              </a:solidFill>
            </a:endParaRPr>
          </a:p>
          <a:p>
            <a:pPr>
              <a:lnSpc>
                <a:spcPct val="110000"/>
              </a:lnSpc>
            </a:pPr>
            <a:r>
              <a:rPr lang="zh-CN" altLang="en-US" b="1">
                <a:solidFill>
                  <a:srgbClr val="CC0099"/>
                </a:solidFill>
                <a:hlinkClick r:id="rId6" action="ppaction://hlinkpres?slideindex=1&amp;slidetitle="/>
              </a:rPr>
              <a:t>第四章  存储器管理</a:t>
            </a:r>
            <a:endParaRPr lang="zh-CN" altLang="en-US" b="1">
              <a:solidFill>
                <a:srgbClr val="CC0099"/>
              </a:solidFill>
            </a:endParaRPr>
          </a:p>
          <a:p>
            <a:pPr>
              <a:lnSpc>
                <a:spcPct val="110000"/>
              </a:lnSpc>
            </a:pPr>
            <a:r>
              <a:rPr lang="zh-CN" altLang="en-US" b="1">
                <a:solidFill>
                  <a:srgbClr val="CC0099"/>
                </a:solidFill>
                <a:hlinkClick r:id="rId7" action="ppaction://hlinkpres?slideindex=1&amp;slidetitle="/>
              </a:rPr>
              <a:t>第五章  虚拟存储器</a:t>
            </a:r>
            <a:endParaRPr lang="zh-CN" altLang="en-US" b="1">
              <a:solidFill>
                <a:srgbClr val="CC0099"/>
              </a:solidFill>
            </a:endParaRPr>
          </a:p>
          <a:p>
            <a:pPr>
              <a:lnSpc>
                <a:spcPct val="110000"/>
              </a:lnSpc>
            </a:pPr>
            <a:r>
              <a:rPr lang="zh-CN" altLang="en-US" b="1">
                <a:solidFill>
                  <a:srgbClr val="CC0099"/>
                </a:solidFill>
                <a:hlinkClick r:id="rId8" action="ppaction://hlinkpres?slideindex=1&amp;slidetitle="/>
              </a:rPr>
              <a:t>第六章  输入输出系统</a:t>
            </a:r>
            <a:endParaRPr lang="zh-CN" altLang="en-US" b="1">
              <a:solidFill>
                <a:srgbClr val="CC0099"/>
              </a:solidFill>
            </a:endParaRPr>
          </a:p>
          <a:p>
            <a:pPr>
              <a:lnSpc>
                <a:spcPct val="110000"/>
              </a:lnSpc>
            </a:pPr>
            <a:r>
              <a:rPr lang="zh-CN" altLang="en-US" b="1">
                <a:solidFill>
                  <a:srgbClr val="CC0099"/>
                </a:solidFill>
                <a:hlinkClick r:id="rId9" action="ppaction://hlinkpres?slideindex=1&amp;slidetitle="/>
              </a:rPr>
              <a:t>第七章  文件管理</a:t>
            </a:r>
            <a:endParaRPr lang="zh-CN" altLang="en-US" b="1">
              <a:solidFill>
                <a:srgbClr val="CC0099"/>
              </a:solidFill>
            </a:endParaRPr>
          </a:p>
          <a:p>
            <a:pPr>
              <a:lnSpc>
                <a:spcPct val="110000"/>
              </a:lnSpc>
            </a:pPr>
            <a:r>
              <a:rPr lang="zh-CN" altLang="en-US" b="1">
                <a:solidFill>
                  <a:srgbClr val="CC0099"/>
                </a:solidFill>
                <a:hlinkClick r:id="rId10" action="ppaction://hlinkpres?slideindex=1&amp;slidetitle="/>
              </a:rPr>
              <a:t>第八章  磁盘存储器的管理</a:t>
            </a:r>
            <a:endParaRPr lang="zh-CN" altLang="en-US" b="1">
              <a:solidFill>
                <a:srgbClr val="CC0099"/>
              </a:solidFill>
            </a:endParaRPr>
          </a:p>
          <a:p>
            <a:pPr>
              <a:lnSpc>
                <a:spcPct val="110000"/>
              </a:lnSpc>
            </a:pPr>
            <a:r>
              <a:rPr lang="zh-CN" altLang="en-US" b="1">
                <a:solidFill>
                  <a:srgbClr val="CC0099"/>
                </a:solidFill>
                <a:hlinkClick r:id="rId11" action="ppaction://hlinkpres?slideindex=1&amp;slidetitle="/>
              </a:rPr>
              <a:t>第九章  操作系统接口</a:t>
            </a:r>
            <a:endParaRPr lang="zh-CN" altLang="en-US" b="1">
              <a:solidFill>
                <a:srgbClr val="CC0099"/>
              </a:solidFill>
            </a:endParaRPr>
          </a:p>
          <a:p>
            <a:pPr>
              <a:lnSpc>
                <a:spcPct val="110000"/>
              </a:lnSpc>
            </a:pPr>
            <a:r>
              <a:rPr lang="zh-CN" altLang="en-US" b="1">
                <a:solidFill>
                  <a:srgbClr val="CC0099"/>
                </a:solidFill>
                <a:hlinkClick r:id="rId12" action="ppaction://hlinkpres?slideindex=1&amp;slidetitle="/>
              </a:rPr>
              <a:t>第十章  多处理机操作系统</a:t>
            </a:r>
            <a:endParaRPr lang="zh-CN" altLang="en-US" b="1">
              <a:solidFill>
                <a:srgbClr val="CC0099"/>
              </a:solidFill>
            </a:endParaRPr>
          </a:p>
          <a:p>
            <a:pPr>
              <a:lnSpc>
                <a:spcPct val="110000"/>
              </a:lnSpc>
            </a:pPr>
            <a:r>
              <a:rPr lang="zh-CN" altLang="en-US" b="1">
                <a:solidFill>
                  <a:srgbClr val="CC0099"/>
                </a:solidFill>
                <a:hlinkClick r:id="rId13" action="ppaction://hlinkpres?slideindex=1&amp;slidetitle="/>
              </a:rPr>
              <a:t>第十一章  多媒体操作系统</a:t>
            </a:r>
            <a:endParaRPr lang="zh-CN" altLang="en-US" b="1">
              <a:solidFill>
                <a:srgbClr val="CC0099"/>
              </a:solidFill>
            </a:endParaRPr>
          </a:p>
          <a:p>
            <a:pPr>
              <a:lnSpc>
                <a:spcPct val="110000"/>
              </a:lnSpc>
            </a:pPr>
            <a:r>
              <a:rPr lang="zh-CN" altLang="en-US" b="1">
                <a:solidFill>
                  <a:srgbClr val="CC0099"/>
                </a:solidFill>
                <a:hlinkClick r:id="rId14" action="ppaction://hlinkpres?slideindex=1&amp;slidetitle="/>
              </a:rPr>
              <a:t>第十二章  保护和安全</a:t>
            </a:r>
            <a:endParaRPr lang="zh-CN" altLang="en-US" b="1">
              <a:solidFill>
                <a:srgbClr val="CC0099"/>
              </a:solidFill>
            </a:endParaRPr>
          </a:p>
        </p:txBody>
      </p:sp>
    </p:spTree>
  </p:cSld>
  <p:clrMapOvr>
    <a:masterClrMapping/>
  </p:clrMapOvr>
  <p:transition>
    <p:zoom dir="in"/>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1.2.3  </a:t>
            </a:r>
            <a:r>
              <a:rPr lang="zh-CN" altLang="en-US">
                <a:latin typeface="黑体" panose="02010609060101010101" pitchFamily="49" charset="-122"/>
                <a:ea typeface="黑体" panose="02010609060101010101" pitchFamily="49" charset="-122"/>
              </a:rPr>
              <a:t>多道批处理系统</a:t>
            </a:r>
            <a:r>
              <a:rPr lang="en-US" altLang="zh-CN">
                <a:latin typeface="黑体" panose="02010609060101010101" pitchFamily="49" charset="-122"/>
                <a:ea typeface="黑体" panose="02010609060101010101" pitchFamily="49" charset="-122"/>
              </a:rPr>
              <a:t>(Multiprogrammed Batch Processing System)</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多道程序设计的基本概念</a:t>
            </a:r>
            <a:br>
              <a:rPr lang="zh-CN" altLang="en-US">
                <a:latin typeface="黑体" panose="02010609060101010101" pitchFamily="49" charset="-122"/>
                <a:ea typeface="黑体" panose="02010609060101010101" pitchFamily="49" charset="-122"/>
              </a:rPr>
            </a:br>
            <a:r>
              <a:rPr lang="zh-CN" altLang="en-US"/>
              <a:t>　　为了进一步提高资源的利用率和系统吞吐量，在</a:t>
            </a:r>
            <a:r>
              <a:rPr lang="en-US" altLang="zh-CN"/>
              <a:t>20</a:t>
            </a:r>
            <a:r>
              <a:rPr lang="zh-CN" altLang="en-US"/>
              <a:t>世纪</a:t>
            </a:r>
            <a:r>
              <a:rPr lang="en-US" altLang="zh-CN"/>
              <a:t>60</a:t>
            </a:r>
            <a:r>
              <a:rPr lang="zh-CN" altLang="en-US"/>
              <a:t>年代中期引入了多道程序设计技术，由此形成了多道批处理系统。图</a:t>
            </a:r>
            <a:r>
              <a:rPr lang="en-US" altLang="zh-CN"/>
              <a:t>1-6</a:t>
            </a:r>
            <a:r>
              <a:rPr lang="zh-CN" altLang="en-US"/>
              <a:t>示出了四道程序时的运行情况。</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34860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endParaRPr lang="zh-CN" altLang="zh-CN"/>
          </a:p>
        </p:txBody>
      </p:sp>
      <p:sp>
        <p:nvSpPr>
          <p:cNvPr id="823299" name="Rectangle 3"/>
          <p:cNvSpPr>
            <a:spLocks noGrp="1" noChangeArrowheads="1"/>
          </p:cNvSpPr>
          <p:nvPr>
            <p:ph type="body" idx="1"/>
          </p:nvPr>
        </p:nvSpPr>
        <p:spPr/>
        <p:txBody>
          <a:bodyPr/>
          <a:lstStyle/>
          <a:p>
            <a:r>
              <a:rPr lang="zh-CN" altLang="en-US"/>
              <a:t>图</a:t>
            </a:r>
            <a:r>
              <a:rPr lang="en-US" altLang="zh-CN"/>
              <a:t>2-17</a:t>
            </a:r>
            <a:r>
              <a:rPr lang="zh-CN" altLang="en-US"/>
              <a:t>　消息缓冲通信</a:t>
            </a:r>
          </a:p>
        </p:txBody>
      </p:sp>
      <p:pic>
        <p:nvPicPr>
          <p:cNvPr id="823300" name="Picture 4" descr="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12875"/>
            <a:ext cx="62420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4954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接收原语</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接收进程调用接收原语</a:t>
            </a:r>
            <a:r>
              <a:rPr lang="en-US" altLang="zh-CN"/>
              <a:t>receive(b)</a:t>
            </a:r>
            <a:r>
              <a:rPr lang="zh-CN" altLang="en-US"/>
              <a:t>，从自己的消息缓冲队列</a:t>
            </a:r>
            <a:r>
              <a:rPr lang="en-US" altLang="zh-CN"/>
              <a:t>mq</a:t>
            </a:r>
            <a:r>
              <a:rPr lang="zh-CN" altLang="en-US"/>
              <a:t>中摘下第一个消息缓冲区</a:t>
            </a:r>
            <a:r>
              <a:rPr lang="en-US" altLang="zh-CN"/>
              <a:t>i</a:t>
            </a:r>
            <a:r>
              <a:rPr lang="zh-CN" altLang="en-US"/>
              <a:t>，并将其中的数据复制到以</a:t>
            </a:r>
            <a:r>
              <a:rPr lang="en-US" altLang="zh-CN"/>
              <a:t>b</a:t>
            </a:r>
            <a:r>
              <a:rPr lang="zh-CN" altLang="en-US"/>
              <a:t>为首址的指定消息接收区内。 </a:t>
            </a:r>
          </a:p>
        </p:txBody>
      </p:sp>
      <p:sp>
        <p:nvSpPr>
          <p:cNvPr id="824323" name="Rectangle 3"/>
          <p:cNvSpPr>
            <a:spLocks noGrp="1" noChangeArrowheads="1"/>
          </p:cNvSpPr>
          <p:nvPr>
            <p:ph type="body" idx="1"/>
          </p:nvPr>
        </p:nvSpPr>
        <p:spPr/>
        <p:txBody>
          <a:bodyPr/>
          <a:lstStyle/>
          <a:p>
            <a:endParaRPr lang="zh-CN" altLang="zh-CN"/>
          </a:p>
        </p:txBody>
      </p:sp>
      <p:sp>
        <p:nvSpPr>
          <p:cNvPr id="82432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1807776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2.7  </a:t>
            </a:r>
            <a:r>
              <a:rPr lang="zh-CN" altLang="en-US" sz="3200">
                <a:latin typeface="黑体" panose="02010609060101010101" pitchFamily="49" charset="-122"/>
                <a:ea typeface="黑体" panose="02010609060101010101" pitchFamily="49" charset="-122"/>
              </a:rPr>
              <a:t>线程</a:t>
            </a:r>
            <a:r>
              <a:rPr lang="en-US" altLang="zh-CN" sz="3200">
                <a:latin typeface="黑体" panose="02010609060101010101" pitchFamily="49" charset="-122"/>
                <a:ea typeface="黑体" panose="02010609060101010101" pitchFamily="49" charset="-122"/>
              </a:rPr>
              <a:t>(Threads)</a:t>
            </a:r>
            <a:r>
              <a:rPr lang="zh-CN" altLang="en-US" sz="3200">
                <a:latin typeface="黑体" panose="02010609060101010101" pitchFamily="49" charset="-122"/>
                <a:ea typeface="黑体" panose="02010609060101010101" pitchFamily="49" charset="-122"/>
              </a:rPr>
              <a:t>的基本概念</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2.7.1  </a:t>
            </a:r>
            <a:r>
              <a:rPr lang="zh-CN" altLang="en-US">
                <a:latin typeface="黑体" panose="02010609060101010101" pitchFamily="49" charset="-122"/>
                <a:ea typeface="黑体" panose="02010609060101010101" pitchFamily="49" charset="-122"/>
              </a:rPr>
              <a:t>线程的引入</a:t>
            </a:r>
            <a:br>
              <a:rPr lang="zh-CN" altLang="en-US">
                <a:latin typeface="黑体" panose="02010609060101010101" pitchFamily="49" charset="-122"/>
                <a:ea typeface="黑体" panose="02010609060101010101" pitchFamily="49" charset="-122"/>
              </a:rPr>
            </a:br>
            <a:r>
              <a:rPr lang="zh-CN" altLang="en-US"/>
              <a:t>　　如果说，在</a:t>
            </a:r>
            <a:r>
              <a:rPr lang="en-US" altLang="zh-CN"/>
              <a:t>OS</a:t>
            </a:r>
            <a:r>
              <a:rPr lang="zh-CN" altLang="en-US"/>
              <a:t>中引入进程的目的是为了使多个程序能并发执行，以提高资源利用率和系统吞吐量，那么，在操作系统中再引入线程，则是为了减少程序在并发执行时所付出的时空开销，使</a:t>
            </a:r>
            <a:r>
              <a:rPr lang="en-US" altLang="zh-CN"/>
              <a:t>OS</a:t>
            </a:r>
            <a:r>
              <a:rPr lang="zh-CN" altLang="en-US"/>
              <a:t>具有更好的并发性。</a:t>
            </a:r>
          </a:p>
        </p:txBody>
      </p:sp>
      <p:sp>
        <p:nvSpPr>
          <p:cNvPr id="82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181010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进程的两个基本属性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首先让我们来回顾进程的两个基本属性：</a:t>
            </a:r>
            <a:br>
              <a:rPr lang="zh-CN" altLang="en-US"/>
            </a:br>
            <a:r>
              <a:rPr lang="zh-CN" altLang="en-US"/>
              <a:t>　　① 进程是一个可拥有资源的独立单位，一个进程要能独立运行，它必须拥有一定的资源，包括用于存放程序正文、数据的磁盘和内存地址空间，以及它在运行时所需要的</a:t>
            </a:r>
            <a:r>
              <a:rPr lang="en-US" altLang="zh-CN"/>
              <a:t>I/O</a:t>
            </a:r>
            <a:r>
              <a:rPr lang="zh-CN" altLang="en-US"/>
              <a:t>设备、已打开的文件、信号量等；</a:t>
            </a:r>
          </a:p>
        </p:txBody>
      </p:sp>
      <p:sp>
        <p:nvSpPr>
          <p:cNvPr id="82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35426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a:lnSpc>
                <a:spcPct val="140000"/>
              </a:lnSpc>
            </a:pPr>
            <a:r>
              <a:rPr lang="zh-CN" altLang="en-US"/>
              <a:t>　　② 进程同时又是一个可独立调度和分派的基本单位，一个进程要能独立运行，它还必须是一个可独立调度和分派的基本单位。每个进程在系统中有唯一的</a:t>
            </a:r>
            <a:r>
              <a:rPr lang="en-US" altLang="zh-CN"/>
              <a:t>PCB</a:t>
            </a:r>
            <a:r>
              <a:rPr lang="zh-CN" altLang="en-US"/>
              <a:t>，系统可根据其</a:t>
            </a:r>
            <a:r>
              <a:rPr lang="en-US" altLang="zh-CN"/>
              <a:t>PCB</a:t>
            </a:r>
            <a:r>
              <a:rPr lang="zh-CN" altLang="en-US"/>
              <a:t>感知进程的存在，也可以根据其</a:t>
            </a:r>
            <a:r>
              <a:rPr lang="en-US" altLang="zh-CN"/>
              <a:t>PCB</a:t>
            </a:r>
            <a:r>
              <a:rPr lang="zh-CN" altLang="en-US"/>
              <a:t>中的信息，对进程进行调度，还可将断点信息保存在其</a:t>
            </a:r>
            <a:r>
              <a:rPr lang="en-US" altLang="zh-CN"/>
              <a:t>PCB</a:t>
            </a:r>
            <a:r>
              <a:rPr lang="zh-CN" altLang="en-US"/>
              <a:t>中。反之，再利用进程</a:t>
            </a:r>
            <a:r>
              <a:rPr lang="en-US" altLang="zh-CN"/>
              <a:t>PCB</a:t>
            </a:r>
            <a:r>
              <a:rPr lang="zh-CN" altLang="en-US"/>
              <a:t>中的信息来恢复进程运行的现场。正是由于进程有这两个基本属性，才使进程成为一个能独立运行的基本单位，从而也就构成了进程并发执行的基础。</a:t>
            </a:r>
          </a:p>
        </p:txBody>
      </p:sp>
      <p:sp>
        <p:nvSpPr>
          <p:cNvPr id="82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696679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程序并发执行所需付出的时空开销</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为使程序能并发执行，系统必须进行以下的一系列操作：</a:t>
            </a:r>
            <a:br>
              <a:rPr lang="zh-CN" altLang="en-US"/>
            </a:br>
            <a:r>
              <a:rPr lang="zh-CN" altLang="en-US"/>
              <a:t>　　</a:t>
            </a:r>
            <a:r>
              <a:rPr lang="en-US" altLang="zh-CN"/>
              <a:t>(1) </a:t>
            </a:r>
            <a:r>
              <a:rPr lang="zh-CN" altLang="en-US"/>
              <a:t>创建进程，系统在创建一个进程时，必须为它分配其所必需的、除处理机以外的所有资源，如内存空间、</a:t>
            </a:r>
            <a:r>
              <a:rPr lang="en-US" altLang="zh-CN"/>
              <a:t>I/O</a:t>
            </a:r>
            <a:r>
              <a:rPr lang="zh-CN" altLang="en-US"/>
              <a:t>设备，以及建立相应的</a:t>
            </a:r>
            <a:r>
              <a:rPr lang="en-US" altLang="zh-CN"/>
              <a:t>PCB</a:t>
            </a:r>
            <a:r>
              <a:rPr lang="zh-CN" altLang="en-US"/>
              <a:t>；</a:t>
            </a:r>
            <a:br>
              <a:rPr lang="zh-CN" altLang="en-US"/>
            </a:br>
            <a:r>
              <a:rPr lang="zh-CN" altLang="en-US"/>
              <a:t>　　</a:t>
            </a:r>
            <a:r>
              <a:rPr lang="en-US" altLang="zh-CN"/>
              <a:t>(2) </a:t>
            </a:r>
            <a:r>
              <a:rPr lang="zh-CN" altLang="en-US"/>
              <a:t>撤消进程，系统在撤消进程时，又必须先对其所占有的资源执行回收操作，然后再撤消</a:t>
            </a:r>
            <a:r>
              <a:rPr lang="en-US" altLang="zh-CN"/>
              <a:t>PCB</a:t>
            </a:r>
            <a:r>
              <a:rPr lang="zh-CN" altLang="en-US"/>
              <a:t>；</a:t>
            </a:r>
            <a:br>
              <a:rPr lang="zh-CN" altLang="en-US"/>
            </a:br>
            <a:r>
              <a:rPr lang="zh-CN" altLang="en-US"/>
              <a:t>　　</a:t>
            </a:r>
            <a:r>
              <a:rPr lang="en-US" altLang="zh-CN"/>
              <a:t>(3) </a:t>
            </a:r>
            <a:r>
              <a:rPr lang="zh-CN" altLang="en-US"/>
              <a:t>进程切换，对进程进行上下文切换时，需要保留当前进程的</a:t>
            </a:r>
            <a:r>
              <a:rPr lang="en-US" altLang="zh-CN"/>
              <a:t>CPU</a:t>
            </a:r>
            <a:r>
              <a:rPr lang="zh-CN" altLang="en-US"/>
              <a:t>环境，设置新选中进程的</a:t>
            </a:r>
            <a:r>
              <a:rPr lang="en-US" altLang="zh-CN"/>
              <a:t>CPU</a:t>
            </a:r>
            <a:r>
              <a:rPr lang="zh-CN" altLang="en-US"/>
              <a:t>环境，因而须花费不少的处理机时间。</a:t>
            </a:r>
          </a:p>
        </p:txBody>
      </p:sp>
      <p:sp>
        <p:nvSpPr>
          <p:cNvPr id="82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47260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线程</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作为调度和分派的基本单位</a:t>
            </a:r>
            <a:r>
              <a:rPr lang="zh-CN" altLang="en-US"/>
              <a:t/>
            </a:r>
            <a:br>
              <a:rPr lang="zh-CN" altLang="en-US"/>
            </a:br>
            <a:r>
              <a:rPr lang="zh-CN" altLang="en-US"/>
              <a:t>　　如何能使多个程序更好地并发执行，同时又尽量减少系统的开销，已成为近年来设计操作系统时所追求的重要目标。有不少研究操作系统的学者们想到，要设法将进程的上述两个属性分开，由</a:t>
            </a:r>
            <a:r>
              <a:rPr lang="en-US" altLang="zh-CN"/>
              <a:t>OS</a:t>
            </a:r>
            <a:r>
              <a:rPr lang="zh-CN" altLang="en-US"/>
              <a:t>分开处理，亦即并不把作为调度和分派的基本单位也同时作为拥有资源的单位，以做到“轻装上阵”；而对于拥有资源的基本单位，又不对之施以频繁的切换。正是在这种思想的指导下，形成了线程的概念。</a:t>
            </a:r>
          </a:p>
        </p:txBody>
      </p:sp>
      <p:sp>
        <p:nvSpPr>
          <p:cNvPr id="829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9993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2.7.2  </a:t>
            </a:r>
            <a:r>
              <a:rPr lang="zh-CN" altLang="en-US">
                <a:latin typeface="黑体" panose="02010609060101010101" pitchFamily="49" charset="-122"/>
                <a:ea typeface="黑体" panose="02010609060101010101" pitchFamily="49" charset="-122"/>
              </a:rPr>
              <a:t>线程与进程的比较</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调度的基本单位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并发性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拥有资源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独立性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系统开销</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支持多处理机系统</a:t>
            </a:r>
          </a:p>
        </p:txBody>
      </p:sp>
      <p:sp>
        <p:nvSpPr>
          <p:cNvPr id="830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24243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2.7.3  </a:t>
            </a:r>
            <a:r>
              <a:rPr lang="zh-CN" altLang="en-US">
                <a:latin typeface="黑体" panose="02010609060101010101" pitchFamily="49" charset="-122"/>
                <a:ea typeface="黑体" panose="02010609060101010101" pitchFamily="49" charset="-122"/>
              </a:rPr>
              <a:t>线程的状态和线程控制块</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线程运行的三个状态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与传统的进程一样，在各线程之间也存在着共享资源和相互合作的制约关系，致使线程在运行时也具有间断性。相应地，线程在运行时也具有下述三种基本状态：</a:t>
            </a:r>
            <a:br>
              <a:rPr lang="zh-CN" altLang="en-US"/>
            </a:br>
            <a:r>
              <a:rPr lang="zh-CN" altLang="en-US"/>
              <a:t>　　</a:t>
            </a:r>
            <a:r>
              <a:rPr lang="en-US" altLang="zh-CN"/>
              <a:t>(1) </a:t>
            </a:r>
            <a:r>
              <a:rPr lang="zh-CN" altLang="en-US"/>
              <a:t>执行状态，表示线程已获得处理机而正在运行；</a:t>
            </a:r>
            <a:br>
              <a:rPr lang="zh-CN" altLang="en-US"/>
            </a:br>
            <a:r>
              <a:rPr lang="zh-CN" altLang="en-US"/>
              <a:t>　　</a:t>
            </a:r>
            <a:r>
              <a:rPr lang="en-US" altLang="zh-CN"/>
              <a:t>(2) </a:t>
            </a:r>
            <a:r>
              <a:rPr lang="zh-CN" altLang="en-US"/>
              <a:t>就绪状态，指线程已具备了各种执行条件，只须再获得</a:t>
            </a:r>
            <a:r>
              <a:rPr lang="en-US" altLang="zh-CN"/>
              <a:t>CPU</a:t>
            </a:r>
            <a:r>
              <a:rPr lang="zh-CN" altLang="en-US"/>
              <a:t>便可立即执行；</a:t>
            </a:r>
            <a:br>
              <a:rPr lang="zh-CN" altLang="en-US"/>
            </a:br>
            <a:r>
              <a:rPr lang="zh-CN" altLang="en-US"/>
              <a:t>　　</a:t>
            </a:r>
            <a:r>
              <a:rPr lang="en-US" altLang="zh-CN"/>
              <a:t>(3) </a:t>
            </a:r>
            <a:r>
              <a:rPr lang="zh-CN" altLang="en-US"/>
              <a:t>阻塞状态，指线程在执行中因某事件受阻而处于暂停状态，例如，当一个线程执行从键盘读入数据的系统调用时，该线程就被阻塞。</a:t>
            </a:r>
          </a:p>
        </p:txBody>
      </p:sp>
      <p:sp>
        <p:nvSpPr>
          <p:cNvPr id="831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79268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线程控制块</a:t>
            </a:r>
            <a:r>
              <a:rPr lang="en-US" altLang="zh-CN">
                <a:latin typeface="黑体" panose="02010609060101010101" pitchFamily="49" charset="-122"/>
                <a:ea typeface="黑体" panose="02010609060101010101" pitchFamily="49" charset="-122"/>
              </a:rPr>
              <a:t>TCB</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如同每个进程有一个进程控制块一样，系统也为每个线程配置了一个线程控制块</a:t>
            </a:r>
            <a:r>
              <a:rPr lang="en-US" altLang="zh-CN"/>
              <a:t>TCB</a:t>
            </a:r>
            <a:r>
              <a:rPr lang="zh-CN" altLang="en-US"/>
              <a:t>，将所有用于控制和管理线程的信息记录在线程控制块中。 </a:t>
            </a:r>
          </a:p>
        </p:txBody>
      </p:sp>
      <p:sp>
        <p:nvSpPr>
          <p:cNvPr id="832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9128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endParaRPr lang="zh-CN" altLang="zh-CN"/>
          </a:p>
        </p:txBody>
      </p:sp>
      <p:sp>
        <p:nvSpPr>
          <p:cNvPr id="728067" name="Rectangle 3"/>
          <p:cNvSpPr>
            <a:spLocks noGrp="1" noChangeArrowheads="1"/>
          </p:cNvSpPr>
          <p:nvPr>
            <p:ph type="body" idx="1"/>
          </p:nvPr>
        </p:nvSpPr>
        <p:spPr>
          <a:xfrm>
            <a:off x="0" y="5373688"/>
            <a:ext cx="9144000" cy="476250"/>
          </a:xfrm>
        </p:spPr>
        <p:txBody>
          <a:bodyPr/>
          <a:lstStyle/>
          <a:p>
            <a:r>
              <a:rPr lang="zh-CN" altLang="en-US"/>
              <a:t>图</a:t>
            </a:r>
            <a:r>
              <a:rPr lang="en-US" altLang="zh-CN"/>
              <a:t>1-6  </a:t>
            </a:r>
            <a:r>
              <a:rPr lang="zh-CN" altLang="en-US"/>
              <a:t>多道程序的运行情况</a:t>
            </a:r>
          </a:p>
        </p:txBody>
      </p:sp>
      <p:pic>
        <p:nvPicPr>
          <p:cNvPr id="728068" name="Picture 4" descr="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57338"/>
            <a:ext cx="6769100" cy="324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76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多线程</a:t>
            </a:r>
            <a:r>
              <a:rPr lang="en-US" altLang="zh-CN">
                <a:latin typeface="黑体" panose="02010609060101010101" pitchFamily="49" charset="-122"/>
                <a:ea typeface="黑体" panose="02010609060101010101" pitchFamily="49" charset="-122"/>
              </a:rPr>
              <a:t>OS</a:t>
            </a:r>
            <a:r>
              <a:rPr lang="zh-CN" altLang="en-US">
                <a:latin typeface="黑体" panose="02010609060101010101" pitchFamily="49" charset="-122"/>
                <a:ea typeface="黑体" panose="02010609060101010101" pitchFamily="49" charset="-122"/>
              </a:rPr>
              <a:t>中的进程属性     </a:t>
            </a:r>
            <a:r>
              <a:rPr lang="zh-CN" altLang="en-US"/>
              <a:t/>
            </a:r>
            <a:br>
              <a:rPr lang="zh-CN" altLang="en-US"/>
            </a:br>
            <a:r>
              <a:rPr lang="zh-CN" altLang="en-US"/>
              <a:t>　　通常在多线程</a:t>
            </a:r>
            <a:r>
              <a:rPr lang="en-US" altLang="zh-CN"/>
              <a:t>OS</a:t>
            </a:r>
            <a:r>
              <a:rPr lang="zh-CN" altLang="en-US"/>
              <a:t>中的进程都包含了多个线程，并为它们提供资源。</a:t>
            </a:r>
            <a:r>
              <a:rPr lang="en-US" altLang="zh-CN"/>
              <a:t>OS</a:t>
            </a:r>
            <a:r>
              <a:rPr lang="zh-CN" altLang="en-US"/>
              <a:t>支持在一个进程中的多个线程能并发执行，但此时的进程就不再作为一个执行的实体。多线程</a:t>
            </a:r>
            <a:r>
              <a:rPr lang="en-US" altLang="zh-CN"/>
              <a:t>OS</a:t>
            </a:r>
            <a:r>
              <a:rPr lang="zh-CN" altLang="en-US"/>
              <a:t>中的进程有以下属性：</a:t>
            </a:r>
            <a:br>
              <a:rPr lang="zh-CN" altLang="en-US"/>
            </a:br>
            <a:r>
              <a:rPr lang="zh-CN" altLang="en-US"/>
              <a:t>　　</a:t>
            </a:r>
            <a:r>
              <a:rPr lang="en-US" altLang="zh-CN"/>
              <a:t>(1) </a:t>
            </a:r>
            <a:r>
              <a:rPr lang="zh-CN" altLang="en-US"/>
              <a:t>进程是一个可拥有资源的基本单位。</a:t>
            </a:r>
            <a:br>
              <a:rPr lang="zh-CN" altLang="en-US"/>
            </a:br>
            <a:r>
              <a:rPr lang="zh-CN" altLang="en-US"/>
              <a:t>　　</a:t>
            </a:r>
            <a:r>
              <a:rPr lang="en-US" altLang="zh-CN"/>
              <a:t>(2) </a:t>
            </a:r>
            <a:r>
              <a:rPr lang="zh-CN" altLang="en-US"/>
              <a:t>多个线程可并发执行。 </a:t>
            </a:r>
            <a:br>
              <a:rPr lang="zh-CN" altLang="en-US"/>
            </a:br>
            <a:r>
              <a:rPr lang="zh-CN" altLang="en-US"/>
              <a:t>　　</a:t>
            </a:r>
            <a:r>
              <a:rPr lang="en-US" altLang="zh-CN"/>
              <a:t>(3) </a:t>
            </a:r>
            <a:r>
              <a:rPr lang="zh-CN" altLang="en-US"/>
              <a:t>进程已不是可执行的实体。</a:t>
            </a:r>
          </a:p>
        </p:txBody>
      </p:sp>
      <p:sp>
        <p:nvSpPr>
          <p:cNvPr id="833539" name="Rectangle 3"/>
          <p:cNvSpPr>
            <a:spLocks noGrp="1" noChangeArrowheads="1"/>
          </p:cNvSpPr>
          <p:nvPr>
            <p:ph type="body" idx="1"/>
          </p:nvPr>
        </p:nvSpPr>
        <p:spPr/>
        <p:txBody>
          <a:bodyPr/>
          <a:lstStyle/>
          <a:p>
            <a:endParaRPr lang="zh-CN" altLang="zh-CN"/>
          </a:p>
        </p:txBody>
      </p:sp>
      <p:sp>
        <p:nvSpPr>
          <p:cNvPr id="83354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5374462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2.8  </a:t>
            </a:r>
            <a:r>
              <a:rPr lang="zh-CN" altLang="en-US" sz="3200">
                <a:latin typeface="黑体" panose="02010609060101010101" pitchFamily="49" charset="-122"/>
                <a:ea typeface="黑体" panose="02010609060101010101" pitchFamily="49" charset="-122"/>
              </a:rPr>
              <a:t>线 程 的 实 现</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2.8.1  </a:t>
            </a:r>
            <a:r>
              <a:rPr lang="zh-CN" altLang="en-US">
                <a:latin typeface="黑体" panose="02010609060101010101" pitchFamily="49" charset="-122"/>
                <a:ea typeface="黑体" panose="02010609060101010101" pitchFamily="49" charset="-122"/>
              </a:rPr>
              <a:t>线程的实现方式</a:t>
            </a:r>
            <a:br>
              <a:rPr lang="zh-CN" altLang="en-US">
                <a:latin typeface="黑体" panose="02010609060101010101" pitchFamily="49" charset="-122"/>
                <a:ea typeface="黑体" panose="02010609060101010101" pitchFamily="49" charset="-122"/>
              </a:rPr>
            </a:br>
            <a:r>
              <a:rPr lang="zh-CN" altLang="en-US"/>
              <a:t>　　线程已在许多系统中实现，但各系统的实现方式并不完全相同。在有的系统中，特别是一些数据库管理系统，如</a:t>
            </a:r>
            <a:r>
              <a:rPr lang="en-US" altLang="zh-CN"/>
              <a:t>infomix</a:t>
            </a:r>
            <a:r>
              <a:rPr lang="zh-CN" altLang="en-US"/>
              <a:t>所实现的是用户级线程； 而另一些系统</a:t>
            </a:r>
            <a:r>
              <a:rPr lang="en-US" altLang="zh-CN"/>
              <a:t>(</a:t>
            </a:r>
            <a:r>
              <a:rPr lang="zh-CN" altLang="en-US"/>
              <a:t>如</a:t>
            </a:r>
            <a:r>
              <a:rPr lang="en-US" altLang="zh-CN"/>
              <a:t>Macintosh</a:t>
            </a:r>
            <a:r>
              <a:rPr lang="zh-CN" altLang="en-US"/>
              <a:t>和</a:t>
            </a:r>
            <a:r>
              <a:rPr lang="en-US" altLang="zh-CN"/>
              <a:t>OS/2</a:t>
            </a:r>
            <a:r>
              <a:rPr lang="zh-CN" altLang="en-US"/>
              <a:t>操作系统</a:t>
            </a:r>
            <a:r>
              <a:rPr lang="en-US" altLang="zh-CN"/>
              <a:t>)</a:t>
            </a:r>
            <a:r>
              <a:rPr lang="zh-CN" altLang="en-US"/>
              <a:t>所实现的是内核支持线程；还有一些系统如</a:t>
            </a:r>
            <a:r>
              <a:rPr lang="en-US" altLang="zh-CN"/>
              <a:t>Solaris</a:t>
            </a:r>
            <a:r>
              <a:rPr lang="zh-CN" altLang="en-US"/>
              <a:t>操作系统，则同时实现了这两种类型的线程。</a:t>
            </a:r>
          </a:p>
        </p:txBody>
      </p:sp>
      <p:sp>
        <p:nvSpPr>
          <p:cNvPr id="83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69847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内核支持线程</a:t>
            </a:r>
            <a:r>
              <a:rPr lang="en-US" altLang="zh-CN">
                <a:latin typeface="黑体" panose="02010609060101010101" pitchFamily="49" charset="-122"/>
                <a:ea typeface="黑体" panose="02010609060101010101" pitchFamily="49" charset="-122"/>
              </a:rPr>
              <a:t>KST(Kernel Supported Threads)</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OS</a:t>
            </a:r>
            <a:r>
              <a:rPr lang="zh-CN" altLang="en-US"/>
              <a:t>中的所有进程，无论是系统进程还是用户进程，都是在操作系统内核的支持下运行的，是与内核紧密相关的。而内核支持线程</a:t>
            </a:r>
            <a:r>
              <a:rPr lang="en-US" altLang="zh-CN"/>
              <a:t>KST</a:t>
            </a:r>
            <a:r>
              <a:rPr lang="zh-CN" altLang="en-US"/>
              <a:t>同样也是在内核的支持下运行的，它们的创建、阻塞、撤消和切换等，也都是在内核空间实现的。为了对内核线程进行控制和管理，在内核空间也为每一个内核线程设置了一个线程控制块，内核根据该控制块而感知某线程的存在，并对其加以控制。当前大多数</a:t>
            </a:r>
            <a:r>
              <a:rPr lang="en-US" altLang="zh-CN"/>
              <a:t>OS</a:t>
            </a:r>
            <a:r>
              <a:rPr lang="zh-CN" altLang="en-US"/>
              <a:t>都支持内核支持线程。</a:t>
            </a:r>
          </a:p>
        </p:txBody>
      </p:sp>
      <p:sp>
        <p:nvSpPr>
          <p:cNvPr id="835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939157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r>
              <a:rPr lang="zh-CN" altLang="en-US"/>
              <a:t>　　这种线程实现方式主要有四个主要优点：</a:t>
            </a:r>
            <a:br>
              <a:rPr lang="zh-CN" altLang="en-US"/>
            </a:br>
            <a:r>
              <a:rPr lang="zh-CN" altLang="en-US"/>
              <a:t>　　</a:t>
            </a:r>
            <a:r>
              <a:rPr lang="en-US" altLang="zh-CN"/>
              <a:t>(1) </a:t>
            </a:r>
            <a:r>
              <a:rPr lang="zh-CN" altLang="en-US"/>
              <a:t>在多处理器系统中，内核能够同时调度同一进程中的多个线程并行执行；</a:t>
            </a:r>
            <a:br>
              <a:rPr lang="zh-CN" altLang="en-US"/>
            </a:br>
            <a:r>
              <a:rPr lang="zh-CN" altLang="en-US"/>
              <a:t>　　</a:t>
            </a:r>
            <a:r>
              <a:rPr lang="en-US" altLang="zh-CN"/>
              <a:t>(2) </a:t>
            </a:r>
            <a:r>
              <a:rPr lang="zh-CN" altLang="en-US"/>
              <a:t>如果进程中的一个线程被阻塞了，内核可以调度该进程中的其它线程占有处理器运行，也可以运行其它进程中的线程；</a:t>
            </a:r>
            <a:br>
              <a:rPr lang="zh-CN" altLang="en-US"/>
            </a:br>
            <a:r>
              <a:rPr lang="zh-CN" altLang="en-US"/>
              <a:t>　　</a:t>
            </a:r>
            <a:r>
              <a:rPr lang="en-US" altLang="zh-CN"/>
              <a:t>(3) </a:t>
            </a:r>
            <a:r>
              <a:rPr lang="zh-CN" altLang="en-US"/>
              <a:t>内核支持线程具有很小的数据结构和堆栈，线程的切换比较快，切换开销小；</a:t>
            </a:r>
            <a:br>
              <a:rPr lang="zh-CN" altLang="en-US"/>
            </a:br>
            <a:r>
              <a:rPr lang="zh-CN" altLang="en-US"/>
              <a:t>　　</a:t>
            </a:r>
            <a:r>
              <a:rPr lang="en-US" altLang="zh-CN"/>
              <a:t>(4) </a:t>
            </a:r>
            <a:r>
              <a:rPr lang="zh-CN" altLang="en-US"/>
              <a:t>内核本身也可以采用多线程技术，可以提高系统的执行速度和效率。</a:t>
            </a:r>
          </a:p>
        </p:txBody>
      </p:sp>
      <p:sp>
        <p:nvSpPr>
          <p:cNvPr id="83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5652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用户级线程</a:t>
            </a:r>
            <a:r>
              <a:rPr lang="en-US" altLang="zh-CN">
                <a:latin typeface="黑体" panose="02010609060101010101" pitchFamily="49" charset="-122"/>
                <a:ea typeface="黑体" panose="02010609060101010101" pitchFamily="49" charset="-122"/>
              </a:rPr>
              <a:t>ULT(User Level Threads)</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用户级线程是在用户空间中实现的。对线程的创建、 撤消、同步与通信等功能，都无需内核的支持，即用户级线程是与内核无关的。在一个系统中的用户级线程的数目可以达到数百个至数千个。由于这些线程的任务控制块都是设置在用户空间，而线程所执行的操作也无需内核的帮助，因而内核完全不知道用户级线程的存在。</a:t>
            </a:r>
          </a:p>
        </p:txBody>
      </p:sp>
      <p:sp>
        <p:nvSpPr>
          <p:cNvPr id="837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0263020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pPr>
              <a:lnSpc>
                <a:spcPct val="140000"/>
              </a:lnSpc>
            </a:pPr>
            <a:r>
              <a:rPr lang="zh-CN" altLang="en-US"/>
              <a:t>　　使用用户级线程方式有许多优点：</a:t>
            </a:r>
            <a:br>
              <a:rPr lang="zh-CN" altLang="en-US"/>
            </a:br>
            <a:r>
              <a:rPr lang="zh-CN" altLang="en-US"/>
              <a:t>　　</a:t>
            </a:r>
            <a:r>
              <a:rPr lang="en-US" altLang="zh-CN"/>
              <a:t>(1) </a:t>
            </a:r>
            <a:r>
              <a:rPr lang="zh-CN" altLang="en-US"/>
              <a:t>线程切换不需要转换到内核空间。</a:t>
            </a:r>
            <a:br>
              <a:rPr lang="zh-CN" altLang="en-US"/>
            </a:br>
            <a:r>
              <a:rPr lang="zh-CN" altLang="en-US"/>
              <a:t>　　</a:t>
            </a:r>
            <a:r>
              <a:rPr lang="en-US" altLang="zh-CN"/>
              <a:t>(2) </a:t>
            </a:r>
            <a:r>
              <a:rPr lang="zh-CN" altLang="en-US"/>
              <a:t>调度算法可以是进程专用的。</a:t>
            </a:r>
            <a:br>
              <a:rPr lang="zh-CN" altLang="en-US"/>
            </a:br>
            <a:r>
              <a:rPr lang="zh-CN" altLang="en-US"/>
              <a:t>　　</a:t>
            </a:r>
            <a:r>
              <a:rPr lang="en-US" altLang="zh-CN"/>
              <a:t>(3) </a:t>
            </a:r>
            <a:r>
              <a:rPr lang="zh-CN" altLang="en-US"/>
              <a:t>用户级线程的实现与</a:t>
            </a:r>
            <a:r>
              <a:rPr lang="en-US" altLang="zh-CN"/>
              <a:t>OS</a:t>
            </a:r>
            <a:r>
              <a:rPr lang="zh-CN" altLang="en-US"/>
              <a:t>平台无关，因为对于线程管理的代码是属于用户程序的一部分，所有的应用程序都可以对之进行共享。 </a:t>
            </a:r>
          </a:p>
        </p:txBody>
      </p:sp>
      <p:sp>
        <p:nvSpPr>
          <p:cNvPr id="838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829817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zh-CN" altLang="en-US"/>
              <a:t>　　而用户级线程方式的主要缺点则在于：</a:t>
            </a:r>
            <a:br>
              <a:rPr lang="zh-CN" altLang="en-US"/>
            </a:br>
            <a:r>
              <a:rPr lang="zh-CN" altLang="en-US"/>
              <a:t>　　</a:t>
            </a:r>
            <a:r>
              <a:rPr lang="en-US" altLang="zh-CN"/>
              <a:t>(1) </a:t>
            </a:r>
            <a:r>
              <a:rPr lang="zh-CN" altLang="en-US"/>
              <a:t>系统调用的阻塞问题。在基于进程机制的</a:t>
            </a:r>
            <a:r>
              <a:rPr lang="en-US" altLang="zh-CN"/>
              <a:t>OS</a:t>
            </a:r>
            <a:r>
              <a:rPr lang="zh-CN" altLang="en-US"/>
              <a:t>中，大多数系统调用将使进程阻塞，因此，当线程执行一个系统调用时，不仅该线程被阻塞，而且，进程内的所有线程会被阻塞。而在内核支持线程方式中，则进程中的其它线程仍然可以运行。</a:t>
            </a:r>
            <a:br>
              <a:rPr lang="zh-CN" altLang="en-US"/>
            </a:br>
            <a:r>
              <a:rPr lang="zh-CN" altLang="en-US"/>
              <a:t>　　</a:t>
            </a:r>
            <a:r>
              <a:rPr lang="en-US" altLang="zh-CN"/>
              <a:t>(2) </a:t>
            </a:r>
            <a:r>
              <a:rPr lang="zh-CN" altLang="en-US"/>
              <a:t>在单纯的用户级线程实现方式中，多线程应用不能利用多处理机进行多重处理的优点，内核每次分配给一个进程的仅有一个</a:t>
            </a:r>
            <a:r>
              <a:rPr lang="en-US" altLang="zh-CN"/>
              <a:t>CPU</a:t>
            </a:r>
            <a:r>
              <a:rPr lang="zh-CN" altLang="en-US"/>
              <a:t>，因此，进程中仅有一个线程能执行，在该线程放弃</a:t>
            </a:r>
            <a:r>
              <a:rPr lang="en-US" altLang="zh-CN"/>
              <a:t>CPU</a:t>
            </a:r>
            <a:r>
              <a:rPr lang="zh-CN" altLang="en-US"/>
              <a:t>之前，其它线程只能等待。</a:t>
            </a:r>
          </a:p>
        </p:txBody>
      </p:sp>
      <p:sp>
        <p:nvSpPr>
          <p:cNvPr id="839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77350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组合方式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有些</a:t>
            </a:r>
            <a:r>
              <a:rPr lang="en-US" altLang="zh-CN"/>
              <a:t>OS</a:t>
            </a:r>
            <a:r>
              <a:rPr lang="zh-CN" altLang="en-US"/>
              <a:t>把用户级线程和内核支持线程两种方式进行组合，提供了组合方式</a:t>
            </a:r>
            <a:r>
              <a:rPr lang="en-US" altLang="zh-CN"/>
              <a:t>ULT/KST </a:t>
            </a:r>
            <a:r>
              <a:rPr lang="zh-CN" altLang="en-US"/>
              <a:t>线程。在组合方式线程系统中，内核支持多个内核支持线程的建立、调度和管理，同时，也允许用户应用程序建立、调度和管理用户级线程。 </a:t>
            </a:r>
          </a:p>
        </p:txBody>
      </p:sp>
      <p:sp>
        <p:nvSpPr>
          <p:cNvPr id="840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44429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endParaRPr lang="zh-CN" altLang="zh-CN"/>
          </a:p>
        </p:txBody>
      </p:sp>
      <p:sp>
        <p:nvSpPr>
          <p:cNvPr id="841731" name="Rectangle 3"/>
          <p:cNvSpPr>
            <a:spLocks noGrp="1" noChangeArrowheads="1"/>
          </p:cNvSpPr>
          <p:nvPr>
            <p:ph type="body" idx="1"/>
          </p:nvPr>
        </p:nvSpPr>
        <p:spPr>
          <a:xfrm>
            <a:off x="0" y="4941888"/>
            <a:ext cx="9144000" cy="476250"/>
          </a:xfrm>
        </p:spPr>
        <p:txBody>
          <a:bodyPr/>
          <a:lstStyle/>
          <a:p>
            <a:r>
              <a:rPr lang="zh-CN" altLang="en-US"/>
              <a:t>图</a:t>
            </a:r>
            <a:r>
              <a:rPr lang="en-US" altLang="zh-CN"/>
              <a:t>2-18  </a:t>
            </a:r>
            <a:r>
              <a:rPr lang="zh-CN" altLang="en-US"/>
              <a:t>多线程模型</a:t>
            </a:r>
          </a:p>
        </p:txBody>
      </p:sp>
      <p:pic>
        <p:nvPicPr>
          <p:cNvPr id="841732" name="Picture 4" descr="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73238"/>
            <a:ext cx="7416800"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7034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2.8.2  </a:t>
            </a:r>
            <a:r>
              <a:rPr lang="zh-CN" altLang="en-US">
                <a:latin typeface="黑体" panose="02010609060101010101" pitchFamily="49" charset="-122"/>
                <a:ea typeface="黑体" panose="02010609060101010101" pitchFamily="49" charset="-122"/>
              </a:rPr>
              <a:t>线程的实现</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内核支持线程的实现</a:t>
            </a:r>
            <a:br>
              <a:rPr lang="zh-CN" altLang="en-US">
                <a:latin typeface="黑体" panose="02010609060101010101" pitchFamily="49" charset="-122"/>
                <a:ea typeface="黑体" panose="02010609060101010101" pitchFamily="49" charset="-122"/>
              </a:rPr>
            </a:br>
            <a:r>
              <a:rPr lang="zh-CN" altLang="en-US"/>
              <a:t>　　在仅设置了内核支持线程的</a:t>
            </a:r>
            <a:r>
              <a:rPr lang="en-US" altLang="zh-CN"/>
              <a:t>OS</a:t>
            </a:r>
            <a:r>
              <a:rPr lang="zh-CN" altLang="en-US"/>
              <a:t>中，一种可能的线程控制方法是，系统在创建一个新进程时，便为它分配一个任务数据区</a:t>
            </a:r>
            <a:r>
              <a:rPr lang="en-US" altLang="zh-CN"/>
              <a:t>PTDA(Per Task Data Area)</a:t>
            </a:r>
            <a:r>
              <a:rPr lang="zh-CN" altLang="en-US"/>
              <a:t>，其中包括若干个线程控制块</a:t>
            </a:r>
            <a:r>
              <a:rPr lang="en-US" altLang="zh-CN"/>
              <a:t>TCB</a:t>
            </a:r>
            <a:r>
              <a:rPr lang="zh-CN" altLang="en-US"/>
              <a:t>空间，如图</a:t>
            </a:r>
            <a:r>
              <a:rPr lang="en-US" altLang="zh-CN"/>
              <a:t>2-19</a:t>
            </a:r>
            <a:r>
              <a:rPr lang="zh-CN" altLang="en-US"/>
              <a:t>所示。 </a:t>
            </a:r>
          </a:p>
        </p:txBody>
      </p:sp>
      <p:sp>
        <p:nvSpPr>
          <p:cNvPr id="84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931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多道批处理系统的优缺点</a:t>
            </a:r>
            <a:r>
              <a:rPr lang="zh-CN" altLang="en-US"/>
              <a:t/>
            </a:r>
            <a:br>
              <a:rPr lang="zh-CN" altLang="en-US"/>
            </a:br>
            <a:r>
              <a:rPr lang="zh-CN" altLang="en-US"/>
              <a:t>　　多道批处理系统的优缺点如下：</a:t>
            </a:r>
            <a:br>
              <a:rPr lang="zh-CN" altLang="en-US"/>
            </a:br>
            <a:r>
              <a:rPr lang="zh-CN" altLang="en-US"/>
              <a:t>　　</a:t>
            </a:r>
            <a:r>
              <a:rPr lang="en-US" altLang="zh-CN"/>
              <a:t>(1) </a:t>
            </a:r>
            <a:r>
              <a:rPr lang="zh-CN" altLang="en-US"/>
              <a:t>资源利用率高。引入多道批处理能使多道程序交替运行，以保持</a:t>
            </a:r>
            <a:r>
              <a:rPr lang="en-US" altLang="zh-CN"/>
              <a:t>CPU</a:t>
            </a:r>
            <a:r>
              <a:rPr lang="zh-CN" altLang="en-US"/>
              <a:t>处于忙碌状态；在内存中装入多道程序可提高内存的利用率；此外还可以提高</a:t>
            </a:r>
            <a:r>
              <a:rPr lang="en-US" altLang="zh-CN"/>
              <a:t>I/O</a:t>
            </a:r>
            <a:r>
              <a:rPr lang="zh-CN" altLang="en-US"/>
              <a:t>设备的利用率。</a:t>
            </a:r>
            <a:br>
              <a:rPr lang="zh-CN" altLang="en-US"/>
            </a:br>
            <a:r>
              <a:rPr lang="zh-CN" altLang="en-US"/>
              <a:t>　　</a:t>
            </a:r>
            <a:r>
              <a:rPr lang="en-US" altLang="zh-CN"/>
              <a:t>(2) </a:t>
            </a:r>
            <a:r>
              <a:rPr lang="zh-CN" altLang="en-US"/>
              <a:t>系统吞吐量大。能提高系统吞吐量的主要原因可归结为：① </a:t>
            </a:r>
            <a:r>
              <a:rPr lang="en-US" altLang="zh-CN"/>
              <a:t>CPU</a:t>
            </a:r>
            <a:r>
              <a:rPr lang="zh-CN" altLang="en-US"/>
              <a:t>和其它资源保持“忙碌”状态；② 仅当作业完成时或运行不下去时才进行切换，系统开销小。</a:t>
            </a:r>
            <a:br>
              <a:rPr lang="zh-CN" altLang="en-US"/>
            </a:br>
            <a:r>
              <a:rPr lang="zh-CN" altLang="en-US"/>
              <a:t>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4116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p:txBody>
          <a:bodyPr/>
          <a:lstStyle/>
          <a:p>
            <a:endParaRPr lang="zh-CN" altLang="zh-CN"/>
          </a:p>
        </p:txBody>
      </p:sp>
      <p:sp>
        <p:nvSpPr>
          <p:cNvPr id="843779" name="Rectangle 3"/>
          <p:cNvSpPr>
            <a:spLocks noGrp="1" noChangeArrowheads="1"/>
          </p:cNvSpPr>
          <p:nvPr>
            <p:ph type="body" idx="1"/>
          </p:nvPr>
        </p:nvSpPr>
        <p:spPr>
          <a:xfrm>
            <a:off x="0" y="5373688"/>
            <a:ext cx="9144000" cy="476250"/>
          </a:xfrm>
        </p:spPr>
        <p:txBody>
          <a:bodyPr/>
          <a:lstStyle/>
          <a:p>
            <a:r>
              <a:rPr lang="zh-CN" altLang="en-US"/>
              <a:t>图</a:t>
            </a:r>
            <a:r>
              <a:rPr lang="en-US" altLang="zh-CN"/>
              <a:t>2-19</a:t>
            </a:r>
            <a:r>
              <a:rPr lang="zh-CN" altLang="en-US"/>
              <a:t>　任务数据区空间</a:t>
            </a:r>
          </a:p>
        </p:txBody>
      </p:sp>
      <p:pic>
        <p:nvPicPr>
          <p:cNvPr id="843780" name="Picture 4" descr="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73238"/>
            <a:ext cx="6119812" cy="295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138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p:txBody>
          <a:bodyPr/>
          <a:lstStyle/>
          <a:p>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用户级线程的实现</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运行时系统</a:t>
            </a:r>
            <a:r>
              <a:rPr lang="en-US" altLang="zh-CN"/>
              <a:t>(Runtime System)</a:t>
            </a:r>
            <a:br>
              <a:rPr lang="en-US" altLang="zh-CN"/>
            </a:br>
            <a:r>
              <a:rPr lang="zh-CN" altLang="en-US"/>
              <a:t>　　所谓“运行时系统”，实质上是用于管理和控制线程的函数</a:t>
            </a:r>
            <a:r>
              <a:rPr lang="en-US" altLang="zh-CN"/>
              <a:t>(</a:t>
            </a:r>
            <a:r>
              <a:rPr lang="zh-CN" altLang="en-US"/>
              <a:t>过程</a:t>
            </a:r>
            <a:r>
              <a:rPr lang="en-US" altLang="zh-CN"/>
              <a:t>)</a:t>
            </a:r>
            <a:r>
              <a:rPr lang="zh-CN" altLang="en-US"/>
              <a:t>的集合，其中包括用于创建和撤消线程的函数、线程同步和通信的函数，以及实现线程调度的函数等。正因为有这些函数，才能使用户级线程与内核无关。运行时系统中的所有函数都驻留在用户空间，并作为用户级线程与内核之间的接口。</a:t>
            </a:r>
          </a:p>
        </p:txBody>
      </p:sp>
      <p:sp>
        <p:nvSpPr>
          <p:cNvPr id="844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63807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r>
              <a:rPr lang="zh-CN" altLang="en-US"/>
              <a:t>　　</a:t>
            </a:r>
            <a:r>
              <a:rPr lang="en-US" altLang="zh-CN"/>
              <a:t>2) </a:t>
            </a:r>
            <a:r>
              <a:rPr lang="zh-CN" altLang="en-US"/>
              <a:t>内核控制线程</a:t>
            </a:r>
            <a:br>
              <a:rPr lang="zh-CN" altLang="en-US"/>
            </a:br>
            <a:r>
              <a:rPr lang="zh-CN" altLang="en-US"/>
              <a:t>　　这种线程又称为轻型进程</a:t>
            </a:r>
            <a:r>
              <a:rPr lang="en-US" altLang="zh-CN"/>
              <a:t>LWP(Light Weight Process)</a:t>
            </a:r>
            <a:r>
              <a:rPr lang="zh-CN" altLang="en-US"/>
              <a:t>。每一个进程都可拥有多个</a:t>
            </a:r>
            <a:r>
              <a:rPr lang="en-US" altLang="zh-CN"/>
              <a:t>LWP</a:t>
            </a:r>
            <a:r>
              <a:rPr lang="zh-CN" altLang="en-US"/>
              <a:t>，同用户级线程一样，每个</a:t>
            </a:r>
            <a:r>
              <a:rPr lang="en-US" altLang="zh-CN"/>
              <a:t>LWP</a:t>
            </a:r>
            <a:r>
              <a:rPr lang="zh-CN" altLang="en-US"/>
              <a:t>都有自己的数据结构</a:t>
            </a:r>
            <a:r>
              <a:rPr lang="en-US" altLang="zh-CN"/>
              <a:t>(</a:t>
            </a:r>
            <a:r>
              <a:rPr lang="zh-CN" altLang="en-US"/>
              <a:t>如</a:t>
            </a:r>
            <a:r>
              <a:rPr lang="en-US" altLang="zh-CN"/>
              <a:t>TCB)</a:t>
            </a:r>
            <a:r>
              <a:rPr lang="zh-CN" altLang="en-US"/>
              <a:t>，其中包括线程标识符、优先级、状态，另外还有栈和局部存储区等。</a:t>
            </a:r>
            <a:r>
              <a:rPr lang="en-US" altLang="zh-CN"/>
              <a:t>LWP</a:t>
            </a:r>
            <a:r>
              <a:rPr lang="zh-CN" altLang="en-US"/>
              <a:t>也可以共享进程所拥有的资源。</a:t>
            </a:r>
            <a:r>
              <a:rPr lang="en-US" altLang="zh-CN"/>
              <a:t>LWP</a:t>
            </a:r>
            <a:r>
              <a:rPr lang="zh-CN" altLang="en-US"/>
              <a:t>可通过系统调用来获得内核提供的服务，这样，当一个用户级线程运行时，只须将它连接到一个</a:t>
            </a:r>
            <a:r>
              <a:rPr lang="en-US" altLang="zh-CN"/>
              <a:t>LWP</a:t>
            </a:r>
            <a:r>
              <a:rPr lang="zh-CN" altLang="en-US"/>
              <a:t>上，此时它便具有了内核支持线程的所有属性。这种线程实现方式就是组合方式。</a:t>
            </a:r>
          </a:p>
        </p:txBody>
      </p:sp>
      <p:sp>
        <p:nvSpPr>
          <p:cNvPr id="845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766645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endParaRPr lang="zh-CN" altLang="zh-CN"/>
          </a:p>
        </p:txBody>
      </p:sp>
      <p:sp>
        <p:nvSpPr>
          <p:cNvPr id="846851" name="Rectangle 3"/>
          <p:cNvSpPr>
            <a:spLocks noGrp="1" noChangeArrowheads="1"/>
          </p:cNvSpPr>
          <p:nvPr>
            <p:ph type="body" idx="1"/>
          </p:nvPr>
        </p:nvSpPr>
        <p:spPr/>
        <p:txBody>
          <a:bodyPr/>
          <a:lstStyle/>
          <a:p>
            <a:r>
              <a:rPr lang="zh-CN" altLang="en-US"/>
              <a:t>图</a:t>
            </a:r>
            <a:r>
              <a:rPr lang="en-US" altLang="zh-CN"/>
              <a:t>2-20</a:t>
            </a:r>
            <a:r>
              <a:rPr lang="zh-CN" altLang="en-US"/>
              <a:t>　利用轻型进程作为中间系统</a:t>
            </a:r>
          </a:p>
        </p:txBody>
      </p:sp>
      <p:pic>
        <p:nvPicPr>
          <p:cNvPr id="846852" name="Picture 4" descr="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84313"/>
            <a:ext cx="6697663"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2659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2.8.3  </a:t>
            </a:r>
            <a:r>
              <a:rPr lang="zh-CN" altLang="en-US">
                <a:latin typeface="黑体" panose="02010609060101010101" pitchFamily="49" charset="-122"/>
                <a:ea typeface="黑体" panose="02010609060101010101" pitchFamily="49" charset="-122"/>
              </a:rPr>
              <a:t>线程的创建和终止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线程的创建</a:t>
            </a:r>
            <a:r>
              <a:rPr lang="zh-CN" altLang="en-US"/>
              <a:t/>
            </a:r>
            <a:br>
              <a:rPr lang="zh-CN" altLang="en-US"/>
            </a:br>
            <a:r>
              <a:rPr lang="zh-CN" altLang="en-US"/>
              <a:t>　　应用程序在启动时，通常仅有一个线程在执行，人们把线程称为“初始化线程”，它的主要功能是用于创建新线程。在创建新线程时，需要利用一个线程创建函数</a:t>
            </a:r>
            <a:r>
              <a:rPr lang="en-US" altLang="zh-CN"/>
              <a:t>(</a:t>
            </a:r>
            <a:r>
              <a:rPr lang="zh-CN" altLang="en-US"/>
              <a:t>或系统调用</a:t>
            </a:r>
            <a:r>
              <a:rPr lang="en-US" altLang="zh-CN"/>
              <a:t>)</a:t>
            </a:r>
            <a:r>
              <a:rPr lang="zh-CN" altLang="en-US"/>
              <a:t>，并提供相应的参数，如指向线程主程序的入口指针、堆栈的大小，以及用于调度的优先级等。在线程的创建函数执行完后，将返回一个线程标识符供以后使用。</a:t>
            </a:r>
          </a:p>
        </p:txBody>
      </p:sp>
      <p:sp>
        <p:nvSpPr>
          <p:cNvPr id="84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451092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线程的终止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当一个线程完成了自己的任务</a:t>
            </a:r>
            <a:r>
              <a:rPr lang="en-US" altLang="zh-CN"/>
              <a:t>(</a:t>
            </a:r>
            <a:r>
              <a:rPr lang="zh-CN" altLang="en-US"/>
              <a:t>工作</a:t>
            </a:r>
            <a:r>
              <a:rPr lang="en-US" altLang="zh-CN"/>
              <a:t>)</a:t>
            </a:r>
            <a:r>
              <a:rPr lang="zh-CN" altLang="en-US"/>
              <a:t>后，或是线程在运行中出现异常情况而须被强行终止时，由终止线程通过调用相应的函数</a:t>
            </a:r>
            <a:r>
              <a:rPr lang="en-US" altLang="zh-CN"/>
              <a:t>(</a:t>
            </a:r>
            <a:r>
              <a:rPr lang="zh-CN" altLang="en-US"/>
              <a:t>或系统调用</a:t>
            </a:r>
            <a:r>
              <a:rPr lang="en-US" altLang="zh-CN"/>
              <a:t>)</a:t>
            </a:r>
            <a:r>
              <a:rPr lang="zh-CN" altLang="en-US"/>
              <a:t>对它执行终止操作。但有些线程</a:t>
            </a:r>
            <a:r>
              <a:rPr lang="en-US" altLang="zh-CN"/>
              <a:t>(</a:t>
            </a:r>
            <a:r>
              <a:rPr lang="zh-CN" altLang="en-US"/>
              <a:t>主要是系统线程</a:t>
            </a:r>
            <a:r>
              <a:rPr lang="en-US" altLang="zh-CN"/>
              <a:t>)</a:t>
            </a:r>
            <a:r>
              <a:rPr lang="zh-CN" altLang="en-US"/>
              <a:t>，它们一旦被建立起来之后，便一直运行下去而不被终止。在大多数的</a:t>
            </a:r>
            <a:r>
              <a:rPr lang="en-US" altLang="zh-CN"/>
              <a:t>OS</a:t>
            </a:r>
            <a:r>
              <a:rPr lang="zh-CN" altLang="en-US"/>
              <a:t>中，线程被中止后并不立即释放它所占有的资源，只有当进程中的其它线程执行了分离函数后，被终止的线程才与资源分离，此时的资源才能被其它线程利用。</a:t>
            </a:r>
          </a:p>
        </p:txBody>
      </p:sp>
      <p:sp>
        <p:nvSpPr>
          <p:cNvPr id="848899" name="Rectangle 3"/>
          <p:cNvSpPr>
            <a:spLocks noGrp="1" noChangeArrowheads="1"/>
          </p:cNvSpPr>
          <p:nvPr>
            <p:ph type="body" idx="1"/>
          </p:nvPr>
        </p:nvSpPr>
        <p:spPr/>
        <p:txBody>
          <a:bodyPr/>
          <a:lstStyle/>
          <a:p>
            <a:endParaRPr lang="zh-CN" altLang="zh-CN"/>
          </a:p>
        </p:txBody>
      </p:sp>
      <p:sp>
        <p:nvSpPr>
          <p:cNvPr id="84890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7888203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p:txBody>
          <a:bodyPr/>
          <a:lstStyle/>
          <a:p>
            <a:pPr>
              <a:buFont typeface="Webdings" panose="05030102010509060703" pitchFamily="18" charset="2"/>
              <a:buNone/>
            </a:pPr>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什么是前趋图</a:t>
            </a:r>
            <a:r>
              <a:rPr lang="en-US" altLang="zh-CN"/>
              <a:t>? </a:t>
            </a:r>
            <a:r>
              <a:rPr lang="zh-CN" altLang="en-US"/>
              <a:t>为什么要引入前趋图</a:t>
            </a:r>
            <a:r>
              <a:rPr lang="en-US" altLang="zh-CN"/>
              <a:t>? </a:t>
            </a:r>
            <a:br>
              <a:rPr lang="en-US" altLang="zh-CN"/>
            </a:br>
            <a:r>
              <a:rPr lang="zh-CN" altLang="en-US"/>
              <a:t>　　</a:t>
            </a:r>
            <a:r>
              <a:rPr lang="en-US" altLang="zh-CN"/>
              <a:t>2. </a:t>
            </a:r>
            <a:r>
              <a:rPr lang="zh-CN" altLang="en-US"/>
              <a:t>试画出下面四条语句的前趋图：</a:t>
            </a:r>
            <a:br>
              <a:rPr lang="zh-CN" altLang="en-US"/>
            </a:br>
            <a:r>
              <a:rPr lang="zh-CN" altLang="en-US"/>
              <a:t>　　　　</a:t>
            </a:r>
            <a:r>
              <a:rPr lang="pl-PL" altLang="zh-CN"/>
              <a:t>S1: a = x+y</a:t>
            </a:r>
            <a:r>
              <a:rPr lang="zh-CN" altLang="pl-PL"/>
              <a:t>；</a:t>
            </a:r>
            <a:br>
              <a:rPr lang="zh-CN" altLang="pl-PL"/>
            </a:br>
            <a:r>
              <a:rPr lang="zh-CN" altLang="en-US"/>
              <a:t>　　</a:t>
            </a:r>
            <a:r>
              <a:rPr lang="zh-CN" altLang="pl-PL"/>
              <a:t>　　</a:t>
            </a:r>
            <a:r>
              <a:rPr lang="pl-PL" altLang="zh-CN"/>
              <a:t>S2: b = z+1</a:t>
            </a:r>
            <a:r>
              <a:rPr lang="zh-CN" altLang="pl-PL"/>
              <a:t>；</a:t>
            </a:r>
            <a:br>
              <a:rPr lang="zh-CN" altLang="pl-PL"/>
            </a:br>
            <a:r>
              <a:rPr lang="zh-CN" altLang="en-US"/>
              <a:t>　　</a:t>
            </a:r>
            <a:r>
              <a:rPr lang="zh-CN" altLang="pl-PL"/>
              <a:t>　　</a:t>
            </a:r>
            <a:r>
              <a:rPr lang="pl-PL" altLang="zh-CN"/>
              <a:t>S3: c = a-b</a:t>
            </a:r>
            <a:r>
              <a:rPr lang="zh-CN" altLang="pl-PL"/>
              <a:t>；</a:t>
            </a:r>
            <a:br>
              <a:rPr lang="zh-CN" altLang="pl-PL"/>
            </a:br>
            <a:r>
              <a:rPr lang="zh-CN" altLang="en-US"/>
              <a:t>　　</a:t>
            </a:r>
            <a:r>
              <a:rPr lang="zh-CN" altLang="pl-PL"/>
              <a:t>　　</a:t>
            </a:r>
            <a:r>
              <a:rPr lang="pl-PL" altLang="zh-CN"/>
              <a:t>S4: w = c+1</a:t>
            </a:r>
            <a:r>
              <a:rPr lang="zh-CN" altLang="pl-PL"/>
              <a:t>；</a:t>
            </a:r>
            <a:r>
              <a:rPr lang="zh-CN" altLang="en-US"/>
              <a:t/>
            </a:r>
            <a:br>
              <a:rPr lang="zh-CN" altLang="en-US"/>
            </a:br>
            <a:r>
              <a:rPr lang="zh-CN" altLang="en-US"/>
              <a:t>　　</a:t>
            </a:r>
            <a:r>
              <a:rPr lang="en-US" altLang="zh-CN"/>
              <a:t>3. </a:t>
            </a:r>
            <a:r>
              <a:rPr lang="zh-CN" altLang="en-US"/>
              <a:t>为什么程序并发执行会产生间断性特征</a:t>
            </a:r>
            <a:r>
              <a:rPr lang="en-US" altLang="zh-CN"/>
              <a:t>? </a:t>
            </a:r>
            <a:br>
              <a:rPr lang="en-US" altLang="zh-CN"/>
            </a:br>
            <a:r>
              <a:rPr lang="zh-CN" altLang="en-US"/>
              <a:t>　　</a:t>
            </a:r>
            <a:r>
              <a:rPr lang="en-US" altLang="zh-CN"/>
              <a:t>4. </a:t>
            </a:r>
            <a:r>
              <a:rPr lang="zh-CN" altLang="en-US"/>
              <a:t>程序并发执行时为什么会失去封闭性和可再现性</a:t>
            </a:r>
            <a:r>
              <a:rPr lang="en-US" altLang="zh-CN"/>
              <a:t>? </a:t>
            </a:r>
          </a:p>
        </p:txBody>
      </p:sp>
      <p:sp>
        <p:nvSpPr>
          <p:cNvPr id="849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587625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zh-CN" altLang="en-US"/>
              <a:t>　　</a:t>
            </a:r>
            <a:r>
              <a:rPr lang="en-US" altLang="zh-CN"/>
              <a:t>5. </a:t>
            </a:r>
            <a:r>
              <a:rPr lang="zh-CN" altLang="en-US"/>
              <a:t>在操作系统中为什么要引入进程的概念</a:t>
            </a:r>
            <a:r>
              <a:rPr lang="en-US" altLang="zh-CN"/>
              <a:t>? </a:t>
            </a:r>
            <a:r>
              <a:rPr lang="zh-CN" altLang="en-US"/>
              <a:t>它会产生什么样的影响</a:t>
            </a:r>
            <a:r>
              <a:rPr lang="en-US" altLang="zh-CN"/>
              <a:t>? </a:t>
            </a:r>
            <a:br>
              <a:rPr lang="en-US" altLang="zh-CN"/>
            </a:br>
            <a:r>
              <a:rPr lang="zh-CN" altLang="en-US"/>
              <a:t>　　</a:t>
            </a:r>
            <a:r>
              <a:rPr lang="en-US" altLang="zh-CN"/>
              <a:t>6. </a:t>
            </a:r>
            <a:r>
              <a:rPr lang="zh-CN" altLang="en-US"/>
              <a:t>试从动态性、并发性和独立性上比较进程和程序。</a:t>
            </a:r>
            <a:br>
              <a:rPr lang="zh-CN" altLang="en-US"/>
            </a:br>
            <a:r>
              <a:rPr lang="zh-CN" altLang="en-US"/>
              <a:t>　　</a:t>
            </a:r>
            <a:r>
              <a:rPr lang="en-US" altLang="zh-CN"/>
              <a:t>7. </a:t>
            </a:r>
            <a:r>
              <a:rPr lang="zh-CN" altLang="en-US"/>
              <a:t>试说明</a:t>
            </a:r>
            <a:r>
              <a:rPr lang="en-US" altLang="zh-CN"/>
              <a:t>PCB</a:t>
            </a:r>
            <a:r>
              <a:rPr lang="zh-CN" altLang="en-US"/>
              <a:t>的作用具体表现在哪几个方面，为什么说</a:t>
            </a:r>
            <a:r>
              <a:rPr lang="en-US" altLang="zh-CN"/>
              <a:t>PCB</a:t>
            </a:r>
            <a:r>
              <a:rPr lang="zh-CN" altLang="en-US"/>
              <a:t>是进程存在的唯一标志</a:t>
            </a:r>
            <a:r>
              <a:rPr lang="en-US" altLang="zh-CN"/>
              <a:t>? </a:t>
            </a:r>
            <a:br>
              <a:rPr lang="en-US" altLang="zh-CN"/>
            </a:br>
            <a:r>
              <a:rPr lang="zh-CN" altLang="en-US"/>
              <a:t>　　</a:t>
            </a:r>
            <a:r>
              <a:rPr lang="en-US" altLang="zh-CN"/>
              <a:t>8.  PCB</a:t>
            </a:r>
            <a:r>
              <a:rPr lang="zh-CN" altLang="en-US"/>
              <a:t>提供了进程管理和进程调度所需要的哪些信息</a:t>
            </a:r>
            <a:r>
              <a:rPr lang="en-US" altLang="zh-CN"/>
              <a:t>? </a:t>
            </a:r>
            <a:br>
              <a:rPr lang="en-US" altLang="zh-CN"/>
            </a:br>
            <a:r>
              <a:rPr lang="zh-CN" altLang="en-US"/>
              <a:t>　　</a:t>
            </a:r>
            <a:r>
              <a:rPr lang="en-US" altLang="zh-CN"/>
              <a:t>9. </a:t>
            </a:r>
            <a:r>
              <a:rPr lang="zh-CN" altLang="en-US"/>
              <a:t>进程控制块的组织方式有哪几种</a:t>
            </a:r>
            <a:r>
              <a:rPr lang="en-US" altLang="zh-CN"/>
              <a:t>? </a:t>
            </a:r>
            <a:br>
              <a:rPr lang="en-US" altLang="zh-CN"/>
            </a:br>
            <a:r>
              <a:rPr lang="zh-CN" altLang="en-US"/>
              <a:t>　　</a:t>
            </a:r>
            <a:r>
              <a:rPr lang="en-US" altLang="zh-CN"/>
              <a:t>10. </a:t>
            </a:r>
            <a:r>
              <a:rPr lang="zh-CN" altLang="en-US"/>
              <a:t>何谓操作系统内核</a:t>
            </a:r>
            <a:r>
              <a:rPr lang="en-US" altLang="zh-CN"/>
              <a:t>? </a:t>
            </a:r>
            <a:r>
              <a:rPr lang="zh-CN" altLang="en-US"/>
              <a:t>内核的主要功能是什么</a:t>
            </a:r>
            <a:r>
              <a:rPr lang="en-US" altLang="zh-CN"/>
              <a:t>? </a:t>
            </a:r>
            <a:br>
              <a:rPr lang="en-US" altLang="zh-CN"/>
            </a:br>
            <a:r>
              <a:rPr lang="zh-CN" altLang="en-US"/>
              <a:t>　　</a:t>
            </a:r>
            <a:r>
              <a:rPr lang="en-US" altLang="zh-CN"/>
              <a:t>11. </a:t>
            </a:r>
            <a:r>
              <a:rPr lang="zh-CN" altLang="en-US"/>
              <a:t>试说明进程在三个基本状态之间转换的典型原因。</a:t>
            </a:r>
            <a:br>
              <a:rPr lang="zh-CN" altLang="en-US"/>
            </a:br>
            <a:r>
              <a:rPr lang="zh-CN" altLang="en-US"/>
              <a:t>　　</a:t>
            </a:r>
            <a:r>
              <a:rPr lang="en-US" altLang="zh-CN"/>
              <a:t>12. </a:t>
            </a:r>
            <a:r>
              <a:rPr lang="zh-CN" altLang="en-US"/>
              <a:t>为什么要引入挂起状态</a:t>
            </a:r>
            <a:r>
              <a:rPr lang="en-US" altLang="zh-CN"/>
              <a:t>? </a:t>
            </a:r>
            <a:r>
              <a:rPr lang="zh-CN" altLang="en-US"/>
              <a:t>该状态有哪些性质</a:t>
            </a:r>
            <a:r>
              <a:rPr lang="en-US" altLang="zh-CN"/>
              <a:t>? </a:t>
            </a:r>
            <a:br>
              <a:rPr lang="en-US" altLang="zh-CN"/>
            </a:br>
            <a:endParaRPr lang="en-US" altLang="zh-CN"/>
          </a:p>
        </p:txBody>
      </p:sp>
      <p:sp>
        <p:nvSpPr>
          <p:cNvPr id="850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47157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p:txBody>
          <a:bodyPr/>
          <a:lstStyle/>
          <a:p>
            <a:pPr>
              <a:lnSpc>
                <a:spcPct val="140000"/>
              </a:lnSpc>
            </a:pPr>
            <a:r>
              <a:rPr lang="zh-CN" altLang="en-US"/>
              <a:t>　　</a:t>
            </a:r>
            <a:r>
              <a:rPr lang="en-US" altLang="zh-CN"/>
              <a:t>13. </a:t>
            </a:r>
            <a:r>
              <a:rPr lang="zh-CN" altLang="en-US"/>
              <a:t>在进行进程切换时，所要保存的处理机状态信息有哪些</a:t>
            </a:r>
            <a:r>
              <a:rPr lang="en-US" altLang="zh-CN"/>
              <a:t>? </a:t>
            </a:r>
            <a:br>
              <a:rPr lang="en-US" altLang="zh-CN"/>
            </a:br>
            <a:r>
              <a:rPr lang="zh-CN" altLang="en-US"/>
              <a:t>　　</a:t>
            </a:r>
            <a:r>
              <a:rPr lang="en-US" altLang="zh-CN"/>
              <a:t>14. </a:t>
            </a:r>
            <a:r>
              <a:rPr lang="zh-CN" altLang="en-US"/>
              <a:t>试说明引起进程创建的主要事件。</a:t>
            </a:r>
            <a:br>
              <a:rPr lang="zh-CN" altLang="en-US"/>
            </a:br>
            <a:r>
              <a:rPr lang="zh-CN" altLang="en-US"/>
              <a:t>　　</a:t>
            </a:r>
            <a:r>
              <a:rPr lang="en-US" altLang="zh-CN"/>
              <a:t>15. </a:t>
            </a:r>
            <a:r>
              <a:rPr lang="zh-CN" altLang="en-US"/>
              <a:t>试说明引起进程被撤消的主要事件。</a:t>
            </a:r>
            <a:br>
              <a:rPr lang="zh-CN" altLang="en-US"/>
            </a:br>
            <a:r>
              <a:rPr lang="zh-CN" altLang="en-US"/>
              <a:t>　　</a:t>
            </a:r>
            <a:r>
              <a:rPr lang="en-US" altLang="zh-CN"/>
              <a:t>16. </a:t>
            </a:r>
            <a:r>
              <a:rPr lang="zh-CN" altLang="en-US"/>
              <a:t>在创建一个进程时所要完成的主要工作是什么</a:t>
            </a:r>
            <a:r>
              <a:rPr lang="en-US" altLang="zh-CN"/>
              <a:t>? </a:t>
            </a:r>
            <a:br>
              <a:rPr lang="en-US" altLang="zh-CN"/>
            </a:br>
            <a:r>
              <a:rPr lang="zh-CN" altLang="en-US"/>
              <a:t>　　</a:t>
            </a:r>
            <a:r>
              <a:rPr lang="en-US" altLang="zh-CN"/>
              <a:t>17. </a:t>
            </a:r>
            <a:r>
              <a:rPr lang="zh-CN" altLang="en-US"/>
              <a:t>在撤消一个进程时所要完成的主要工作是什么</a:t>
            </a:r>
            <a:r>
              <a:rPr lang="en-US" altLang="zh-CN"/>
              <a:t>? </a:t>
            </a:r>
            <a:br>
              <a:rPr lang="en-US" altLang="zh-CN"/>
            </a:br>
            <a:r>
              <a:rPr lang="zh-CN" altLang="en-US"/>
              <a:t>　　</a:t>
            </a:r>
            <a:r>
              <a:rPr lang="en-US" altLang="zh-CN"/>
              <a:t>18. </a:t>
            </a:r>
            <a:r>
              <a:rPr lang="zh-CN" altLang="en-US"/>
              <a:t>试说明引起进程阻塞或被唤醒的主要事件是什么</a:t>
            </a:r>
            <a:r>
              <a:rPr lang="en-US" altLang="zh-CN"/>
              <a:t>? </a:t>
            </a:r>
            <a:br>
              <a:rPr lang="en-US" altLang="zh-CN"/>
            </a:br>
            <a:r>
              <a:rPr lang="zh-CN" altLang="en-US"/>
              <a:t>　　</a:t>
            </a:r>
            <a:r>
              <a:rPr lang="en-US" altLang="zh-CN"/>
              <a:t>19. </a:t>
            </a:r>
            <a:r>
              <a:rPr lang="zh-CN" altLang="en-US"/>
              <a:t>为什么要在</a:t>
            </a:r>
            <a:r>
              <a:rPr lang="en-US" altLang="zh-CN"/>
              <a:t>OS</a:t>
            </a:r>
            <a:r>
              <a:rPr lang="zh-CN" altLang="en-US"/>
              <a:t>中引入线程</a:t>
            </a:r>
            <a:r>
              <a:rPr lang="en-US" altLang="zh-CN"/>
              <a:t>?</a:t>
            </a:r>
            <a:br>
              <a:rPr lang="en-US" altLang="zh-CN"/>
            </a:br>
            <a:r>
              <a:rPr lang="zh-CN" altLang="en-US"/>
              <a:t>　　</a:t>
            </a:r>
            <a:r>
              <a:rPr lang="en-US" altLang="zh-CN"/>
              <a:t>20. </a:t>
            </a:r>
            <a:r>
              <a:rPr lang="zh-CN" altLang="en-US"/>
              <a:t>试说明线程具有哪些属性</a:t>
            </a:r>
            <a:r>
              <a:rPr lang="en-US" altLang="zh-CN"/>
              <a:t>?</a:t>
            </a:r>
          </a:p>
        </p:txBody>
      </p:sp>
      <p:sp>
        <p:nvSpPr>
          <p:cNvPr id="851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63928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p:txBody>
          <a:bodyPr/>
          <a:lstStyle/>
          <a:p>
            <a:pPr>
              <a:lnSpc>
                <a:spcPct val="140000"/>
              </a:lnSpc>
            </a:pPr>
            <a:r>
              <a:rPr lang="zh-CN" altLang="en-US"/>
              <a:t>　　</a:t>
            </a:r>
            <a:r>
              <a:rPr lang="en-US" altLang="zh-CN"/>
              <a:t>21. </a:t>
            </a:r>
            <a:r>
              <a:rPr lang="zh-CN" altLang="en-US"/>
              <a:t>试从调度性、并发性、拥有资源及系统开销方面对进程和线程进行比较。</a:t>
            </a:r>
            <a:br>
              <a:rPr lang="zh-CN" altLang="en-US"/>
            </a:br>
            <a:r>
              <a:rPr lang="zh-CN" altLang="en-US"/>
              <a:t>　　</a:t>
            </a:r>
            <a:r>
              <a:rPr lang="en-US" altLang="zh-CN"/>
              <a:t>22. </a:t>
            </a:r>
            <a:r>
              <a:rPr lang="zh-CN" altLang="en-US"/>
              <a:t>线程控制块</a:t>
            </a:r>
            <a:r>
              <a:rPr lang="en-US" altLang="zh-CN"/>
              <a:t>TCB</a:t>
            </a:r>
            <a:r>
              <a:rPr lang="zh-CN" altLang="en-US"/>
              <a:t>中包含了哪些内容</a:t>
            </a:r>
            <a:r>
              <a:rPr lang="en-US" altLang="zh-CN"/>
              <a:t>? </a:t>
            </a:r>
            <a:br>
              <a:rPr lang="en-US" altLang="zh-CN"/>
            </a:br>
            <a:r>
              <a:rPr lang="zh-CN" altLang="en-US"/>
              <a:t>　　</a:t>
            </a:r>
            <a:r>
              <a:rPr lang="en-US" altLang="zh-CN"/>
              <a:t>23. </a:t>
            </a:r>
            <a:r>
              <a:rPr lang="zh-CN" altLang="en-US"/>
              <a:t>何谓用户级线程和内核支持线程</a:t>
            </a:r>
            <a:r>
              <a:rPr lang="en-US" altLang="zh-CN"/>
              <a:t>?</a:t>
            </a:r>
            <a:br>
              <a:rPr lang="en-US" altLang="zh-CN"/>
            </a:br>
            <a:r>
              <a:rPr lang="zh-CN" altLang="en-US"/>
              <a:t>　　</a:t>
            </a:r>
            <a:r>
              <a:rPr lang="en-US" altLang="zh-CN"/>
              <a:t>24. </a:t>
            </a:r>
            <a:r>
              <a:rPr lang="zh-CN" altLang="en-US"/>
              <a:t>试说明用户级线程的实现方法。</a:t>
            </a:r>
            <a:br>
              <a:rPr lang="zh-CN" altLang="en-US"/>
            </a:br>
            <a:r>
              <a:rPr lang="zh-CN" altLang="en-US"/>
              <a:t>　　</a:t>
            </a:r>
            <a:r>
              <a:rPr lang="en-US" altLang="zh-CN"/>
              <a:t>25. </a:t>
            </a:r>
            <a:r>
              <a:rPr lang="zh-CN" altLang="en-US"/>
              <a:t>试说明内核支持线程的实现方法。</a:t>
            </a:r>
            <a:br>
              <a:rPr lang="zh-CN" altLang="en-US"/>
            </a:br>
            <a:r>
              <a:rPr lang="zh-CN" altLang="en-US"/>
              <a:t>　　</a:t>
            </a:r>
            <a:r>
              <a:rPr lang="en-US" altLang="zh-CN"/>
              <a:t>26. </a:t>
            </a:r>
            <a:r>
              <a:rPr lang="zh-CN" altLang="en-US"/>
              <a:t>多线程模型有哪几种类型</a:t>
            </a:r>
            <a:r>
              <a:rPr lang="en-US" altLang="zh-CN"/>
              <a:t>? </a:t>
            </a:r>
            <a:r>
              <a:rPr lang="zh-CN" altLang="en-US"/>
              <a:t>多对一模型有何优缺点</a:t>
            </a:r>
            <a:r>
              <a:rPr lang="en-US" altLang="zh-CN"/>
              <a:t>? </a:t>
            </a:r>
          </a:p>
        </p:txBody>
      </p:sp>
      <p:sp>
        <p:nvSpPr>
          <p:cNvPr id="852995" name="Rectangle 3"/>
          <p:cNvSpPr>
            <a:spLocks noGrp="1" noChangeArrowheads="1"/>
          </p:cNvSpPr>
          <p:nvPr>
            <p:ph type="body" idx="1"/>
          </p:nvPr>
        </p:nvSpPr>
        <p:spPr/>
        <p:txBody>
          <a:bodyPr/>
          <a:lstStyle/>
          <a:p>
            <a:endParaRPr lang="zh-CN" altLang="zh-CN"/>
          </a:p>
        </p:txBody>
      </p:sp>
      <p:sp>
        <p:nvSpPr>
          <p:cNvPr id="8529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7070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平均周转时间长。由于作业要排队依次进行处理，因而作业的周转时间较长，通常需几个小时，甚至几天。</a:t>
            </a:r>
            <a:br>
              <a:rPr lang="zh-CN" altLang="en-US"/>
            </a:br>
            <a:r>
              <a:rPr lang="zh-CN" altLang="en-US"/>
              <a:t>　　</a:t>
            </a:r>
            <a:r>
              <a:rPr lang="en-US" altLang="zh-CN"/>
              <a:t>(4) </a:t>
            </a:r>
            <a:r>
              <a:rPr lang="zh-CN" altLang="en-US"/>
              <a:t>无交互能力。用户一旦把作业提交给系统后，直至作业完成，用户都不能与自己的作业进行交互，修改和调试程序极不方便。</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803019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第三章    处理机调度与死锁</a:t>
            </a:r>
          </a:p>
        </p:txBody>
      </p:sp>
      <p:sp>
        <p:nvSpPr>
          <p:cNvPr id="108558" name="Text Box 14"/>
          <p:cNvSpPr txBox="1">
            <a:spLocks noChangeArrowheads="1"/>
          </p:cNvSpPr>
          <p:nvPr/>
        </p:nvSpPr>
        <p:spPr bwMode="auto">
          <a:xfrm>
            <a:off x="1835150" y="2492375"/>
            <a:ext cx="576103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3.1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处理机调度的层次和调度算法的目标</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3.2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作业与作业调度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3.3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进程调度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3.4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实时调度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3.5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死锁概述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3.6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预防死锁</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3.7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避免死锁</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3.8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死锁的检测与解除</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10"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11"/>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36181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a:t> </a:t>
            </a:r>
            <a:r>
              <a:rPr lang="en-US" altLang="zh-CN" sz="3200">
                <a:latin typeface="黑体" panose="02010609060101010101" pitchFamily="49" charset="-122"/>
                <a:ea typeface="黑体" panose="02010609060101010101" pitchFamily="49" charset="-122"/>
              </a:rPr>
              <a:t>3.1  </a:t>
            </a:r>
            <a:r>
              <a:rPr lang="zh-CN" altLang="en-US" sz="3200">
                <a:latin typeface="黑体" panose="02010609060101010101" pitchFamily="49" charset="-122"/>
                <a:ea typeface="黑体" panose="02010609060101010101" pitchFamily="49" charset="-122"/>
              </a:rPr>
              <a:t>处理机调度的层次和调度算法的目标</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多道程序系统中，调度的实质是一种资源分配，处理机调度是对处理机资源进行分配。处理机调度算法是指根据处理机分配策略所规定的处理机分配算法。在多道批处理系统中，一个作业从提交到获得处理机执行，直至作业运行完毕，可能需要经历多级处理机调度，下面先来了解处理机调度的层次。</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83730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3.1.1  </a:t>
            </a:r>
            <a:r>
              <a:rPr lang="zh-CN" altLang="en-US">
                <a:latin typeface="黑体" panose="02010609060101010101" pitchFamily="49" charset="-122"/>
                <a:ea typeface="黑体" panose="02010609060101010101" pitchFamily="49" charset="-122"/>
              </a:rPr>
              <a:t>处理机调度的层次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高级调度</a:t>
            </a:r>
            <a:r>
              <a:rPr lang="en-US" altLang="zh-CN">
                <a:latin typeface="黑体" panose="02010609060101010101" pitchFamily="49" charset="-122"/>
                <a:ea typeface="黑体" panose="02010609060101010101" pitchFamily="49" charset="-122"/>
              </a:rPr>
              <a:t>(High Level Scheduling)</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低级调度</a:t>
            </a:r>
            <a:r>
              <a:rPr lang="en-US" altLang="zh-CN">
                <a:latin typeface="黑体" panose="02010609060101010101" pitchFamily="49" charset="-122"/>
                <a:ea typeface="黑体" panose="02010609060101010101" pitchFamily="49" charset="-122"/>
              </a:rPr>
              <a:t>(Low Level Scheduling)</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中级调度</a:t>
            </a:r>
            <a:r>
              <a:rPr lang="en-US" altLang="zh-CN">
                <a:latin typeface="黑体" panose="02010609060101010101" pitchFamily="49" charset="-122"/>
                <a:ea typeface="黑体" panose="02010609060101010101" pitchFamily="49" charset="-122"/>
              </a:rPr>
              <a:t>(Intermediate Scheduling)</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034707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3.1.2  </a:t>
            </a:r>
            <a:r>
              <a:rPr lang="zh-CN" altLang="en-US">
                <a:latin typeface="黑体" panose="02010609060101010101" pitchFamily="49" charset="-122"/>
                <a:ea typeface="黑体" panose="02010609060101010101" pitchFamily="49" charset="-122"/>
              </a:rPr>
              <a:t>处理机调度算法的目标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处理机调度算法的共同目标</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资源利用率。为提高系统的资源利用率，应使系统中的处理机和其它所有资源都尽可能地保持忙碌状态，其中最重要的处理机利用率可用以下方法计算：</a:t>
            </a:r>
          </a:p>
        </p:txBody>
      </p:sp>
      <p:sp>
        <p:nvSpPr>
          <p:cNvPr id="712707" name="Rectangle 3"/>
          <p:cNvSpPr>
            <a:spLocks noGrp="1" noChangeArrowheads="1"/>
          </p:cNvSpPr>
          <p:nvPr>
            <p:ph type="body" idx="1"/>
          </p:nvPr>
        </p:nvSpPr>
        <p:spPr/>
        <p:txBody>
          <a:bodyPr/>
          <a:lstStyle/>
          <a:p>
            <a:endParaRPr lang="zh-CN" altLang="zh-CN"/>
          </a:p>
        </p:txBody>
      </p:sp>
      <p:pic>
        <p:nvPicPr>
          <p:cNvPr id="7127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7108" t="-18819" r="17667" b="-23616"/>
          <a:stretch>
            <a:fillRect/>
          </a:stretch>
        </p:blipFill>
        <p:spPr bwMode="auto">
          <a:xfrm>
            <a:off x="1258888" y="3933825"/>
            <a:ext cx="6624637"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6596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a:t>　　</a:t>
            </a:r>
            <a:r>
              <a:rPr lang="en-US" altLang="zh-CN"/>
              <a:t>(2) </a:t>
            </a:r>
            <a:r>
              <a:rPr lang="zh-CN" altLang="en-US"/>
              <a:t>公平性。公平性是指应使诸进程都获得合理的</a:t>
            </a:r>
            <a:r>
              <a:rPr lang="en-US" altLang="zh-CN"/>
              <a:t>CPU </a:t>
            </a:r>
            <a:r>
              <a:rPr lang="zh-CN" altLang="en-US"/>
              <a:t>时间，不会发生进程饥饿现象。公平性是相对的，对相同类型的进程应获得相同的服务；但对于不同类型的进程，由于其紧急程度或重要性的不同，则应提供不同的服务。</a:t>
            </a:r>
            <a:br>
              <a:rPr lang="zh-CN" altLang="en-US"/>
            </a:br>
            <a:r>
              <a:rPr lang="zh-CN" altLang="en-US"/>
              <a:t>　　</a:t>
            </a:r>
            <a:r>
              <a:rPr lang="en-US" altLang="zh-CN"/>
              <a:t>(3) </a:t>
            </a:r>
            <a:r>
              <a:rPr lang="zh-CN" altLang="en-US"/>
              <a:t>平衡性。由于在系统中可能具有多种类型的进程，有的属于计算型作业，有的属于</a:t>
            </a:r>
            <a:r>
              <a:rPr lang="en-US" altLang="zh-CN"/>
              <a:t>I/O</a:t>
            </a:r>
            <a:r>
              <a:rPr lang="zh-CN" altLang="en-US"/>
              <a:t>型。为使系统中的</a:t>
            </a:r>
            <a:r>
              <a:rPr lang="en-US" altLang="zh-CN"/>
              <a:t>CPU</a:t>
            </a:r>
            <a:r>
              <a:rPr lang="zh-CN" altLang="en-US"/>
              <a:t>和各种外部设备都能经常处于忙碌状态，调度算法应尽可能保持系统资源使用的平衡性。</a:t>
            </a:r>
            <a:br>
              <a:rPr lang="zh-CN" altLang="en-US"/>
            </a:br>
            <a:r>
              <a:rPr lang="zh-CN" altLang="en-US"/>
              <a:t>　　</a:t>
            </a:r>
            <a:r>
              <a:rPr lang="en-US" altLang="zh-CN"/>
              <a:t>(4) </a:t>
            </a:r>
            <a:r>
              <a:rPr lang="zh-CN" altLang="en-US"/>
              <a:t>策略强制执行。对所制订的策略其中包括安全策略，只要需要，就必须予以准确地执行，即使会造成某些工作的延迟也要执行。</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714686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批处理系统的目标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平均周转时间短。 </a:t>
            </a:r>
            <a:br>
              <a:rPr lang="zh-CN" altLang="en-US"/>
            </a:br>
            <a:r>
              <a:rPr lang="zh-CN" altLang="en-US"/>
              <a:t>　　对每个用户而言，都希望自己作业的周转时间最短。但作为计算机系统的管理者，则总是希望能使平均周转时间最短，这不仅会有效地提高系统资源的利用率，而且还可使大多数用户都感到满意。应使作业周转时间和作业的平均周转时间尽可能短。否则，会使许多用户的等待时间过长，这将会引起用户特别是短作业用户的不满。可把平均周转时间描述为：</a:t>
            </a:r>
          </a:p>
        </p:txBody>
      </p:sp>
      <p:sp>
        <p:nvSpPr>
          <p:cNvPr id="714755" name="Rectangle 3"/>
          <p:cNvSpPr>
            <a:spLocks noGrp="1" noChangeArrowheads="1"/>
          </p:cNvSpPr>
          <p:nvPr>
            <p:ph type="body" idx="1"/>
          </p:nvPr>
        </p:nvSpPr>
        <p:spPr/>
        <p:txBody>
          <a:bodyPr/>
          <a:lstStyle/>
          <a:p>
            <a:endParaRPr lang="zh-CN" altLang="zh-CN"/>
          </a:p>
        </p:txBody>
      </p:sp>
      <p:sp>
        <p:nvSpPr>
          <p:cNvPr id="714757"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14756" name="Object 4"/>
          <p:cNvGraphicFramePr>
            <a:graphicFrameLocks noChangeAspect="1"/>
          </p:cNvGraphicFramePr>
          <p:nvPr/>
        </p:nvGraphicFramePr>
        <p:xfrm>
          <a:off x="3635375" y="5300663"/>
          <a:ext cx="1511300" cy="860425"/>
        </p:xfrm>
        <a:graphic>
          <a:graphicData uri="http://schemas.openxmlformats.org/presentationml/2006/ole">
            <mc:AlternateContent xmlns:mc="http://schemas.openxmlformats.org/markup-compatibility/2006">
              <mc:Choice xmlns:v="urn:schemas-microsoft-com:vml" Requires="v">
                <p:oleObj spid="_x0000_s1026" name="公式" r:id="rId3" imgW="748975" imgH="431613" progId="Equation.3">
                  <p:embed/>
                </p:oleObj>
              </mc:Choice>
              <mc:Fallback>
                <p:oleObj name="公式" r:id="rId3" imgW="748975" imgH="431613" progId="Equation.3">
                  <p:embed/>
                  <p:pic>
                    <p:nvPicPr>
                      <p:cNvPr id="7147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5300663"/>
                        <a:ext cx="1511300" cy="860425"/>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61290480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zh-CN" altLang="en-US"/>
              <a:t>　　为了进一步反映调度的性能，更清晰地描述各进程在其周转时间中，等待和执行时间的具体分配状况，往往使用带权周转时间，即作业的周转时间</a:t>
            </a:r>
            <a:r>
              <a:rPr lang="en-US" altLang="zh-CN"/>
              <a:t>T</a:t>
            </a:r>
            <a:r>
              <a:rPr lang="zh-CN" altLang="en-US"/>
              <a:t>与系统为它提供服务的时间</a:t>
            </a:r>
            <a:r>
              <a:rPr lang="en-US" altLang="zh-CN"/>
              <a:t>T</a:t>
            </a:r>
            <a:r>
              <a:rPr lang="en-US" altLang="zh-CN" baseline="-25000"/>
              <a:t>s</a:t>
            </a:r>
            <a:r>
              <a:rPr lang="zh-CN" altLang="en-US"/>
              <a:t>之比，即</a:t>
            </a:r>
            <a:r>
              <a:rPr lang="en-US" altLang="zh-CN"/>
              <a:t>W = T/T</a:t>
            </a:r>
            <a:r>
              <a:rPr lang="en-US" altLang="zh-CN" baseline="-25000"/>
              <a:t>s</a:t>
            </a:r>
            <a:r>
              <a:rPr lang="zh-CN" altLang="en-US"/>
              <a:t>。而平均带权周转时间则可表示为：</a:t>
            </a:r>
          </a:p>
        </p:txBody>
      </p:sp>
      <p:sp>
        <p:nvSpPr>
          <p:cNvPr id="715779" name="Rectangle 3"/>
          <p:cNvSpPr>
            <a:spLocks noGrp="1" noChangeArrowheads="1"/>
          </p:cNvSpPr>
          <p:nvPr>
            <p:ph type="body" idx="1"/>
          </p:nvPr>
        </p:nvSpPr>
        <p:spPr/>
        <p:txBody>
          <a:bodyPr/>
          <a:lstStyle/>
          <a:p>
            <a:endParaRPr lang="zh-CN" altLang="zh-CN"/>
          </a:p>
        </p:txBody>
      </p:sp>
      <p:sp>
        <p:nvSpPr>
          <p:cNvPr id="715781"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15780" name="Object 4"/>
          <p:cNvGraphicFramePr>
            <a:graphicFrameLocks noChangeAspect="1"/>
          </p:cNvGraphicFramePr>
          <p:nvPr/>
        </p:nvGraphicFramePr>
        <p:xfrm>
          <a:off x="3419475" y="3500438"/>
          <a:ext cx="1874838" cy="835025"/>
        </p:xfrm>
        <a:graphic>
          <a:graphicData uri="http://schemas.openxmlformats.org/presentationml/2006/ole">
            <mc:AlternateContent xmlns:mc="http://schemas.openxmlformats.org/markup-compatibility/2006">
              <mc:Choice xmlns:v="urn:schemas-microsoft-com:vml" Requires="v">
                <p:oleObj spid="_x0000_s2050" name="公式" r:id="rId3" imgW="748975" imgH="431613" progId="Equation.3">
                  <p:embed/>
                </p:oleObj>
              </mc:Choice>
              <mc:Fallback>
                <p:oleObj name="公式" r:id="rId3" imgW="748975" imgH="431613" progId="Equation.3">
                  <p:embed/>
                  <p:pic>
                    <p:nvPicPr>
                      <p:cNvPr id="7157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500438"/>
                        <a:ext cx="1874838" cy="835025"/>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39350037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　　</a:t>
            </a:r>
            <a:r>
              <a:rPr lang="en-US" altLang="zh-CN"/>
              <a:t>(2) </a:t>
            </a:r>
            <a:r>
              <a:rPr lang="zh-CN" altLang="en-US"/>
              <a:t>系统吞吐量高。由于吞吐量是指在单位时间内系统所完成的作业数，因而它与批处理作业的平均长度有关。事实上，如果单纯是为了获得高的系统吞吐量，就应尽量多地选择短作业运行。</a:t>
            </a:r>
            <a:br>
              <a:rPr lang="zh-CN" altLang="en-US"/>
            </a:br>
            <a:r>
              <a:rPr lang="zh-CN" altLang="en-US"/>
              <a:t>　　</a:t>
            </a:r>
            <a:r>
              <a:rPr lang="en-US" altLang="zh-CN"/>
              <a:t>(3) </a:t>
            </a:r>
            <a:r>
              <a:rPr lang="zh-CN" altLang="en-US"/>
              <a:t>处理机利用率高。对于大、中型计算机，</a:t>
            </a:r>
            <a:r>
              <a:rPr lang="en-US" altLang="zh-CN"/>
              <a:t>CPU</a:t>
            </a:r>
            <a:r>
              <a:rPr lang="zh-CN" altLang="en-US"/>
              <a:t>价格十分昂贵，致使处理机的利用率成为衡量系统性能的十分重要的指标；而调度方式和算法又对处理机的利用率起着十分重要的作用。如果单纯是为使处理机利用率高，应尽量多地选择计算量大的作业运行。由上所述可以看出，这些要求之间是存在着一定矛盾的。</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34559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分时系统的目标</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响应时间快。</a:t>
            </a:r>
            <a:br>
              <a:rPr lang="zh-CN" altLang="en-US"/>
            </a:br>
            <a:r>
              <a:rPr lang="zh-CN" altLang="en-US"/>
              <a:t>　　</a:t>
            </a:r>
            <a:r>
              <a:rPr lang="en-US" altLang="zh-CN"/>
              <a:t>(2) </a:t>
            </a:r>
            <a:r>
              <a:rPr lang="zh-CN" altLang="en-US"/>
              <a:t>均衡性。 </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999280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实时系统的目标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截止时间的保证。</a:t>
            </a:r>
            <a:br>
              <a:rPr lang="zh-CN" altLang="en-US"/>
            </a:br>
            <a:r>
              <a:rPr lang="zh-CN" altLang="en-US"/>
              <a:t>　　</a:t>
            </a:r>
            <a:r>
              <a:rPr lang="en-US" altLang="zh-CN"/>
              <a:t>(2) </a:t>
            </a:r>
            <a:r>
              <a:rPr lang="zh-CN" altLang="en-US"/>
              <a:t>可预测性。 </a:t>
            </a:r>
          </a:p>
        </p:txBody>
      </p:sp>
      <p:sp>
        <p:nvSpPr>
          <p:cNvPr id="718851" name="Rectangle 3"/>
          <p:cNvSpPr>
            <a:spLocks noGrp="1" noChangeArrowheads="1"/>
          </p:cNvSpPr>
          <p:nvPr>
            <p:ph type="body" idx="1"/>
          </p:nvPr>
        </p:nvSpPr>
        <p:spPr/>
        <p:txBody>
          <a:bodyPr/>
          <a:lstStyle/>
          <a:p>
            <a:endParaRPr lang="zh-CN" altLang="zh-CN"/>
          </a:p>
        </p:txBody>
      </p:sp>
      <p:sp>
        <p:nvSpPr>
          <p:cNvPr id="7188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04505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2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多道批处理系统需要解决的问题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多道批处理系统是一种十分有效，但又非常复杂的系统，为使系统中的多道程序间能协调地运行，系统必须解决下述一系列问题：</a:t>
            </a:r>
            <a:br>
              <a:rPr lang="zh-CN" altLang="en-US"/>
            </a:br>
            <a:r>
              <a:rPr lang="zh-CN" altLang="en-US"/>
              <a:t>　　</a:t>
            </a:r>
            <a:r>
              <a:rPr lang="en-US" altLang="zh-CN"/>
              <a:t>(1) </a:t>
            </a:r>
            <a:r>
              <a:rPr lang="zh-CN" altLang="en-US"/>
              <a:t>处理机争用问题。既要能满足各道程序运行的需要，又要能提高处理机的利用率。</a:t>
            </a:r>
            <a:br>
              <a:rPr lang="zh-CN" altLang="en-US"/>
            </a:br>
            <a:r>
              <a:rPr lang="zh-CN" altLang="en-US"/>
              <a:t>　　</a:t>
            </a:r>
            <a:r>
              <a:rPr lang="en-US" altLang="zh-CN"/>
              <a:t>(2) </a:t>
            </a:r>
            <a:r>
              <a:rPr lang="zh-CN" altLang="en-US"/>
              <a:t>内存分配和保护问题。系统应能为每道程序分配必要的内存空间，使它们“各得其所”，且不会因某道程序出现异常情况而破坏其它程序。</a:t>
            </a:r>
            <a:br>
              <a:rPr lang="zh-CN" altLang="en-US"/>
            </a:br>
            <a:r>
              <a:rPr lang="zh-CN" altLang="en-US"/>
              <a:t>　　</a:t>
            </a:r>
            <a:r>
              <a:rPr lang="en-US" altLang="zh-CN"/>
              <a:t>(3)  I/O</a:t>
            </a:r>
            <a:r>
              <a:rPr lang="zh-CN" altLang="en-US"/>
              <a:t>设备分配问题。系统应采取适当的策略来分配系统中的</a:t>
            </a:r>
            <a:r>
              <a:rPr lang="en-US" altLang="zh-CN"/>
              <a:t>I/O</a:t>
            </a:r>
            <a:r>
              <a:rPr lang="zh-CN" altLang="en-US"/>
              <a:t>设备，以达到既能方便用户对设备的使用，又能提高设备利用率的目的。</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259738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3.2  </a:t>
            </a:r>
            <a:r>
              <a:rPr lang="zh-CN" altLang="en-US" sz="3200">
                <a:latin typeface="黑体" panose="02010609060101010101" pitchFamily="49" charset="-122"/>
                <a:ea typeface="黑体" panose="02010609060101010101" pitchFamily="49" charset="-122"/>
              </a:rPr>
              <a:t>作业与作业调度</a:t>
            </a:r>
            <a:r>
              <a:rPr lang="zh-CN" altLang="en-US"/>
              <a:t/>
            </a:r>
            <a:br>
              <a:rPr lang="zh-CN" altLang="en-US"/>
            </a:br>
            <a:r>
              <a:rPr lang="zh-CN" altLang="en-US"/>
              <a:t/>
            </a:r>
            <a:br>
              <a:rPr lang="zh-CN" altLang="en-US"/>
            </a:br>
            <a:r>
              <a:rPr lang="zh-CN" altLang="en-US"/>
              <a:t>　　在多道批处理系统中，作业是用户提交给系统的一项相对独立的工作。操作员把用户提交的作业通过相应的输入设备输入到磁盘存储器，并保存在一个后备作业队列中。再由作业调度程序将其从外存调入内存。</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37063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3.2.1  </a:t>
            </a:r>
            <a:r>
              <a:rPr lang="zh-CN" altLang="en-US">
                <a:latin typeface="黑体" panose="02010609060101010101" pitchFamily="49" charset="-122"/>
                <a:ea typeface="黑体" panose="02010609060101010101" pitchFamily="49" charset="-122"/>
              </a:rPr>
              <a:t>批处理系统中的作业</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作业和作业步</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作业</a:t>
            </a:r>
            <a:r>
              <a:rPr lang="en-US" altLang="zh-CN"/>
              <a:t>(Job)</a:t>
            </a:r>
            <a:r>
              <a:rPr lang="zh-CN" altLang="en-US"/>
              <a:t>。</a:t>
            </a:r>
            <a:br>
              <a:rPr lang="zh-CN" altLang="en-US"/>
            </a:br>
            <a:r>
              <a:rPr lang="zh-CN" altLang="en-US"/>
              <a:t>　　</a:t>
            </a:r>
            <a:r>
              <a:rPr lang="en-US" altLang="zh-CN"/>
              <a:t>(2) </a:t>
            </a:r>
            <a:r>
              <a:rPr lang="zh-CN" altLang="en-US"/>
              <a:t>作业步</a:t>
            </a:r>
            <a:r>
              <a:rPr lang="en-US" altLang="zh-CN"/>
              <a:t>(Job Step)</a:t>
            </a:r>
            <a:r>
              <a:rPr lang="zh-CN" altLang="en-US"/>
              <a:t>。</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09886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作业控制块</a:t>
            </a:r>
            <a:r>
              <a:rPr lang="en-US" altLang="zh-CN">
                <a:latin typeface="黑体" panose="02010609060101010101" pitchFamily="49" charset="-122"/>
                <a:ea typeface="黑体" panose="02010609060101010101" pitchFamily="49" charset="-122"/>
              </a:rPr>
              <a:t>(Job Control Block</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JCB)</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为了管理和调度作业，在多道批处理系统中，为每个作业设置了一个作业控制块</a:t>
            </a:r>
            <a:r>
              <a:rPr lang="en-US" altLang="zh-CN"/>
              <a:t>JCB</a:t>
            </a:r>
            <a:r>
              <a:rPr lang="zh-CN" altLang="en-US"/>
              <a:t>，它是作业在系统中存在的标志，其中保存了系统对作业进行管理和调度所需的全部信息。通常在</a:t>
            </a:r>
            <a:r>
              <a:rPr lang="en-US" altLang="zh-CN"/>
              <a:t>JCB</a:t>
            </a:r>
            <a:r>
              <a:rPr lang="zh-CN" altLang="en-US"/>
              <a:t>中包含的内容有：作业标识、用户名称、用户账号、作业类型</a:t>
            </a:r>
            <a:r>
              <a:rPr lang="en-US" altLang="zh-CN"/>
              <a:t>(CPU </a:t>
            </a:r>
            <a:r>
              <a:rPr lang="zh-CN" altLang="en-US"/>
              <a:t>繁忙型、</a:t>
            </a:r>
            <a:r>
              <a:rPr lang="en-US" altLang="zh-CN"/>
              <a:t>I/O </a:t>
            </a:r>
            <a:r>
              <a:rPr lang="zh-CN" altLang="en-US"/>
              <a:t>繁忙型、批量型、终端型</a:t>
            </a:r>
            <a:r>
              <a:rPr lang="en-US" altLang="zh-CN"/>
              <a:t>)</a:t>
            </a:r>
            <a:r>
              <a:rPr lang="zh-CN" altLang="en-US"/>
              <a:t>、作业状态、调度信息</a:t>
            </a:r>
            <a:r>
              <a:rPr lang="en-US" altLang="zh-CN"/>
              <a:t>(</a:t>
            </a:r>
            <a:r>
              <a:rPr lang="zh-CN" altLang="en-US"/>
              <a:t>优先级、作业运行时间</a:t>
            </a:r>
            <a:r>
              <a:rPr lang="en-US" altLang="zh-CN"/>
              <a:t>)</a:t>
            </a:r>
            <a:r>
              <a:rPr lang="zh-CN" altLang="en-US"/>
              <a:t>、资源需求</a:t>
            </a:r>
            <a:r>
              <a:rPr lang="en-US" altLang="zh-CN"/>
              <a:t>(</a:t>
            </a:r>
            <a:r>
              <a:rPr lang="zh-CN" altLang="en-US"/>
              <a:t>预计运行时间、要求内存大小等</a:t>
            </a:r>
            <a:r>
              <a:rPr lang="en-US" altLang="zh-CN"/>
              <a:t>)</a:t>
            </a:r>
            <a:r>
              <a:rPr lang="zh-CN" altLang="en-US"/>
              <a:t>、资源使用情况等。</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30285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作业运行的三个阶段和三种状态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作业从进入系统到运行结束，通常需要经历收容、运行和完成三个阶段。相应的作业也就有“后备状态”、“运行状态”和“完成状态”。</a:t>
            </a:r>
            <a:br>
              <a:rPr lang="zh-CN" altLang="en-US"/>
            </a:br>
            <a:r>
              <a:rPr lang="zh-CN" altLang="en-US"/>
              <a:t>　　</a:t>
            </a:r>
            <a:r>
              <a:rPr lang="en-US" altLang="zh-CN"/>
              <a:t>(1) </a:t>
            </a:r>
            <a:r>
              <a:rPr lang="zh-CN" altLang="en-US"/>
              <a:t>收容阶段。</a:t>
            </a:r>
            <a:br>
              <a:rPr lang="zh-CN" altLang="en-US"/>
            </a:br>
            <a:r>
              <a:rPr lang="zh-CN" altLang="en-US"/>
              <a:t>　　</a:t>
            </a:r>
            <a:r>
              <a:rPr lang="en-US" altLang="zh-CN"/>
              <a:t>(2) </a:t>
            </a:r>
            <a:r>
              <a:rPr lang="zh-CN" altLang="en-US"/>
              <a:t>运行阶段。　　</a:t>
            </a:r>
            <a:br>
              <a:rPr lang="zh-CN" altLang="en-US"/>
            </a:br>
            <a:r>
              <a:rPr lang="zh-CN" altLang="en-US"/>
              <a:t>　　</a:t>
            </a:r>
            <a:r>
              <a:rPr lang="en-US" altLang="zh-CN"/>
              <a:t>(3) </a:t>
            </a:r>
            <a:r>
              <a:rPr lang="zh-CN" altLang="en-US"/>
              <a:t>完成阶段。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404859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3.2.2  </a:t>
            </a:r>
            <a:r>
              <a:rPr lang="zh-CN" altLang="en-US">
                <a:latin typeface="黑体" panose="02010609060101010101" pitchFamily="49" charset="-122"/>
                <a:ea typeface="黑体" panose="02010609060101010101" pitchFamily="49" charset="-122"/>
              </a:rPr>
              <a:t>作业调度的主要任务   </a:t>
            </a:r>
            <a:br>
              <a:rPr lang="zh-CN" altLang="en-US">
                <a:latin typeface="黑体" panose="02010609060101010101" pitchFamily="49" charset="-122"/>
                <a:ea typeface="黑体" panose="02010609060101010101" pitchFamily="49" charset="-122"/>
              </a:rPr>
            </a:br>
            <a:r>
              <a:rPr lang="zh-CN" altLang="en-US"/>
              <a:t>　　作业调度的主要任务是，根据</a:t>
            </a:r>
            <a:r>
              <a:rPr lang="en-US" altLang="zh-CN"/>
              <a:t>JCB</a:t>
            </a:r>
            <a:r>
              <a:rPr lang="zh-CN" altLang="en-US"/>
              <a:t>中的信息，检查系统中的资源能否满足作业对资源的需求，以及按照一定的调度算法，从外存的后备队列中选取某些作业调入内存，并为它们创建进程、分配必要的资源。然后再将新创建的进程排在就绪队列上等待调度。因此，也把作业调度称为接纳调度</a:t>
            </a:r>
            <a:r>
              <a:rPr lang="en-US" altLang="zh-CN"/>
              <a:t>(Admission Scheduling)</a:t>
            </a:r>
            <a:r>
              <a:rPr lang="zh-CN" altLang="en-US"/>
              <a:t>。在每次执行作业调度时，都需做出以下两个决定。 </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接纳多少个作业</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接纳哪些作业</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90352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3.2.3  </a:t>
            </a:r>
            <a:r>
              <a:rPr lang="zh-CN" altLang="en-US">
                <a:latin typeface="黑体" panose="02010609060101010101" pitchFamily="49" charset="-122"/>
                <a:ea typeface="黑体" panose="02010609060101010101" pitchFamily="49" charset="-122"/>
              </a:rPr>
              <a:t>先来先服务</a:t>
            </a:r>
            <a:r>
              <a:rPr lang="en-US" altLang="zh-CN">
                <a:latin typeface="黑体" panose="02010609060101010101" pitchFamily="49" charset="-122"/>
                <a:ea typeface="黑体" panose="02010609060101010101" pitchFamily="49" charset="-122"/>
              </a:rPr>
              <a:t>(FCFS)</a:t>
            </a:r>
            <a:r>
              <a:rPr lang="zh-CN" altLang="en-US">
                <a:latin typeface="黑体" panose="02010609060101010101" pitchFamily="49" charset="-122"/>
                <a:ea typeface="黑体" panose="02010609060101010101" pitchFamily="49" charset="-122"/>
              </a:rPr>
              <a:t>和短作业优先</a:t>
            </a:r>
            <a:r>
              <a:rPr lang="en-US" altLang="zh-CN">
                <a:latin typeface="黑体" panose="02010609060101010101" pitchFamily="49" charset="-122"/>
                <a:ea typeface="黑体" panose="02010609060101010101" pitchFamily="49" charset="-122"/>
              </a:rPr>
              <a:t>(SJF)</a:t>
            </a:r>
            <a:r>
              <a:rPr lang="zh-CN" altLang="en-US">
                <a:latin typeface="黑体" panose="02010609060101010101" pitchFamily="49" charset="-122"/>
                <a:ea typeface="黑体" panose="02010609060101010101" pitchFamily="49" charset="-122"/>
              </a:rPr>
              <a:t>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先来先服务</a:t>
            </a:r>
            <a:r>
              <a:rPr lang="en-US" altLang="zh-CN">
                <a:latin typeface="黑体" panose="02010609060101010101" pitchFamily="49" charset="-122"/>
                <a:ea typeface="黑体" panose="02010609060101010101" pitchFamily="49" charset="-122"/>
              </a:rPr>
              <a:t>(first-come first-served</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FCFS)</a:t>
            </a:r>
            <a:r>
              <a:rPr lang="zh-CN" altLang="en-US">
                <a:latin typeface="黑体" panose="02010609060101010101" pitchFamily="49" charset="-122"/>
                <a:ea typeface="黑体" panose="02010609060101010101" pitchFamily="49" charset="-122"/>
              </a:rPr>
              <a:t>调度算法</a:t>
            </a:r>
            <a:br>
              <a:rPr lang="zh-CN" altLang="en-US">
                <a:latin typeface="黑体" panose="02010609060101010101" pitchFamily="49" charset="-122"/>
                <a:ea typeface="黑体" panose="02010609060101010101" pitchFamily="49" charset="-122"/>
              </a:rPr>
            </a:br>
            <a:r>
              <a:rPr lang="zh-CN" altLang="en-US"/>
              <a:t>　　</a:t>
            </a:r>
            <a:r>
              <a:rPr lang="en-US" altLang="zh-CN"/>
              <a:t>FCFS</a:t>
            </a:r>
            <a:r>
              <a:rPr lang="zh-CN" altLang="en-US"/>
              <a:t>是最简单的调度算法，该算法既可用于作业调度，也可用于进程调度。当在作业调度中采用该算法时，系统将按照作业到达的先后次序来进行调度，或者说它是优先考虑在系统中等待时间最长的作业，而不管该作业所需执行时间的长短，从后备作业队列中选择几个最先进入该队列的作业，将它们调入内存，为它们分配资源和创建进程。然后把它放入就绪队列。</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34406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短作业优先</a:t>
            </a:r>
            <a:r>
              <a:rPr lang="en-US" altLang="zh-CN">
                <a:latin typeface="黑体" panose="02010609060101010101" pitchFamily="49" charset="-122"/>
                <a:ea typeface="黑体" panose="02010609060101010101" pitchFamily="49" charset="-122"/>
              </a:rPr>
              <a:t>(short job first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SJF)</a:t>
            </a:r>
            <a:r>
              <a:rPr lang="zh-CN" altLang="en-US">
                <a:latin typeface="黑体" panose="02010609060101010101" pitchFamily="49" charset="-122"/>
                <a:ea typeface="黑体" panose="02010609060101010101" pitchFamily="49" charset="-122"/>
              </a:rPr>
              <a:t>的调度算法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由于在实际情况中，短作业</a:t>
            </a:r>
            <a:r>
              <a:rPr lang="en-US" altLang="zh-CN"/>
              <a:t>(</a:t>
            </a:r>
            <a:r>
              <a:rPr lang="zh-CN" altLang="en-US"/>
              <a:t>进程</a:t>
            </a:r>
            <a:r>
              <a:rPr lang="en-US" altLang="zh-CN"/>
              <a:t>)</a:t>
            </a:r>
            <a:r>
              <a:rPr lang="zh-CN" altLang="en-US"/>
              <a:t>占有很大比例，为了能使它们能比长作业优先执行，而产生了短作业优先调度算法。</a:t>
            </a:r>
            <a:br>
              <a:rPr lang="zh-CN" altLang="en-US"/>
            </a:br>
            <a:r>
              <a:rPr lang="zh-CN" altLang="en-US"/>
              <a:t>　　</a:t>
            </a:r>
            <a:r>
              <a:rPr lang="en-US" altLang="zh-CN"/>
              <a:t>1) </a:t>
            </a:r>
            <a:r>
              <a:rPr lang="zh-CN" altLang="en-US"/>
              <a:t>短作业优先算法</a:t>
            </a:r>
            <a:br>
              <a:rPr lang="zh-CN" altLang="en-US"/>
            </a:br>
            <a:r>
              <a:rPr lang="zh-CN" altLang="en-US"/>
              <a:t>　　</a:t>
            </a:r>
            <a:r>
              <a:rPr lang="en-US" altLang="zh-CN"/>
              <a:t>SJF</a:t>
            </a:r>
            <a:r>
              <a:rPr lang="zh-CN" altLang="en-US"/>
              <a:t>算法是以作业的长短来计算优先级，作业越短，其优先级越高。作业的长短是以作业所要求的运行时间来衡量的。</a:t>
            </a:r>
            <a:r>
              <a:rPr lang="en-US" altLang="zh-CN"/>
              <a:t>SJF</a:t>
            </a:r>
            <a:r>
              <a:rPr lang="zh-CN" altLang="en-US"/>
              <a:t>算法可以分别用于作业调度和进程调度。在把短作业优先调度算法用于作业调度时，它将从外存的作业后备队列中选择若干个估计运行时间最短的作业，优先将它们调入内存运行。</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2204115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r>
              <a:rPr lang="zh-CN" altLang="en-US"/>
              <a:t>　　</a:t>
            </a:r>
            <a:r>
              <a:rPr lang="en-US" altLang="zh-CN"/>
              <a:t>2) </a:t>
            </a:r>
            <a:r>
              <a:rPr lang="zh-CN" altLang="en-US"/>
              <a:t>短作业优先算法的缺点</a:t>
            </a:r>
            <a:br>
              <a:rPr lang="zh-CN" altLang="en-US"/>
            </a:br>
            <a:r>
              <a:rPr lang="zh-CN" altLang="en-US"/>
              <a:t>　　</a:t>
            </a:r>
            <a:r>
              <a:rPr lang="en-US" altLang="zh-CN"/>
              <a:t>SJF</a:t>
            </a:r>
            <a:r>
              <a:rPr lang="zh-CN" altLang="en-US"/>
              <a:t>调度算法较之</a:t>
            </a:r>
            <a:r>
              <a:rPr lang="en-US" altLang="zh-CN"/>
              <a:t>FCFS</a:t>
            </a:r>
            <a:r>
              <a:rPr lang="zh-CN" altLang="en-US"/>
              <a:t>算法有了明显的改进，但仍然存在不容忽视的缺点：</a:t>
            </a:r>
            <a:br>
              <a:rPr lang="zh-CN" altLang="en-US"/>
            </a:br>
            <a:r>
              <a:rPr lang="zh-CN" altLang="en-US"/>
              <a:t>　　</a:t>
            </a:r>
            <a:r>
              <a:rPr lang="en-US" altLang="zh-CN"/>
              <a:t>(1) </a:t>
            </a:r>
            <a:r>
              <a:rPr lang="zh-CN" altLang="en-US"/>
              <a:t>必须预知作业的运行时间。在采用这种算法时，要先知道每个作业的运行时间。即使是程序员也很难准确估计作业的运行时间，如果估计过低，系统就可能按估计的时间终止作业的运行，但此时作业并未完成，故一般都会偏长估计。</a:t>
            </a:r>
            <a:br>
              <a:rPr lang="zh-CN" altLang="en-US"/>
            </a:br>
            <a:r>
              <a:rPr lang="zh-CN" altLang="en-US"/>
              <a:t>　　</a:t>
            </a:r>
            <a:r>
              <a:rPr lang="en-US" altLang="zh-CN"/>
              <a:t>(2) </a:t>
            </a:r>
            <a:r>
              <a:rPr lang="zh-CN" altLang="en-US"/>
              <a:t>对长作业非常不利，长作业的周转时间会明显地增长。更严重的是，该算法完全忽视作业的等待时间，可能使作业等待时间过长，出现饥饿现象。</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2227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在采用</a:t>
            </a:r>
            <a:r>
              <a:rPr lang="en-US" altLang="zh-CN"/>
              <a:t>FCFS</a:t>
            </a:r>
            <a:r>
              <a:rPr lang="zh-CN" altLang="en-US"/>
              <a:t>算法时，人</a:t>
            </a:r>
            <a:r>
              <a:rPr lang="en-US" altLang="zh-CN"/>
              <a:t>—</a:t>
            </a:r>
            <a:r>
              <a:rPr lang="zh-CN" altLang="en-US"/>
              <a:t>机无法实现交互。</a:t>
            </a:r>
            <a:br>
              <a:rPr lang="zh-CN" altLang="en-US"/>
            </a:br>
            <a:r>
              <a:rPr lang="zh-CN" altLang="en-US"/>
              <a:t>　　</a:t>
            </a:r>
            <a:r>
              <a:rPr lang="en-US" altLang="zh-CN"/>
              <a:t>(4) </a:t>
            </a:r>
            <a:r>
              <a:rPr lang="zh-CN" altLang="en-US"/>
              <a:t>该调度算法完全未考虑作业的紧迫程度，故不能保证紧迫性作业能得到及时处理。</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24452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3.2.4  </a:t>
            </a:r>
            <a:r>
              <a:rPr lang="zh-CN" altLang="en-US">
                <a:latin typeface="黑体" panose="02010609060101010101" pitchFamily="49" charset="-122"/>
                <a:ea typeface="黑体" panose="02010609060101010101" pitchFamily="49" charset="-122"/>
              </a:rPr>
              <a:t>优先级调度算法和高响应比优先调度算法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优先级调度算法</a:t>
            </a:r>
            <a:r>
              <a:rPr lang="en-US" altLang="zh-CN">
                <a:latin typeface="黑体" panose="02010609060101010101" pitchFamily="49" charset="-122"/>
                <a:ea typeface="黑体" panose="02010609060101010101" pitchFamily="49" charset="-122"/>
              </a:rPr>
              <a:t>(priority-scheduling algorithm</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PSA)</a:t>
            </a:r>
            <a:br>
              <a:rPr lang="en-US" altLang="zh-CN">
                <a:latin typeface="黑体" panose="02010609060101010101" pitchFamily="49" charset="-122"/>
                <a:ea typeface="黑体" panose="02010609060101010101" pitchFamily="49" charset="-122"/>
              </a:rPr>
            </a:br>
            <a:r>
              <a:rPr lang="zh-CN" altLang="en-US"/>
              <a:t>　　我们可以这样来看作业的优先级，对于先来先服务调度算法，作业的等待时间就是作业的优先级，等待时间越长，其优先级越高。对于短作业优先调度算法，作业的长短就是作业的优先级，作业所需运行的时间越短，其优先级越高。但上述两种优先级都不能反映作业的紧迫程度。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945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文件的组织和管理问题。系统应能有效地组织存放在系统中的大量的程序和数据，使它们既便于用户使用，又能保证数据的安全性。</a:t>
            </a:r>
            <a:br>
              <a:rPr lang="zh-CN" altLang="en-US"/>
            </a:br>
            <a:r>
              <a:rPr lang="zh-CN" altLang="en-US"/>
              <a:t>　　</a:t>
            </a:r>
            <a:r>
              <a:rPr lang="en-US" altLang="zh-CN"/>
              <a:t>(5) </a:t>
            </a:r>
            <a:r>
              <a:rPr lang="zh-CN" altLang="en-US"/>
              <a:t>作业管理问题。系统中存在着各种作业</a:t>
            </a:r>
            <a:r>
              <a:rPr lang="en-US" altLang="zh-CN"/>
              <a:t>(</a:t>
            </a:r>
            <a:r>
              <a:rPr lang="zh-CN" altLang="en-US"/>
              <a:t>应用程序</a:t>
            </a:r>
            <a:r>
              <a:rPr lang="en-US" altLang="zh-CN"/>
              <a:t>)</a:t>
            </a:r>
            <a:r>
              <a:rPr lang="zh-CN" altLang="en-US"/>
              <a:t>，系统应能对系统中所有的作业进行合理的组织，以满足这些作业用户的不同要求。</a:t>
            </a:r>
            <a:br>
              <a:rPr lang="zh-CN" altLang="en-US"/>
            </a:br>
            <a:r>
              <a:rPr lang="zh-CN" altLang="en-US"/>
              <a:t>　　</a:t>
            </a:r>
            <a:r>
              <a:rPr lang="en-US" altLang="zh-CN"/>
              <a:t>(6) </a:t>
            </a:r>
            <a:r>
              <a:rPr lang="zh-CN" altLang="en-US"/>
              <a:t>用户与系统的接口问题。为使用户能方便的使用操作系统，</a:t>
            </a:r>
            <a:r>
              <a:rPr lang="en-US" altLang="zh-CN"/>
              <a:t>OS</a:t>
            </a:r>
            <a:r>
              <a:rPr lang="zh-CN" altLang="en-US"/>
              <a:t>还应提供用户与</a:t>
            </a:r>
            <a:r>
              <a:rPr lang="en-US" altLang="zh-CN"/>
              <a:t>OS</a:t>
            </a:r>
            <a:r>
              <a:rPr lang="zh-CN" altLang="en-US"/>
              <a:t>之间的接口。</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43431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高响应比优先调度算法</a:t>
            </a:r>
            <a:r>
              <a:rPr lang="en-US" altLang="zh-CN">
                <a:latin typeface="黑体" panose="02010609060101010101" pitchFamily="49" charset="-122"/>
                <a:ea typeface="黑体" panose="02010609060101010101" pitchFamily="49" charset="-122"/>
              </a:rPr>
              <a:t>(Highest Response Ratio Next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HRRN)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在批处理系统中，</a:t>
            </a:r>
            <a:r>
              <a:rPr lang="en-US" altLang="zh-CN"/>
              <a:t>FCFS</a:t>
            </a:r>
            <a:r>
              <a:rPr lang="zh-CN" altLang="en-US"/>
              <a:t>算法所考虑的只是作业的等待时间，而忽视了作业的运行时间。而</a:t>
            </a:r>
            <a:r>
              <a:rPr lang="en-US" altLang="zh-CN"/>
              <a:t>SJF</a:t>
            </a:r>
            <a:r>
              <a:rPr lang="zh-CN" altLang="en-US"/>
              <a:t>算法正好与之相反，只考虑作业的运行时间，而忽视了作业的等待时间。高响应比优先调度算法则是既考虑了作业的等待时间，又考虑作业运行时间的调度算法，因此既照顾了短作业，又不致使长作业的等待时间过长，从而改善了处理机调度的性能。</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656897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40000"/>
              </a:lnSpc>
            </a:pPr>
            <a:r>
              <a:rPr lang="zh-CN" altLang="en-US"/>
              <a:t>　　高响应比优先算法是如何实现的呢</a:t>
            </a:r>
            <a:r>
              <a:rPr lang="en-US" altLang="zh-CN"/>
              <a:t>? </a:t>
            </a:r>
            <a:r>
              <a:rPr lang="zh-CN" altLang="en-US"/>
              <a:t>如果我们能为每个作业引入一个动态优先级，即优先级是可以改变的，令它随等待时间延长而增加，这将使长作业的优先级在等待期间不断地增加，等到足够的时间后，必然有机会获得处理机。该优先级的变化规律可描述为：</a:t>
            </a:r>
          </a:p>
        </p:txBody>
      </p:sp>
      <p:sp>
        <p:nvSpPr>
          <p:cNvPr id="731139" name="Rectangle 3"/>
          <p:cNvSpPr>
            <a:spLocks noGrp="1" noChangeArrowheads="1"/>
          </p:cNvSpPr>
          <p:nvPr>
            <p:ph type="body" idx="1"/>
          </p:nvPr>
        </p:nvSpPr>
        <p:spPr/>
        <p:txBody>
          <a:bodyPr/>
          <a:lstStyle/>
          <a:p>
            <a:endParaRPr lang="zh-CN" altLang="zh-CN"/>
          </a:p>
        </p:txBody>
      </p:sp>
      <p:sp>
        <p:nvSpPr>
          <p:cNvPr id="731141" name="Rectangle 5"/>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31140" name="Object 4"/>
          <p:cNvGraphicFramePr>
            <a:graphicFrameLocks noChangeAspect="1"/>
          </p:cNvGraphicFramePr>
          <p:nvPr/>
        </p:nvGraphicFramePr>
        <p:xfrm>
          <a:off x="2195513" y="3860800"/>
          <a:ext cx="4243387" cy="785813"/>
        </p:xfrm>
        <a:graphic>
          <a:graphicData uri="http://schemas.openxmlformats.org/presentationml/2006/ole">
            <mc:AlternateContent xmlns:mc="http://schemas.openxmlformats.org/markup-compatibility/2006">
              <mc:Choice xmlns:v="urn:schemas-microsoft-com:vml" Requires="v">
                <p:oleObj spid="_x0000_s3074" name="公式" r:id="rId3" imgW="2057400" imgH="381000" progId="Equation.3">
                  <p:embed/>
                </p:oleObj>
              </mc:Choice>
              <mc:Fallback>
                <p:oleObj name="公式" r:id="rId3" imgW="2057400" imgH="381000" progId="Equation.3">
                  <p:embed/>
                  <p:pic>
                    <p:nvPicPr>
                      <p:cNvPr id="7311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860800"/>
                        <a:ext cx="4243387"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42534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50000"/>
              </a:lnSpc>
            </a:pPr>
            <a:r>
              <a:rPr lang="zh-CN" altLang="en-US"/>
              <a:t>　　由于等待时间与服务时间之和就是系统对该作业的响应时间，故该优先级又相当于响应比</a:t>
            </a:r>
            <a:r>
              <a:rPr lang="en-US" altLang="zh-CN" i="1"/>
              <a:t>R</a:t>
            </a:r>
            <a:r>
              <a:rPr lang="en-US" altLang="zh-CN" baseline="-25000"/>
              <a:t>P</a:t>
            </a:r>
            <a:r>
              <a:rPr lang="zh-CN" altLang="en-US"/>
              <a:t>。据此，优先又可表示为：</a:t>
            </a:r>
          </a:p>
        </p:txBody>
      </p:sp>
      <p:sp>
        <p:nvSpPr>
          <p:cNvPr id="732163" name="Rectangle 3"/>
          <p:cNvSpPr>
            <a:spLocks noGrp="1" noChangeArrowheads="1"/>
          </p:cNvSpPr>
          <p:nvPr>
            <p:ph type="body" idx="1"/>
          </p:nvPr>
        </p:nvSpPr>
        <p:spPr/>
        <p:txBody>
          <a:bodyPr/>
          <a:lstStyle/>
          <a:p>
            <a:endParaRPr lang="zh-CN" altLang="zh-CN"/>
          </a:p>
        </p:txBody>
      </p:sp>
      <p:sp>
        <p:nvSpPr>
          <p:cNvPr id="732165" name="Rectangle 5"/>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32164" name="Object 4"/>
          <p:cNvGraphicFramePr>
            <a:graphicFrameLocks noChangeAspect="1"/>
          </p:cNvGraphicFramePr>
          <p:nvPr/>
        </p:nvGraphicFramePr>
        <p:xfrm>
          <a:off x="1547813" y="3213100"/>
          <a:ext cx="5689600" cy="779463"/>
        </p:xfrm>
        <a:graphic>
          <a:graphicData uri="http://schemas.openxmlformats.org/presentationml/2006/ole">
            <mc:AlternateContent xmlns:mc="http://schemas.openxmlformats.org/markup-compatibility/2006">
              <mc:Choice xmlns:v="urn:schemas-microsoft-com:vml" Requires="v">
                <p:oleObj spid="_x0000_s4098" name="公式" r:id="rId3" imgW="2781300" imgH="381000" progId="Equation.3">
                  <p:embed/>
                </p:oleObj>
              </mc:Choice>
              <mc:Fallback>
                <p:oleObj name="公式" r:id="rId3" imgW="2781300" imgH="381000" progId="Equation.3">
                  <p:embed/>
                  <p:pic>
                    <p:nvPicPr>
                      <p:cNvPr id="7321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213100"/>
                        <a:ext cx="5689600"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2166" name="AutoShape 6">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906452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3.3  </a:t>
            </a:r>
            <a:r>
              <a:rPr lang="zh-CN" altLang="en-US" sz="3200">
                <a:latin typeface="黑体" panose="02010609060101010101" pitchFamily="49" charset="-122"/>
                <a:ea typeface="黑体" panose="02010609060101010101" pitchFamily="49" charset="-122"/>
              </a:rPr>
              <a:t>进 程 调 度</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进程调度是</a:t>
            </a:r>
            <a:r>
              <a:rPr lang="en-US" altLang="zh-CN"/>
              <a:t>OS</a:t>
            </a:r>
            <a:r>
              <a:rPr lang="zh-CN" altLang="en-US"/>
              <a:t>中必不可少的一种调度。因此在三种类型的</a:t>
            </a:r>
            <a:r>
              <a:rPr lang="en-US" altLang="zh-CN"/>
              <a:t>OS</a:t>
            </a:r>
            <a:r>
              <a:rPr lang="zh-CN" altLang="en-US"/>
              <a:t>中，都无一例外地配置了进程调度。此外它也是对系统性能影响最大的一种处理机调度，相应的，有关进程调度的算法也较多。</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339649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3.3.1  </a:t>
            </a:r>
            <a:r>
              <a:rPr lang="zh-CN" altLang="en-US">
                <a:latin typeface="黑体" panose="02010609060101010101" pitchFamily="49" charset="-122"/>
                <a:ea typeface="黑体" panose="02010609060101010101" pitchFamily="49" charset="-122"/>
              </a:rPr>
              <a:t>进程调度的任务、机制和方式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进程调度的任务</a:t>
            </a:r>
            <a:br>
              <a:rPr lang="zh-CN" altLang="en-US">
                <a:latin typeface="黑体" panose="02010609060101010101" pitchFamily="49" charset="-122"/>
                <a:ea typeface="黑体" panose="02010609060101010101" pitchFamily="49" charset="-122"/>
              </a:rPr>
            </a:br>
            <a:r>
              <a:rPr lang="zh-CN" altLang="en-US"/>
              <a:t>　　进程调度的任务主要有三：</a:t>
            </a:r>
            <a:br>
              <a:rPr lang="zh-CN" altLang="en-US"/>
            </a:br>
            <a:r>
              <a:rPr lang="zh-CN" altLang="en-US"/>
              <a:t>　　</a:t>
            </a:r>
            <a:r>
              <a:rPr lang="en-US" altLang="zh-CN"/>
              <a:t>(1) </a:t>
            </a:r>
            <a:r>
              <a:rPr lang="zh-CN" altLang="en-US"/>
              <a:t>保存处理机的现场信息。</a:t>
            </a:r>
            <a:br>
              <a:rPr lang="zh-CN" altLang="en-US"/>
            </a:br>
            <a:r>
              <a:rPr lang="zh-CN" altLang="en-US"/>
              <a:t>　　</a:t>
            </a:r>
            <a:r>
              <a:rPr lang="en-US" altLang="zh-CN"/>
              <a:t>(2) </a:t>
            </a:r>
            <a:r>
              <a:rPr lang="zh-CN" altLang="en-US"/>
              <a:t>按某种算法选取进程。</a:t>
            </a:r>
            <a:br>
              <a:rPr lang="zh-CN" altLang="en-US"/>
            </a:br>
            <a:r>
              <a:rPr lang="zh-CN" altLang="en-US"/>
              <a:t>　　</a:t>
            </a:r>
            <a:r>
              <a:rPr lang="en-US" altLang="zh-CN"/>
              <a:t>(3) </a:t>
            </a:r>
            <a:r>
              <a:rPr lang="zh-CN" altLang="en-US"/>
              <a:t>把处理器分配给进程。 </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447672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5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进程调度机制</a:t>
            </a:r>
            <a:r>
              <a:rPr lang="zh-CN" altLang="en-US">
                <a:latin typeface="方正琥珀简体" pitchFamily="65" charset="-122"/>
                <a:ea typeface="方正琥珀简体" pitchFamily="65" charset="-122"/>
              </a:rPr>
              <a:t/>
            </a:r>
            <a:br>
              <a:rPr lang="zh-CN" altLang="en-US">
                <a:latin typeface="方正琥珀简体" pitchFamily="65" charset="-122"/>
                <a:ea typeface="方正琥珀简体" pitchFamily="65" charset="-122"/>
              </a:rPr>
            </a:br>
            <a:r>
              <a:rPr lang="zh-CN" altLang="en-US">
                <a:latin typeface="方正琥珀简体" pitchFamily="65" charset="-122"/>
                <a:ea typeface="方正琥珀简体" pitchFamily="65" charset="-122"/>
              </a:rPr>
              <a:t>　　</a:t>
            </a:r>
            <a:r>
              <a:rPr lang="zh-CN" altLang="en-US"/>
              <a:t>为了实现进程调度，在进程调度机制中，应具有如下三个基本部分，如图</a:t>
            </a:r>
            <a:r>
              <a:rPr lang="en-US" altLang="zh-CN"/>
              <a:t>3-1</a:t>
            </a:r>
            <a:r>
              <a:rPr lang="zh-CN" altLang="en-US"/>
              <a:t>所示。</a:t>
            </a:r>
            <a:br>
              <a:rPr lang="zh-CN" altLang="en-US"/>
            </a:br>
            <a:r>
              <a:rPr lang="zh-CN" altLang="en-US"/>
              <a:t>　　</a:t>
            </a:r>
            <a:r>
              <a:rPr lang="en-US" altLang="zh-CN"/>
              <a:t>(1) </a:t>
            </a:r>
            <a:r>
              <a:rPr lang="zh-CN" altLang="en-US"/>
              <a:t>排队器。 </a:t>
            </a:r>
            <a:br>
              <a:rPr lang="zh-CN" altLang="en-US"/>
            </a:br>
            <a:r>
              <a:rPr lang="zh-CN" altLang="en-US"/>
              <a:t>　　</a:t>
            </a:r>
            <a:r>
              <a:rPr lang="en-US" altLang="zh-CN"/>
              <a:t>(2) </a:t>
            </a:r>
            <a:r>
              <a:rPr lang="zh-CN" altLang="en-US"/>
              <a:t>分派器。 </a:t>
            </a:r>
            <a:br>
              <a:rPr lang="zh-CN" altLang="en-US"/>
            </a:br>
            <a:r>
              <a:rPr lang="zh-CN" altLang="en-US"/>
              <a:t>　　</a:t>
            </a:r>
            <a:r>
              <a:rPr lang="en-US" altLang="zh-CN"/>
              <a:t>(3) </a:t>
            </a:r>
            <a:r>
              <a:rPr lang="zh-CN" altLang="en-US"/>
              <a:t>上下文切换器。 </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48771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endParaRPr lang="zh-CN" altLang="zh-CN"/>
          </a:p>
        </p:txBody>
      </p:sp>
      <p:sp>
        <p:nvSpPr>
          <p:cNvPr id="736259" name="Rectangle 3"/>
          <p:cNvSpPr>
            <a:spLocks noGrp="1" noChangeArrowheads="1"/>
          </p:cNvSpPr>
          <p:nvPr>
            <p:ph type="body" idx="1"/>
          </p:nvPr>
        </p:nvSpPr>
        <p:spPr>
          <a:xfrm>
            <a:off x="0" y="5445125"/>
            <a:ext cx="9144000" cy="476250"/>
          </a:xfrm>
        </p:spPr>
        <p:txBody>
          <a:bodyPr/>
          <a:lstStyle/>
          <a:p>
            <a:r>
              <a:rPr lang="zh-CN" altLang="en-US"/>
              <a:t>图</a:t>
            </a:r>
            <a:r>
              <a:rPr lang="en-US" altLang="zh-CN"/>
              <a:t>3-1  </a:t>
            </a:r>
            <a:r>
              <a:rPr lang="zh-CN" altLang="en-US"/>
              <a:t>进程调度机制</a:t>
            </a:r>
          </a:p>
        </p:txBody>
      </p:sp>
      <p:pic>
        <p:nvPicPr>
          <p:cNvPr id="736260" name="Picture 4"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00213"/>
            <a:ext cx="6624637" cy="309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7923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进程调度方式</a:t>
            </a:r>
            <a:r>
              <a:rPr lang="zh-CN" altLang="en-US"/>
              <a:t/>
            </a:r>
            <a:br>
              <a:rPr lang="zh-CN" altLang="en-US"/>
            </a:br>
            <a:r>
              <a:rPr lang="zh-CN" altLang="en-US"/>
              <a:t>　　</a:t>
            </a:r>
            <a:r>
              <a:rPr lang="en-US" altLang="zh-CN"/>
              <a:t>1) </a:t>
            </a:r>
            <a:r>
              <a:rPr lang="zh-CN" altLang="en-US"/>
              <a:t>非抢占方式</a:t>
            </a:r>
            <a:r>
              <a:rPr lang="en-US" altLang="zh-CN"/>
              <a:t>(Nonpreemptive Mode)</a:t>
            </a:r>
            <a:br>
              <a:rPr lang="en-US" altLang="zh-CN"/>
            </a:br>
            <a:r>
              <a:rPr lang="zh-CN" altLang="en-US"/>
              <a:t>　　在采用这种调度方式时，一旦把处理机分配给某进程后，就一直让它运行下去，决不会因为时钟中断或任何其它原因去抢占当前正在运行进程的处理机，直至该进程完成，或发生某事件而被阻塞时，才把处理机分配给其它进程。</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87599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抢占方式</a:t>
            </a:r>
            <a:r>
              <a:rPr lang="en-US" altLang="zh-CN"/>
              <a:t>(Preemptive Mode)</a:t>
            </a:r>
            <a:br>
              <a:rPr lang="en-US" altLang="zh-CN"/>
            </a:br>
            <a:r>
              <a:rPr lang="zh-CN" altLang="en-US"/>
              <a:t>　　这种调度方式允许调度程序根据某种原则，去暂停某个正在执行的进程，将已分配给该进程的处理机重新分配给另一进程。在现代</a:t>
            </a:r>
            <a:r>
              <a:rPr lang="en-US" altLang="zh-CN"/>
              <a:t>OS</a:t>
            </a:r>
            <a:r>
              <a:rPr lang="zh-CN" altLang="en-US"/>
              <a:t>中广泛采用抢占方式，这是因为：对于批处理机系统，可以防止一个长进程长时间地占用处理机，以确保处理机能为所有进程提供更为公平的服务。在分时系统中，只有采用抢占方式才有可能实现人</a:t>
            </a:r>
            <a:r>
              <a:rPr lang="en-US" altLang="zh-CN"/>
              <a:t>—</a:t>
            </a:r>
            <a:r>
              <a:rPr lang="zh-CN" altLang="en-US"/>
              <a:t>机交互。在实时系统中，抢占方式能满足实时任务的需求。但抢占方式比较复杂，所需付出的系统开销也较大。</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76574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3.3.2  </a:t>
            </a:r>
            <a:r>
              <a:rPr lang="zh-CN" altLang="en-US">
                <a:latin typeface="黑体" panose="02010609060101010101" pitchFamily="49" charset="-122"/>
                <a:ea typeface="黑体" panose="02010609060101010101" pitchFamily="49" charset="-122"/>
              </a:rPr>
              <a:t>轮转调度算法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轮转法的基本原理</a:t>
            </a:r>
            <a:br>
              <a:rPr lang="zh-CN" altLang="en-US">
                <a:latin typeface="黑体" panose="02010609060101010101" pitchFamily="49" charset="-122"/>
                <a:ea typeface="黑体" panose="02010609060101010101" pitchFamily="49" charset="-122"/>
              </a:rPr>
            </a:br>
            <a:r>
              <a:rPr lang="zh-CN" altLang="en-US"/>
              <a:t>　　在轮转</a:t>
            </a:r>
            <a:r>
              <a:rPr lang="en-US" altLang="zh-CN"/>
              <a:t>(RR)</a:t>
            </a:r>
            <a:r>
              <a:rPr lang="zh-CN" altLang="en-US"/>
              <a:t>法中，系统将所有的就绪进程按</a:t>
            </a:r>
            <a:r>
              <a:rPr lang="en-US" altLang="zh-CN"/>
              <a:t>FCFS</a:t>
            </a:r>
            <a:r>
              <a:rPr lang="zh-CN" altLang="en-US"/>
              <a:t>策略排成一个就绪队列。系统可设置每隔一定时间</a:t>
            </a:r>
            <a:r>
              <a:rPr lang="en-US" altLang="zh-CN"/>
              <a:t>(</a:t>
            </a:r>
            <a:r>
              <a:rPr lang="zh-CN" altLang="en-US"/>
              <a:t>如</a:t>
            </a:r>
            <a:r>
              <a:rPr lang="en-US" altLang="zh-CN"/>
              <a:t>30 ms)</a:t>
            </a:r>
            <a:r>
              <a:rPr lang="zh-CN" altLang="en-US"/>
              <a:t>便产生一次中断，去激活进程调度程序进行调度，把</a:t>
            </a:r>
            <a:r>
              <a:rPr lang="en-US" altLang="zh-CN"/>
              <a:t>CPU</a:t>
            </a:r>
            <a:r>
              <a:rPr lang="zh-CN" altLang="en-US"/>
              <a:t>分配给队首进程，并令其执行一个时间片。当它运行完毕后，又把处理机分配给就绪队列中新的队首进程，也让它执行一个时间片。这样，就可以保证就绪队列中的所有进程在确定的时间段内，都能获得一个时间片的处理机时间。</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1824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1.2.4  </a:t>
            </a:r>
            <a:r>
              <a:rPr lang="zh-CN" altLang="en-US">
                <a:latin typeface="黑体" panose="02010609060101010101" pitchFamily="49" charset="-122"/>
                <a:ea typeface="黑体" panose="02010609060101010101" pitchFamily="49" charset="-122"/>
              </a:rPr>
              <a:t>分时系统</a:t>
            </a:r>
            <a:r>
              <a:rPr lang="en-US" altLang="zh-CN">
                <a:latin typeface="黑体" panose="02010609060101010101" pitchFamily="49" charset="-122"/>
                <a:ea typeface="黑体" panose="02010609060101010101" pitchFamily="49" charset="-122"/>
              </a:rPr>
              <a:t>(Time Sharing System)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分时系统的引入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如果说推动多道批处理系统形成和发展的主要动力是提高资源利用率和系统吞吐量，那么，推动分时系统形成和发展的主要动力，则是为了满足用户对人</a:t>
            </a:r>
            <a:r>
              <a:rPr lang="en-US" altLang="zh-CN"/>
              <a:t>—</a:t>
            </a:r>
            <a:r>
              <a:rPr lang="zh-CN" altLang="en-US"/>
              <a:t>机交互的需求，由此形成了一种新型</a:t>
            </a:r>
            <a:r>
              <a:rPr lang="en-US" altLang="zh-CN"/>
              <a:t>OS</a:t>
            </a:r>
            <a:r>
              <a:rPr lang="zh-CN" altLang="en-US"/>
              <a:t>。用户的需求具体表现在以下几个方面：</a:t>
            </a:r>
            <a:br>
              <a:rPr lang="zh-CN" altLang="en-US"/>
            </a:br>
            <a:r>
              <a:rPr lang="zh-CN" altLang="en-US"/>
              <a:t>　　</a:t>
            </a:r>
            <a:r>
              <a:rPr lang="en-US" altLang="zh-CN"/>
              <a:t>(1) </a:t>
            </a:r>
            <a:r>
              <a:rPr lang="zh-CN" altLang="en-US"/>
              <a:t>人</a:t>
            </a:r>
            <a:r>
              <a:rPr lang="en-US" altLang="zh-CN"/>
              <a:t>—</a:t>
            </a:r>
            <a:r>
              <a:rPr lang="zh-CN" altLang="en-US"/>
              <a:t>机交互。</a:t>
            </a:r>
            <a:br>
              <a:rPr lang="zh-CN" altLang="en-US"/>
            </a:br>
            <a:r>
              <a:rPr lang="zh-CN" altLang="en-US"/>
              <a:t>　　</a:t>
            </a:r>
            <a:r>
              <a:rPr lang="en-US" altLang="zh-CN"/>
              <a:t>(2) </a:t>
            </a:r>
            <a:r>
              <a:rPr lang="zh-CN" altLang="en-US"/>
              <a:t>共享主机。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5917062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进程切换时机</a:t>
            </a:r>
            <a:r>
              <a:rPr lang="zh-CN" altLang="en-US"/>
              <a:t/>
            </a:r>
            <a:br>
              <a:rPr lang="zh-CN" altLang="en-US"/>
            </a:br>
            <a:r>
              <a:rPr lang="zh-CN" altLang="en-US"/>
              <a:t>　　在</a:t>
            </a:r>
            <a:r>
              <a:rPr lang="en-US" altLang="zh-CN"/>
              <a:t>RR</a:t>
            </a:r>
            <a:r>
              <a:rPr lang="zh-CN" altLang="en-US"/>
              <a:t>调度算法中，应在何时进行进程的切换，可分为两种情况：① 若一个时间片尚未用完，正在运行的进程便已经完成，就立即激活调度程序，将它从就绪队列中删除，再调度就绪队列中队首的进程运行，并启动一个新的时间片。② 在一个时间片用完时，计时器中断处理程序被激活。如果进程尚未运行完毕，调度程序将把它送往就绪队列的末尾。</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985885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时间片大小的确定</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在轮转算法中，时间片的大小对系统性能有很大的</a:t>
            </a:r>
            <a:br>
              <a:rPr lang="zh-CN" altLang="en-US"/>
            </a:br>
            <a:r>
              <a:rPr lang="zh-CN" altLang="en-US"/>
              <a:t>影响。 </a:t>
            </a:r>
            <a:br>
              <a:rPr lang="zh-CN" altLang="en-US"/>
            </a:br>
            <a:r>
              <a:rPr lang="zh-CN" altLang="en-US"/>
              <a:t>　　图</a:t>
            </a:r>
            <a:r>
              <a:rPr lang="en-US" altLang="zh-CN"/>
              <a:t>3-2</a:t>
            </a:r>
            <a:r>
              <a:rPr lang="zh-CN" altLang="en-US"/>
              <a:t>示出了时间片大小对响应时间的影响，其中图</a:t>
            </a:r>
            <a:r>
              <a:rPr lang="en-US" altLang="zh-CN"/>
              <a:t>(a)</a:t>
            </a:r>
            <a:r>
              <a:rPr lang="zh-CN" altLang="en-US"/>
              <a:t>是时间片略大于典型交互的时间，而图</a:t>
            </a:r>
            <a:r>
              <a:rPr lang="en-US" altLang="zh-CN"/>
              <a:t>(b)</a:t>
            </a:r>
            <a:r>
              <a:rPr lang="zh-CN" altLang="en-US"/>
              <a:t>是时间片小于典型交互的时间。图</a:t>
            </a:r>
            <a:r>
              <a:rPr lang="en-US" altLang="zh-CN"/>
              <a:t>3-3</a:t>
            </a:r>
            <a:r>
              <a:rPr lang="zh-CN" altLang="en-US"/>
              <a:t>示出了时间片分别为</a:t>
            </a:r>
            <a:r>
              <a:rPr lang="en-US" altLang="zh-CN"/>
              <a:t>q = 1</a:t>
            </a:r>
            <a:r>
              <a:rPr lang="zh-CN" altLang="en-US"/>
              <a:t>和</a:t>
            </a:r>
            <a:r>
              <a:rPr lang="en-US" altLang="zh-CN"/>
              <a:t>q = 4</a:t>
            </a:r>
            <a:r>
              <a:rPr lang="zh-CN" altLang="en-US"/>
              <a:t>时对平均周转时间的影响。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204876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endParaRPr lang="zh-CN" altLang="zh-CN"/>
          </a:p>
        </p:txBody>
      </p:sp>
      <p:sp>
        <p:nvSpPr>
          <p:cNvPr id="742403" name="Rectangle 3"/>
          <p:cNvSpPr>
            <a:spLocks noGrp="1" noChangeArrowheads="1"/>
          </p:cNvSpPr>
          <p:nvPr>
            <p:ph type="body" idx="1"/>
          </p:nvPr>
        </p:nvSpPr>
        <p:spPr/>
        <p:txBody>
          <a:bodyPr/>
          <a:lstStyle/>
          <a:p>
            <a:r>
              <a:rPr lang="zh-CN" altLang="en-US"/>
              <a:t>图</a:t>
            </a:r>
            <a:r>
              <a:rPr lang="en-US" altLang="zh-CN"/>
              <a:t>3-2  </a:t>
            </a:r>
            <a:r>
              <a:rPr lang="zh-CN" altLang="en-US"/>
              <a:t>时间片大小对响应时间的影响</a:t>
            </a:r>
          </a:p>
        </p:txBody>
      </p:sp>
      <p:pic>
        <p:nvPicPr>
          <p:cNvPr id="742404" name="Picture 4" descr="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268413"/>
            <a:ext cx="6264275" cy="396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170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7" name="Rectangle 3"/>
          <p:cNvSpPr>
            <a:spLocks noGrp="1" noChangeArrowheads="1"/>
          </p:cNvSpPr>
          <p:nvPr>
            <p:ph type="body" idx="1"/>
          </p:nvPr>
        </p:nvSpPr>
        <p:spPr>
          <a:xfrm>
            <a:off x="0" y="5013325"/>
            <a:ext cx="9144000" cy="476250"/>
          </a:xfrm>
        </p:spPr>
        <p:txBody>
          <a:bodyPr/>
          <a:lstStyle/>
          <a:p>
            <a:r>
              <a:rPr lang="zh-CN" altLang="en-US"/>
              <a:t>图</a:t>
            </a:r>
            <a:r>
              <a:rPr lang="en-US" altLang="zh-CN"/>
              <a:t>3-3  q = 1</a:t>
            </a:r>
            <a:r>
              <a:rPr lang="zh-CN" altLang="en-US"/>
              <a:t>和</a:t>
            </a:r>
            <a:r>
              <a:rPr lang="en-US" altLang="zh-CN"/>
              <a:t>q = 4</a:t>
            </a:r>
            <a:r>
              <a:rPr lang="zh-CN" altLang="en-US"/>
              <a:t>时进程的周转时间</a:t>
            </a:r>
          </a:p>
        </p:txBody>
      </p:sp>
      <p:pic>
        <p:nvPicPr>
          <p:cNvPr id="743428"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395288" y="1628775"/>
            <a:ext cx="8353425" cy="2768600"/>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1581920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3.3.3  </a:t>
            </a:r>
            <a:r>
              <a:rPr lang="zh-CN" altLang="en-US">
                <a:latin typeface="黑体" panose="02010609060101010101" pitchFamily="49" charset="-122"/>
                <a:ea typeface="黑体" panose="02010609060101010101" pitchFamily="49" charset="-122"/>
              </a:rPr>
              <a:t>优先级调度算法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优先级调度算法的类型</a:t>
            </a:r>
            <a:br>
              <a:rPr lang="zh-CN" altLang="en-US">
                <a:latin typeface="黑体" panose="02010609060101010101" pitchFamily="49" charset="-122"/>
                <a:ea typeface="黑体" panose="02010609060101010101" pitchFamily="49" charset="-122"/>
              </a:rPr>
            </a:br>
            <a:r>
              <a:rPr lang="zh-CN" altLang="en-US"/>
              <a:t>　　优先级进程调度算法，是把处理机分配给就绪队列中优先级最高的进程。这时，又可进一步把该算法分成如下两种。</a:t>
            </a:r>
            <a:br>
              <a:rPr lang="zh-CN" altLang="en-US"/>
            </a:br>
            <a:r>
              <a:rPr lang="zh-CN" altLang="en-US"/>
              <a:t>　　</a:t>
            </a:r>
            <a:r>
              <a:rPr lang="en-US" altLang="zh-CN"/>
              <a:t>(1) </a:t>
            </a:r>
            <a:r>
              <a:rPr lang="zh-CN" altLang="en-US"/>
              <a:t>非抢占式优先级调度算法。</a:t>
            </a:r>
            <a:br>
              <a:rPr lang="zh-CN" altLang="en-US"/>
            </a:br>
            <a:r>
              <a:rPr lang="zh-CN" altLang="en-US"/>
              <a:t>　　</a:t>
            </a:r>
            <a:r>
              <a:rPr lang="en-US" altLang="zh-CN"/>
              <a:t>(2) </a:t>
            </a:r>
            <a:r>
              <a:rPr lang="zh-CN" altLang="en-US"/>
              <a:t>抢占式优先级调度算法。 </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6040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优先级的类型</a:t>
            </a:r>
            <a:r>
              <a:rPr lang="zh-CN" altLang="en-US"/>
              <a:t/>
            </a:r>
            <a:br>
              <a:rPr lang="zh-CN" altLang="en-US"/>
            </a:br>
            <a:r>
              <a:rPr lang="zh-CN" altLang="en-US"/>
              <a:t>　　</a:t>
            </a:r>
            <a:r>
              <a:rPr lang="en-US" altLang="zh-CN"/>
              <a:t>1) </a:t>
            </a:r>
            <a:r>
              <a:rPr lang="zh-CN" altLang="en-US"/>
              <a:t>静态优先级</a:t>
            </a:r>
            <a:br>
              <a:rPr lang="zh-CN" altLang="en-US"/>
            </a:br>
            <a:r>
              <a:rPr lang="zh-CN" altLang="en-US"/>
              <a:t>　　静态优先级是在创建进程时确定的，在进程的整个运行期间保持不变。优先级是利用某一范围内的一个整数来表示的，例如</a:t>
            </a:r>
            <a:r>
              <a:rPr lang="en-US" altLang="zh-CN"/>
              <a:t>0</a:t>
            </a:r>
            <a:r>
              <a:rPr lang="zh-CN" altLang="en-US"/>
              <a:t>～</a:t>
            </a:r>
            <a:r>
              <a:rPr lang="en-US" altLang="zh-CN"/>
              <a:t>255</a:t>
            </a:r>
            <a:r>
              <a:rPr lang="zh-CN" altLang="en-US"/>
              <a:t>中的某一整数，又把该整数称为优先数。确定进程优先级大小的依据有如下三个：</a:t>
            </a:r>
            <a:br>
              <a:rPr lang="zh-CN" altLang="en-US"/>
            </a:br>
            <a:r>
              <a:rPr lang="zh-CN" altLang="en-US"/>
              <a:t>　　</a:t>
            </a:r>
            <a:r>
              <a:rPr lang="en-US" altLang="zh-CN"/>
              <a:t>(1) </a:t>
            </a:r>
            <a:r>
              <a:rPr lang="zh-CN" altLang="en-US"/>
              <a:t>进程类型。</a:t>
            </a:r>
            <a:br>
              <a:rPr lang="zh-CN" altLang="en-US"/>
            </a:br>
            <a:r>
              <a:rPr lang="zh-CN" altLang="en-US"/>
              <a:t>　　</a:t>
            </a:r>
            <a:r>
              <a:rPr lang="en-US" altLang="zh-CN"/>
              <a:t>(2) </a:t>
            </a:r>
            <a:r>
              <a:rPr lang="zh-CN" altLang="en-US"/>
              <a:t>进程对资源的需求。</a:t>
            </a:r>
            <a:br>
              <a:rPr lang="zh-CN" altLang="en-US"/>
            </a:br>
            <a:r>
              <a:rPr lang="zh-CN" altLang="en-US"/>
              <a:t>　　</a:t>
            </a:r>
            <a:r>
              <a:rPr lang="en-US" altLang="zh-CN"/>
              <a:t>(3) </a:t>
            </a:r>
            <a:r>
              <a:rPr lang="zh-CN" altLang="en-US"/>
              <a:t>用户要求。</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81902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动态优先级</a:t>
            </a:r>
            <a:br>
              <a:rPr lang="zh-CN" altLang="en-US"/>
            </a:br>
            <a:r>
              <a:rPr lang="zh-CN" altLang="en-US"/>
              <a:t>　　动态优先级是指在创建进程之初，先赋予其一个优先级，然后其值随进程的推进或等待时间的增加而改变，以便获得更好的调度性能。 </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7221558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3.3.4  </a:t>
            </a:r>
            <a:r>
              <a:rPr lang="zh-CN" altLang="en-US">
                <a:latin typeface="黑体" panose="02010609060101010101" pitchFamily="49" charset="-122"/>
                <a:ea typeface="黑体" panose="02010609060101010101" pitchFamily="49" charset="-122"/>
              </a:rPr>
              <a:t>多队列调度算法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前所述的各种调度算法，尤其在应用于进程调度时，由于系统中仅设置一个进程的就绪队列，即低级调度算法是固定的、单一的，无法满足系统中不同用户对进程调度策略的不同要求，在多处理机系统中，这种单一调度策略实现机制的缺点更显突出，由此，多级队列调度算法能够在一定程度上弥补这一缺点。</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72822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3.3.5  </a:t>
            </a:r>
            <a:r>
              <a:rPr lang="zh-CN" altLang="en-US">
                <a:latin typeface="黑体" panose="02010609060101010101" pitchFamily="49" charset="-122"/>
                <a:ea typeface="黑体" panose="02010609060101010101" pitchFamily="49" charset="-122"/>
              </a:rPr>
              <a:t>多级反馈队列</a:t>
            </a:r>
            <a:r>
              <a:rPr lang="en-US" altLang="zh-CN">
                <a:latin typeface="黑体" panose="02010609060101010101" pitchFamily="49" charset="-122"/>
                <a:ea typeface="黑体" panose="02010609060101010101" pitchFamily="49" charset="-122"/>
              </a:rPr>
              <a:t>(multileved feedback queue)</a:t>
            </a:r>
            <a:r>
              <a:rPr lang="zh-CN" altLang="en-US">
                <a:latin typeface="黑体" panose="02010609060101010101" pitchFamily="49" charset="-122"/>
                <a:ea typeface="黑体" panose="02010609060101010101" pitchFamily="49" charset="-122"/>
              </a:rPr>
              <a:t>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调度机制</a:t>
            </a:r>
            <a:br>
              <a:rPr lang="zh-CN" altLang="en-US">
                <a:latin typeface="黑体" panose="02010609060101010101" pitchFamily="49" charset="-122"/>
                <a:ea typeface="黑体" panose="02010609060101010101" pitchFamily="49" charset="-122"/>
              </a:rPr>
            </a:br>
            <a:r>
              <a:rPr lang="zh-CN" altLang="en-US"/>
              <a:t>　　多级反馈队列调度算法的调度机制可描述如下：</a:t>
            </a:r>
            <a:br>
              <a:rPr lang="zh-CN" altLang="en-US"/>
            </a:br>
            <a:r>
              <a:rPr lang="zh-CN" altLang="en-US"/>
              <a:t>　　</a:t>
            </a:r>
            <a:r>
              <a:rPr lang="en-US" altLang="zh-CN"/>
              <a:t>(1) </a:t>
            </a:r>
            <a:r>
              <a:rPr lang="zh-CN" altLang="en-US"/>
              <a:t>设置多个就绪队列。 </a:t>
            </a:r>
            <a:br>
              <a:rPr lang="zh-CN" altLang="en-US"/>
            </a:br>
            <a:r>
              <a:rPr lang="zh-CN" altLang="en-US"/>
              <a:t>　　图</a:t>
            </a:r>
            <a:r>
              <a:rPr lang="en-US" altLang="zh-CN"/>
              <a:t>3-4</a:t>
            </a:r>
            <a:r>
              <a:rPr lang="zh-CN" altLang="en-US"/>
              <a:t>是多级反馈队列算法的示意图。</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005893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endParaRPr lang="zh-CN" altLang="zh-CN"/>
          </a:p>
        </p:txBody>
      </p:sp>
      <p:sp>
        <p:nvSpPr>
          <p:cNvPr id="749571" name="Rectangle 3"/>
          <p:cNvSpPr>
            <a:spLocks noGrp="1" noChangeArrowheads="1"/>
          </p:cNvSpPr>
          <p:nvPr>
            <p:ph type="body" idx="1"/>
          </p:nvPr>
        </p:nvSpPr>
        <p:spPr/>
        <p:txBody>
          <a:bodyPr/>
          <a:lstStyle/>
          <a:p>
            <a:r>
              <a:rPr lang="zh-CN" altLang="en-US"/>
              <a:t>图</a:t>
            </a:r>
            <a:r>
              <a:rPr lang="en-US" altLang="zh-CN"/>
              <a:t>3-4  </a:t>
            </a:r>
            <a:r>
              <a:rPr lang="zh-CN" altLang="en-US"/>
              <a:t>多级反馈队列调度算法</a:t>
            </a:r>
          </a:p>
        </p:txBody>
      </p:sp>
      <p:pic>
        <p:nvPicPr>
          <p:cNvPr id="749572" name="Picture 4" descr="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341438"/>
            <a:ext cx="5665788" cy="390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3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分时系统实现中的关键问题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在多道批处理系统中，用户无法与自己的作业进行交互的主要原因是：作业都先驻留在外存上，即使以后被调入内存，也要经过较长时间的等待后方能运行，用户无法与自己的作业进行交互。 </a:t>
            </a:r>
            <a:br>
              <a:rPr lang="zh-CN" altLang="en-US"/>
            </a:br>
            <a:r>
              <a:rPr lang="zh-CN" altLang="en-US"/>
              <a:t>　　</a:t>
            </a:r>
            <a:r>
              <a:rPr lang="en-US" altLang="zh-CN"/>
              <a:t>1) </a:t>
            </a:r>
            <a:r>
              <a:rPr lang="zh-CN" altLang="en-US"/>
              <a:t>及时接收</a:t>
            </a:r>
            <a:br>
              <a:rPr lang="zh-CN" altLang="en-US"/>
            </a:br>
            <a:r>
              <a:rPr lang="zh-CN" altLang="en-US"/>
              <a:t>　　</a:t>
            </a:r>
            <a:r>
              <a:rPr lang="en-US" altLang="zh-CN"/>
              <a:t>2) </a:t>
            </a:r>
            <a:r>
              <a:rPr lang="zh-CN" altLang="en-US"/>
              <a:t>及时处理</a:t>
            </a:r>
            <a:br>
              <a:rPr lang="zh-CN" altLang="en-US"/>
            </a:br>
            <a:endParaRPr lang="zh-CN" altLang="en-US"/>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337266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每个队列都采用</a:t>
            </a:r>
            <a:r>
              <a:rPr lang="en-US" altLang="zh-CN"/>
              <a:t>FCFS</a:t>
            </a:r>
            <a:r>
              <a:rPr lang="zh-CN" altLang="en-US"/>
              <a:t>算法。当新进程进入内存后，首先将它放入第一队列的末尾，按</a:t>
            </a:r>
            <a:r>
              <a:rPr lang="en-US" altLang="zh-CN"/>
              <a:t>FCFS</a:t>
            </a:r>
            <a:r>
              <a:rPr lang="zh-CN" altLang="en-US"/>
              <a:t>原则等待调度。当轮到该进程执行时，如它能在该时间片内完成，便可撤离系统。否则，即它在一个时间片结束时尚未完成，调度程序将其转入第二队列的末尾等待调度；如果它在第二队列中运行一个时间片后仍未完成，再依次将它放入第三队列，</a:t>
            </a:r>
            <a:r>
              <a:rPr lang="en-US" altLang="zh-CN"/>
              <a:t>……</a:t>
            </a:r>
            <a:r>
              <a:rPr lang="zh-CN" altLang="en-US"/>
              <a:t>，依此类推。当进程最后被降到第</a:t>
            </a:r>
            <a:r>
              <a:rPr lang="en-US" altLang="zh-CN"/>
              <a:t>n</a:t>
            </a:r>
            <a:r>
              <a:rPr lang="zh-CN" altLang="en-US"/>
              <a:t>队列后，在第</a:t>
            </a:r>
            <a:r>
              <a:rPr lang="en-US" altLang="zh-CN"/>
              <a:t>n</a:t>
            </a:r>
            <a:r>
              <a:rPr lang="zh-CN" altLang="en-US"/>
              <a:t>队列中便采取按</a:t>
            </a:r>
            <a:r>
              <a:rPr lang="en-US" altLang="zh-CN"/>
              <a:t>RR</a:t>
            </a:r>
            <a:r>
              <a:rPr lang="zh-CN" altLang="en-US"/>
              <a:t>方式运行。</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495546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按队列优先级调度。调度程序首先调度最高优先级队列中的诸进程运行，仅当第一队列空闲时才调度第二队列中的进程运行；换言之，仅当第</a:t>
            </a:r>
            <a:r>
              <a:rPr lang="en-US" altLang="zh-CN"/>
              <a:t>1</a:t>
            </a:r>
            <a:r>
              <a:rPr lang="zh-CN" altLang="en-US"/>
              <a:t>～</a:t>
            </a:r>
            <a:r>
              <a:rPr lang="en-US" altLang="zh-CN"/>
              <a:t>(i-1)</a:t>
            </a:r>
            <a:r>
              <a:rPr lang="zh-CN" altLang="en-US"/>
              <a:t>所有队列均空时，才会调度第</a:t>
            </a:r>
            <a:r>
              <a:rPr lang="en-US" altLang="zh-CN"/>
              <a:t>i</a:t>
            </a:r>
            <a:r>
              <a:rPr lang="zh-CN" altLang="en-US"/>
              <a:t>队列中的进程运行。如果处理机正在第</a:t>
            </a:r>
            <a:r>
              <a:rPr lang="en-US" altLang="zh-CN"/>
              <a:t>i</a:t>
            </a:r>
            <a:r>
              <a:rPr lang="zh-CN" altLang="en-US"/>
              <a:t>队列中为某进程服务时又有新进程进入任一优先级较高的队列，此时须立即把正在运行的进程放回到第</a:t>
            </a:r>
            <a:r>
              <a:rPr lang="en-US" altLang="zh-CN"/>
              <a:t>i</a:t>
            </a:r>
            <a:r>
              <a:rPr lang="zh-CN" altLang="en-US"/>
              <a:t>队列的末尾，而把处理机分配给新到的高优先级进程。</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356877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调度算法的性能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在多级反馈队列调度算法中，如果规定第一个队列的时间片略大于多数人机交互所需之处理时间时，便能较好地满足各种类型用户的需要。</a:t>
            </a:r>
            <a:br>
              <a:rPr lang="zh-CN" altLang="en-US"/>
            </a:br>
            <a:r>
              <a:rPr lang="zh-CN" altLang="en-US"/>
              <a:t>　　</a:t>
            </a:r>
            <a:r>
              <a:rPr lang="en-US" altLang="zh-CN"/>
              <a:t>(1) </a:t>
            </a:r>
            <a:r>
              <a:rPr lang="zh-CN" altLang="en-US"/>
              <a:t>终端型用户。</a:t>
            </a:r>
            <a:br>
              <a:rPr lang="zh-CN" altLang="en-US"/>
            </a:br>
            <a:r>
              <a:rPr lang="zh-CN" altLang="en-US"/>
              <a:t>　　</a:t>
            </a:r>
            <a:r>
              <a:rPr lang="en-US" altLang="zh-CN"/>
              <a:t>(2) </a:t>
            </a:r>
            <a:r>
              <a:rPr lang="zh-CN" altLang="en-US"/>
              <a:t>短批处理作业用户。</a:t>
            </a:r>
            <a:br>
              <a:rPr lang="zh-CN" altLang="en-US"/>
            </a:br>
            <a:r>
              <a:rPr lang="zh-CN" altLang="en-US"/>
              <a:t>　　</a:t>
            </a:r>
            <a:r>
              <a:rPr lang="en-US" altLang="zh-CN"/>
              <a:t>(3) </a:t>
            </a:r>
            <a:r>
              <a:rPr lang="zh-CN" altLang="en-US"/>
              <a:t>长批处理作业用户。</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15004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3.3.6  </a:t>
            </a:r>
            <a:r>
              <a:rPr lang="zh-CN" altLang="en-US">
                <a:latin typeface="黑体" panose="02010609060101010101" pitchFamily="49" charset="-122"/>
                <a:ea typeface="黑体" panose="02010609060101010101" pitchFamily="49" charset="-122"/>
              </a:rPr>
              <a:t>基于公平原则的调度算法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保证调度算法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保证调度算法是另外一种类型的调度算法，它向用户所做出的保证并不是优先运行，而是明确的性能保证，该算法可以做到调度的公平性。一种比较容易实现的性能保证是处理机分配的公平性。如果在系统中有</a:t>
            </a:r>
            <a:r>
              <a:rPr lang="en-US" altLang="zh-CN"/>
              <a:t>n</a:t>
            </a:r>
            <a:r>
              <a:rPr lang="zh-CN" altLang="en-US"/>
              <a:t>个相同类型的进程同时运行，为公平起见，须保证每个进程都获得相同的处理机时间</a:t>
            </a:r>
            <a:r>
              <a:rPr lang="en-US" altLang="zh-CN"/>
              <a:t>1/n</a:t>
            </a:r>
            <a:r>
              <a:rPr lang="zh-CN" altLang="en-US"/>
              <a:t>。 </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67032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lnSpc>
                <a:spcPct val="120000"/>
              </a:lnSpc>
            </a:pPr>
            <a:r>
              <a:rPr lang="zh-CN" altLang="en-US"/>
              <a:t>　　在实施公平调度算法时系统中必须具有这样一些功能：</a:t>
            </a:r>
            <a:br>
              <a:rPr lang="zh-CN" altLang="en-US"/>
            </a:br>
            <a:r>
              <a:rPr lang="zh-CN" altLang="en-US"/>
              <a:t>　　</a:t>
            </a:r>
            <a:r>
              <a:rPr lang="en-US" altLang="zh-CN"/>
              <a:t>(1) </a:t>
            </a:r>
            <a:r>
              <a:rPr lang="zh-CN" altLang="en-US"/>
              <a:t>跟踪计算每个进程自创建以来已经执行的处理时间。</a:t>
            </a:r>
            <a:br>
              <a:rPr lang="zh-CN" altLang="en-US"/>
            </a:br>
            <a:r>
              <a:rPr lang="zh-CN" altLang="en-US"/>
              <a:t>　　</a:t>
            </a:r>
            <a:r>
              <a:rPr lang="en-US" altLang="zh-CN"/>
              <a:t>(2) </a:t>
            </a:r>
            <a:r>
              <a:rPr lang="zh-CN" altLang="en-US"/>
              <a:t>计算每个进程应获得的处理机时间，即自创建以来的时间除以</a:t>
            </a:r>
            <a:r>
              <a:rPr lang="en-US" altLang="zh-CN"/>
              <a:t>n</a:t>
            </a:r>
            <a:r>
              <a:rPr lang="zh-CN" altLang="en-US"/>
              <a:t>。</a:t>
            </a:r>
            <a:br>
              <a:rPr lang="zh-CN" altLang="en-US"/>
            </a:br>
            <a:r>
              <a:rPr lang="zh-CN" altLang="en-US"/>
              <a:t>　　</a:t>
            </a:r>
            <a:r>
              <a:rPr lang="en-US" altLang="zh-CN"/>
              <a:t>(3) </a:t>
            </a:r>
            <a:r>
              <a:rPr lang="zh-CN" altLang="en-US"/>
              <a:t>计算进程获得处理机时间的比率，即进程实际执行的处理时间和应获得的处理机时间之比。</a:t>
            </a:r>
            <a:br>
              <a:rPr lang="zh-CN" altLang="en-US"/>
            </a:br>
            <a:r>
              <a:rPr lang="zh-CN" altLang="en-US"/>
              <a:t>　　</a:t>
            </a:r>
            <a:r>
              <a:rPr lang="en-US" altLang="zh-CN"/>
              <a:t>(4) </a:t>
            </a:r>
            <a:r>
              <a:rPr lang="zh-CN" altLang="en-US"/>
              <a:t>比较各进程获得处理机时间的比率。如进程</a:t>
            </a:r>
            <a:r>
              <a:rPr lang="en-US" altLang="zh-CN"/>
              <a:t>A</a:t>
            </a:r>
            <a:r>
              <a:rPr lang="zh-CN" altLang="en-US"/>
              <a:t>的比率最低，为</a:t>
            </a:r>
            <a:r>
              <a:rPr lang="en-US" altLang="zh-CN"/>
              <a:t>0.5</a:t>
            </a:r>
            <a:r>
              <a:rPr lang="zh-CN" altLang="en-US"/>
              <a:t>，而进程</a:t>
            </a:r>
            <a:r>
              <a:rPr lang="en-US" altLang="zh-CN"/>
              <a:t>B</a:t>
            </a:r>
            <a:r>
              <a:rPr lang="zh-CN" altLang="en-US"/>
              <a:t>的比率为</a:t>
            </a:r>
            <a:r>
              <a:rPr lang="en-US" altLang="zh-CN"/>
              <a:t>0.8</a:t>
            </a:r>
            <a:r>
              <a:rPr lang="zh-CN" altLang="en-US"/>
              <a:t>，进程</a:t>
            </a:r>
            <a:r>
              <a:rPr lang="en-US" altLang="zh-CN"/>
              <a:t>C</a:t>
            </a:r>
            <a:r>
              <a:rPr lang="zh-CN" altLang="en-US"/>
              <a:t>的比率为</a:t>
            </a:r>
            <a:r>
              <a:rPr lang="en-US" altLang="zh-CN"/>
              <a:t>1.2</a:t>
            </a:r>
            <a:r>
              <a:rPr lang="zh-CN" altLang="en-US"/>
              <a:t>等。</a:t>
            </a:r>
            <a:br>
              <a:rPr lang="zh-CN" altLang="en-US"/>
            </a:br>
            <a:r>
              <a:rPr lang="zh-CN" altLang="en-US"/>
              <a:t>　　</a:t>
            </a:r>
            <a:r>
              <a:rPr lang="en-US" altLang="zh-CN"/>
              <a:t>(5) </a:t>
            </a:r>
            <a:r>
              <a:rPr lang="zh-CN" altLang="en-US"/>
              <a:t>调度程序应选择比率最小的进程将处理机分配给它，并让该进程一直运行，直到超过最接近它的进程比率为止。</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46875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公平分享调度算法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分配给每个进程相同的处理机时间，显然，这对诸进程而言，是体现了一定程度的公平，但如果各个用户所拥有的进程数不同，就会发生对用户的不公平问题。 </a:t>
            </a:r>
          </a:p>
        </p:txBody>
      </p:sp>
      <p:sp>
        <p:nvSpPr>
          <p:cNvPr id="755715" name="Rectangle 3"/>
          <p:cNvSpPr>
            <a:spLocks noGrp="1" noChangeArrowheads="1"/>
          </p:cNvSpPr>
          <p:nvPr>
            <p:ph type="body" idx="1"/>
          </p:nvPr>
        </p:nvSpPr>
        <p:spPr/>
        <p:txBody>
          <a:bodyPr/>
          <a:lstStyle/>
          <a:p>
            <a:endParaRPr lang="zh-CN" altLang="zh-CN"/>
          </a:p>
        </p:txBody>
      </p:sp>
      <p:sp>
        <p:nvSpPr>
          <p:cNvPr id="75571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7958500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3.4  </a:t>
            </a:r>
            <a:r>
              <a:rPr lang="zh-CN" altLang="en-US" sz="3200">
                <a:latin typeface="黑体" panose="02010609060101010101" pitchFamily="49" charset="-122"/>
                <a:ea typeface="黑体" panose="02010609060101010101" pitchFamily="49" charset="-122"/>
              </a:rPr>
              <a:t>实 时 调 度</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在实时系统中，可能存在着两类不同性质的实时任务，即</a:t>
            </a:r>
            <a:r>
              <a:rPr lang="en-US" altLang="zh-CN"/>
              <a:t>HRT</a:t>
            </a:r>
            <a:r>
              <a:rPr lang="zh-CN" altLang="en-US"/>
              <a:t>任务和</a:t>
            </a:r>
            <a:r>
              <a:rPr lang="en-US" altLang="zh-CN"/>
              <a:t>SRT</a:t>
            </a:r>
            <a:r>
              <a:rPr lang="zh-CN" altLang="en-US"/>
              <a:t>任务，它们都联系着一个截止时间。为保证系统能正常工作，实时调度必须能满足实时任务对截止时间的要求。为此，实现实时调度应具备一定的条件。</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1222198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3.4.1  </a:t>
            </a:r>
            <a:r>
              <a:rPr lang="zh-CN" altLang="en-US">
                <a:latin typeface="黑体" panose="02010609060101010101" pitchFamily="49" charset="-122"/>
                <a:ea typeface="黑体" panose="02010609060101010101" pitchFamily="49" charset="-122"/>
              </a:rPr>
              <a:t>实现实时调度的基本条件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提供必要的信息</a:t>
            </a:r>
            <a:br>
              <a:rPr lang="zh-CN" altLang="en-US">
                <a:latin typeface="黑体" panose="02010609060101010101" pitchFamily="49" charset="-122"/>
                <a:ea typeface="黑体" panose="02010609060101010101" pitchFamily="49" charset="-122"/>
              </a:rPr>
            </a:br>
            <a:r>
              <a:rPr lang="zh-CN" altLang="en-US"/>
              <a:t>　　为了实现实时调度，系统应向调度程序提供有关任务的信息：</a:t>
            </a:r>
            <a:br>
              <a:rPr lang="zh-CN" altLang="en-US"/>
            </a:br>
            <a:r>
              <a:rPr lang="zh-CN" altLang="en-US"/>
              <a:t>　　</a:t>
            </a:r>
            <a:r>
              <a:rPr lang="en-US" altLang="zh-CN"/>
              <a:t>(1) </a:t>
            </a:r>
            <a:r>
              <a:rPr lang="zh-CN" altLang="en-US"/>
              <a:t>就绪时间，是指某任务成为就绪状态的起始时间，在周期任务的情况下，它是事先预知的一串时间序列。</a:t>
            </a:r>
            <a:br>
              <a:rPr lang="zh-CN" altLang="en-US"/>
            </a:br>
            <a:r>
              <a:rPr lang="zh-CN" altLang="en-US"/>
              <a:t>　　</a:t>
            </a:r>
            <a:r>
              <a:rPr lang="en-US" altLang="zh-CN"/>
              <a:t>(2) </a:t>
            </a:r>
            <a:r>
              <a:rPr lang="zh-CN" altLang="en-US"/>
              <a:t>开始截止时间和完成截止时间，对于典型的实时应用，只须知道开始截止时间，或者完成截止时间。</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2116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处理时间，一个任务从开始执行，直至完成时所需的时间。</a:t>
            </a:r>
            <a:br>
              <a:rPr lang="zh-CN" altLang="en-US"/>
            </a:br>
            <a:r>
              <a:rPr lang="zh-CN" altLang="en-US"/>
              <a:t>　　</a:t>
            </a:r>
            <a:r>
              <a:rPr lang="en-US" altLang="zh-CN"/>
              <a:t>(4) </a:t>
            </a:r>
            <a:r>
              <a:rPr lang="zh-CN" altLang="en-US"/>
              <a:t>资源要求，任务执行时所需的一组资源。</a:t>
            </a:r>
            <a:br>
              <a:rPr lang="zh-CN" altLang="en-US"/>
            </a:br>
            <a:r>
              <a:rPr lang="zh-CN" altLang="en-US"/>
              <a:t>　　</a:t>
            </a:r>
            <a:r>
              <a:rPr lang="en-US" altLang="zh-CN"/>
              <a:t>(5) </a:t>
            </a:r>
            <a:r>
              <a:rPr lang="zh-CN" altLang="en-US"/>
              <a:t>优先级，如果某任务的开始截止时间错过，势必引起故障，则应为该任务赋予“绝对”优先级；如果其开始截止时间的错过，对任务的继续运行无重大影响，则可为其赋予“相对”优先级，供调度程序参考。</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411306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系统处理能力强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在实时系统中，若处理机的处理能力不够强，则有可能因处理机忙不过，而致使某些实时任务不能得到及时处理，从而导致发生难以预料的后果。假定系统中有</a:t>
            </a:r>
            <a:r>
              <a:rPr lang="en-US" altLang="zh-CN"/>
              <a:t>m</a:t>
            </a:r>
            <a:r>
              <a:rPr lang="zh-CN" altLang="en-US"/>
              <a:t>个周期性的硬实时任务</a:t>
            </a:r>
            <a:r>
              <a:rPr lang="en-US" altLang="zh-CN"/>
              <a:t>HRT</a:t>
            </a:r>
            <a:r>
              <a:rPr lang="zh-CN" altLang="en-US"/>
              <a:t>，它们的处理时间可表示为</a:t>
            </a:r>
            <a:r>
              <a:rPr lang="en-US" altLang="zh-CN"/>
              <a:t>C</a:t>
            </a:r>
            <a:r>
              <a:rPr lang="en-US" altLang="zh-CN" baseline="-25000"/>
              <a:t>i</a:t>
            </a:r>
            <a:r>
              <a:rPr lang="zh-CN" altLang="en-US"/>
              <a:t>，周期时间表示为</a:t>
            </a:r>
            <a:r>
              <a:rPr lang="en-US" altLang="zh-CN"/>
              <a:t>P</a:t>
            </a:r>
            <a:r>
              <a:rPr lang="en-US" altLang="zh-CN" baseline="-25000"/>
              <a:t>i</a:t>
            </a:r>
            <a:r>
              <a:rPr lang="zh-CN" altLang="en-US"/>
              <a:t>，则在单处理机情况下，必须满足下面的限制条件系统才是可调度的：</a:t>
            </a:r>
          </a:p>
        </p:txBody>
      </p:sp>
      <p:sp>
        <p:nvSpPr>
          <p:cNvPr id="759811" name="Rectangle 3"/>
          <p:cNvSpPr>
            <a:spLocks noGrp="1" noChangeArrowheads="1"/>
          </p:cNvSpPr>
          <p:nvPr>
            <p:ph type="body" idx="1"/>
          </p:nvPr>
        </p:nvSpPr>
        <p:spPr/>
        <p:txBody>
          <a:bodyPr/>
          <a:lstStyle/>
          <a:p>
            <a:endParaRPr lang="zh-CN" altLang="zh-CN"/>
          </a:p>
        </p:txBody>
      </p:sp>
      <p:sp>
        <p:nvSpPr>
          <p:cNvPr id="759813"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59812" name="Object 4"/>
          <p:cNvGraphicFramePr>
            <a:graphicFrameLocks noChangeAspect="1"/>
          </p:cNvGraphicFramePr>
          <p:nvPr/>
        </p:nvGraphicFramePr>
        <p:xfrm>
          <a:off x="3563938" y="4581525"/>
          <a:ext cx="1374775" cy="1030288"/>
        </p:xfrm>
        <a:graphic>
          <a:graphicData uri="http://schemas.openxmlformats.org/presentationml/2006/ole">
            <mc:AlternateContent xmlns:mc="http://schemas.openxmlformats.org/markup-compatibility/2006">
              <mc:Choice xmlns:v="urn:schemas-microsoft-com:vml" Requires="v">
                <p:oleObj spid="_x0000_s5122" name="公式" r:id="rId3" imgW="571252" imgH="431613" progId="Equation.3">
                  <p:embed/>
                </p:oleObj>
              </mc:Choice>
              <mc:Fallback>
                <p:oleObj name="公式" r:id="rId3" imgW="571252" imgH="431613" progId="Equation.3">
                  <p:embed/>
                  <p:pic>
                    <p:nvPicPr>
                      <p:cNvPr id="7598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4581525"/>
                        <a:ext cx="1374775"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264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分时系统的特征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分时系统与多道批处理系统相比，具有非常明显的不同特性，可以归纳成以下四个方面：</a:t>
            </a:r>
            <a:br>
              <a:rPr lang="zh-CN" altLang="en-US"/>
            </a:br>
            <a:r>
              <a:rPr lang="zh-CN" altLang="en-US"/>
              <a:t>　　</a:t>
            </a:r>
            <a:r>
              <a:rPr lang="en-US" altLang="zh-CN"/>
              <a:t>(1) </a:t>
            </a:r>
            <a:r>
              <a:rPr lang="zh-CN" altLang="en-US"/>
              <a:t>多路性。</a:t>
            </a:r>
            <a:br>
              <a:rPr lang="zh-CN" altLang="en-US"/>
            </a:br>
            <a:r>
              <a:rPr lang="zh-CN" altLang="en-US"/>
              <a:t>　　</a:t>
            </a:r>
            <a:r>
              <a:rPr lang="en-US" altLang="zh-CN"/>
              <a:t>(2) </a:t>
            </a:r>
            <a:r>
              <a:rPr lang="zh-CN" altLang="en-US"/>
              <a:t>独立性。</a:t>
            </a:r>
            <a:br>
              <a:rPr lang="zh-CN" altLang="en-US"/>
            </a:br>
            <a:r>
              <a:rPr lang="zh-CN" altLang="en-US"/>
              <a:t>　　</a:t>
            </a:r>
            <a:r>
              <a:rPr lang="en-US" altLang="zh-CN"/>
              <a:t>(3) </a:t>
            </a:r>
            <a:r>
              <a:rPr lang="zh-CN" altLang="en-US"/>
              <a:t>及时性。</a:t>
            </a:r>
            <a:br>
              <a:rPr lang="zh-CN" altLang="en-US"/>
            </a:br>
            <a:r>
              <a:rPr lang="zh-CN" altLang="en-US"/>
              <a:t>　　</a:t>
            </a:r>
            <a:r>
              <a:rPr lang="en-US" altLang="zh-CN"/>
              <a:t>(4) </a:t>
            </a:r>
            <a:r>
              <a:rPr lang="zh-CN" altLang="en-US"/>
              <a:t>交互性。 </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058260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50000"/>
              </a:lnSpc>
            </a:pPr>
            <a:r>
              <a:rPr lang="zh-CN" altLang="en-US"/>
              <a:t>　　提高系统处理能力的途径有二：一是采用单处理机系统，但须增强其处理能力，以显著地减少对每一个任务的处理时间；二是采用多处理机系统。假定系统中的处理机数为</a:t>
            </a:r>
            <a:r>
              <a:rPr lang="en-US" altLang="zh-CN"/>
              <a:t>N</a:t>
            </a:r>
            <a:r>
              <a:rPr lang="zh-CN" altLang="en-US"/>
              <a:t>，则应将上述的限制条件改为：</a:t>
            </a:r>
          </a:p>
        </p:txBody>
      </p:sp>
      <p:sp>
        <p:nvSpPr>
          <p:cNvPr id="760835" name="Rectangle 3"/>
          <p:cNvSpPr>
            <a:spLocks noGrp="1" noChangeArrowheads="1"/>
          </p:cNvSpPr>
          <p:nvPr>
            <p:ph type="body" idx="1"/>
          </p:nvPr>
        </p:nvSpPr>
        <p:spPr/>
        <p:txBody>
          <a:bodyPr/>
          <a:lstStyle/>
          <a:p>
            <a:endParaRPr lang="zh-CN" altLang="zh-CN"/>
          </a:p>
        </p:txBody>
      </p:sp>
      <p:sp>
        <p:nvSpPr>
          <p:cNvPr id="76083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60836" name="Object 4"/>
          <p:cNvGraphicFramePr>
            <a:graphicFrameLocks noChangeAspect="1"/>
          </p:cNvGraphicFramePr>
          <p:nvPr/>
        </p:nvGraphicFramePr>
        <p:xfrm>
          <a:off x="3635375" y="3500438"/>
          <a:ext cx="1504950" cy="1011237"/>
        </p:xfrm>
        <a:graphic>
          <a:graphicData uri="http://schemas.openxmlformats.org/presentationml/2006/ole">
            <mc:AlternateContent xmlns:mc="http://schemas.openxmlformats.org/markup-compatibility/2006">
              <mc:Choice xmlns:v="urn:schemas-microsoft-com:vml" Requires="v">
                <p:oleObj spid="_x0000_s6146" name="公式" r:id="rId3" imgW="634725" imgH="431613" progId="Equation.3">
                  <p:embed/>
                </p:oleObj>
              </mc:Choice>
              <mc:Fallback>
                <p:oleObj name="公式" r:id="rId3" imgW="634725" imgH="431613" progId="Equation.3">
                  <p:embed/>
                  <p:pic>
                    <p:nvPicPr>
                      <p:cNvPr id="7608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3500438"/>
                        <a:ext cx="15049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65841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采用抢占式调度机制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在含有</a:t>
            </a:r>
            <a:r>
              <a:rPr lang="en-US" altLang="zh-CN"/>
              <a:t>HRT</a:t>
            </a:r>
            <a:r>
              <a:rPr lang="zh-CN" altLang="en-US"/>
              <a:t>任务的实时系统中，广泛采用抢占机制。这样便可满足</a:t>
            </a:r>
            <a:r>
              <a:rPr lang="en-US" altLang="zh-CN"/>
              <a:t>HRT</a:t>
            </a:r>
            <a:r>
              <a:rPr lang="zh-CN" altLang="en-US"/>
              <a:t>任务对截止时间的要求。但这种调度机制比较复杂。 </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4619878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具有快速切换机制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为保证硬实时任务能及时运行，在系统中还应具有快速切换机制，使之能进行任务的快速切换。该机制应具有如下两方面的能力：</a:t>
            </a:r>
            <a:br>
              <a:rPr lang="zh-CN" altLang="en-US"/>
            </a:br>
            <a:r>
              <a:rPr lang="zh-CN" altLang="en-US"/>
              <a:t>　　</a:t>
            </a:r>
            <a:r>
              <a:rPr lang="en-US" altLang="zh-CN"/>
              <a:t>(1) </a:t>
            </a:r>
            <a:r>
              <a:rPr lang="zh-CN" altLang="en-US"/>
              <a:t>对中断的快速响应能力。对紧迫的外部事件请求中断能及时响应，要求系统具有快速硬件中断机构，还应使禁止中断的时间间隔尽量短，以免耽误时机</a:t>
            </a:r>
            <a:r>
              <a:rPr lang="en-US" altLang="zh-CN"/>
              <a:t>(</a:t>
            </a:r>
            <a:r>
              <a:rPr lang="zh-CN" altLang="en-US"/>
              <a:t>其它紧迫任务</a:t>
            </a:r>
            <a:r>
              <a:rPr lang="en-US" altLang="zh-CN"/>
              <a:t>)</a:t>
            </a:r>
            <a:r>
              <a:rPr lang="zh-CN" altLang="en-US"/>
              <a:t>。</a:t>
            </a:r>
            <a:br>
              <a:rPr lang="zh-CN" altLang="en-US"/>
            </a:br>
            <a:r>
              <a:rPr lang="zh-CN" altLang="en-US"/>
              <a:t>　　</a:t>
            </a:r>
            <a:r>
              <a:rPr lang="en-US" altLang="zh-CN"/>
              <a:t>(2) </a:t>
            </a:r>
            <a:r>
              <a:rPr lang="zh-CN" altLang="en-US"/>
              <a:t>快速的任务分派能力。为了提高分派程序进行任务切换时的速度，应使系统中的每个运行功能单位适当的小，以减少任务切换的时间开销。</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068550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3.4.2  </a:t>
            </a:r>
            <a:r>
              <a:rPr lang="zh-CN" altLang="en-US">
                <a:latin typeface="黑体" panose="02010609060101010101" pitchFamily="49" charset="-122"/>
                <a:ea typeface="黑体" panose="02010609060101010101" pitchFamily="49" charset="-122"/>
              </a:rPr>
              <a:t>实时调度算法的分类</a:t>
            </a:r>
            <a:r>
              <a:rPr lang="zh-CN" altLang="en-US"/>
              <a:t>      </a:t>
            </a:r>
            <a:br>
              <a:rPr lang="zh-CN" altLang="en-US"/>
            </a:br>
            <a:r>
              <a:rPr lang="zh-CN" altLang="en-US"/>
              <a:t>　　可以按不同方式对实时调度算法加以分类：① 根据实时任务性质，可将实时调度的算法分为硬实时调度算法和软实时调度算法；② 按调度方式，则可分为非抢占调度算法和抢占调度算法。 </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612740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非抢占式调度算法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非抢占式轮转调度算法。</a:t>
            </a:r>
            <a:br>
              <a:rPr lang="zh-CN" altLang="en-US"/>
            </a:br>
            <a:r>
              <a:rPr lang="zh-CN" altLang="en-US"/>
              <a:t>　　</a:t>
            </a:r>
            <a:r>
              <a:rPr lang="en-US" altLang="zh-CN"/>
              <a:t>(2) </a:t>
            </a:r>
            <a:r>
              <a:rPr lang="zh-CN" altLang="en-US"/>
              <a:t>非抢占式优先调度算法。 </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394986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抢占式调度算法</a:t>
            </a:r>
            <a:r>
              <a:rPr lang="zh-CN" altLang="en-US"/>
              <a:t/>
            </a:r>
            <a:br>
              <a:rPr lang="zh-CN" altLang="en-US"/>
            </a:br>
            <a:r>
              <a:rPr lang="zh-CN" altLang="en-US"/>
              <a:t>　　可根据抢占发生时间的不同而进一步分成以下两种调度算法：</a:t>
            </a:r>
            <a:br>
              <a:rPr lang="zh-CN" altLang="en-US"/>
            </a:br>
            <a:r>
              <a:rPr lang="zh-CN" altLang="en-US"/>
              <a:t>　　</a:t>
            </a:r>
            <a:r>
              <a:rPr lang="en-US" altLang="zh-CN"/>
              <a:t>(1) </a:t>
            </a:r>
            <a:r>
              <a:rPr lang="zh-CN" altLang="en-US"/>
              <a:t>基于时钟中断的抢占式优先级调度算法。</a:t>
            </a:r>
            <a:br>
              <a:rPr lang="zh-CN" altLang="en-US"/>
            </a:br>
            <a:r>
              <a:rPr lang="zh-CN" altLang="en-US"/>
              <a:t>　　</a:t>
            </a:r>
            <a:r>
              <a:rPr lang="en-US" altLang="zh-CN"/>
              <a:t>(2) </a:t>
            </a:r>
            <a:r>
              <a:rPr lang="zh-CN" altLang="en-US"/>
              <a:t>立即抢占</a:t>
            </a:r>
            <a:r>
              <a:rPr lang="en-US" altLang="zh-CN"/>
              <a:t>(Immediate Preemption)</a:t>
            </a:r>
            <a:r>
              <a:rPr lang="zh-CN" altLang="en-US"/>
              <a:t>的优先级调度算法。　　</a:t>
            </a:r>
            <a:br>
              <a:rPr lang="zh-CN" altLang="en-US"/>
            </a:br>
            <a:r>
              <a:rPr lang="zh-CN" altLang="en-US"/>
              <a:t>　　图</a:t>
            </a:r>
            <a:r>
              <a:rPr lang="en-US" altLang="zh-CN"/>
              <a:t>3-5</a:t>
            </a:r>
            <a:r>
              <a:rPr lang="zh-CN" altLang="en-US"/>
              <a:t>中的</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分别示出了四种情况的调度时间。 </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82612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endParaRPr lang="zh-CN" altLang="zh-CN"/>
          </a:p>
        </p:txBody>
      </p:sp>
      <p:sp>
        <p:nvSpPr>
          <p:cNvPr id="766979" name="Rectangle 3"/>
          <p:cNvSpPr>
            <a:spLocks noGrp="1" noChangeArrowheads="1"/>
          </p:cNvSpPr>
          <p:nvPr>
            <p:ph type="body" idx="1"/>
          </p:nvPr>
        </p:nvSpPr>
        <p:spPr>
          <a:xfrm>
            <a:off x="0" y="5373688"/>
            <a:ext cx="9144000" cy="476250"/>
          </a:xfrm>
        </p:spPr>
        <p:txBody>
          <a:bodyPr/>
          <a:lstStyle/>
          <a:p>
            <a:r>
              <a:rPr lang="zh-CN" altLang="en-US"/>
              <a:t>图</a:t>
            </a:r>
            <a:r>
              <a:rPr lang="en-US" altLang="zh-CN"/>
              <a:t>3-5  </a:t>
            </a:r>
            <a:r>
              <a:rPr lang="zh-CN" altLang="en-US"/>
              <a:t>实时进程调度</a:t>
            </a:r>
          </a:p>
        </p:txBody>
      </p:sp>
      <p:pic>
        <p:nvPicPr>
          <p:cNvPr id="766980" name="Picture 4" descr="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44675"/>
            <a:ext cx="7273925" cy="286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0390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3.4.3  </a:t>
            </a:r>
            <a:r>
              <a:rPr lang="zh-CN" altLang="en-US">
                <a:latin typeface="黑体" panose="02010609060101010101" pitchFamily="49" charset="-122"/>
                <a:ea typeface="黑体" panose="02010609060101010101" pitchFamily="49" charset="-122"/>
              </a:rPr>
              <a:t>最早截止时间优先</a:t>
            </a:r>
            <a:r>
              <a:rPr lang="en-US" altLang="zh-CN">
                <a:latin typeface="黑体" panose="02010609060101010101" pitchFamily="49" charset="-122"/>
                <a:ea typeface="黑体" panose="02010609060101010101" pitchFamily="49" charset="-122"/>
              </a:rPr>
              <a:t>EDF(Earliest Deadline First)</a:t>
            </a:r>
            <a:r>
              <a:rPr lang="zh-CN" altLang="en-US">
                <a:latin typeface="黑体" panose="02010609060101010101" pitchFamily="49" charset="-122"/>
                <a:ea typeface="黑体" panose="02010609060101010101" pitchFamily="49" charset="-122"/>
              </a:rPr>
              <a:t>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非抢占式调度方式用于非周期实时任务</a:t>
            </a:r>
            <a:br>
              <a:rPr lang="zh-CN" altLang="en-US">
                <a:latin typeface="黑体" panose="02010609060101010101" pitchFamily="49" charset="-122"/>
                <a:ea typeface="黑体" panose="02010609060101010101" pitchFamily="49" charset="-122"/>
              </a:rPr>
            </a:br>
            <a:r>
              <a:rPr lang="zh-CN" altLang="en-US"/>
              <a:t>　　图</a:t>
            </a:r>
            <a:r>
              <a:rPr lang="en-US" altLang="zh-CN"/>
              <a:t>3-6</a:t>
            </a:r>
            <a:r>
              <a:rPr lang="zh-CN" altLang="en-US"/>
              <a:t>示出了将该算法用于非抢占调度方式之例。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607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endParaRPr lang="zh-CN" altLang="zh-CN"/>
          </a:p>
        </p:txBody>
      </p:sp>
      <p:sp>
        <p:nvSpPr>
          <p:cNvPr id="769027" name="Rectangle 3"/>
          <p:cNvSpPr>
            <a:spLocks noGrp="1" noChangeArrowheads="1"/>
          </p:cNvSpPr>
          <p:nvPr>
            <p:ph type="body" idx="1"/>
          </p:nvPr>
        </p:nvSpPr>
        <p:spPr>
          <a:xfrm>
            <a:off x="0" y="4797425"/>
            <a:ext cx="9144000" cy="476250"/>
          </a:xfrm>
        </p:spPr>
        <p:txBody>
          <a:bodyPr/>
          <a:lstStyle/>
          <a:p>
            <a:r>
              <a:rPr lang="zh-CN" altLang="en-US"/>
              <a:t>图</a:t>
            </a:r>
            <a:r>
              <a:rPr lang="en-US" altLang="zh-CN"/>
              <a:t>3-6</a:t>
            </a:r>
            <a:r>
              <a:rPr lang="zh-CN" altLang="en-US"/>
              <a:t>　</a:t>
            </a:r>
            <a:r>
              <a:rPr lang="en-US" altLang="zh-CN"/>
              <a:t>EDF</a:t>
            </a:r>
            <a:r>
              <a:rPr lang="zh-CN" altLang="en-US"/>
              <a:t>算法用于非抢占调度方式</a:t>
            </a:r>
          </a:p>
        </p:txBody>
      </p:sp>
      <p:pic>
        <p:nvPicPr>
          <p:cNvPr id="769028" name="Picture 4" descr="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16113"/>
            <a:ext cx="76327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218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抢占式调度方式用于周期实时任务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图</a:t>
            </a:r>
            <a:r>
              <a:rPr lang="en-US" altLang="zh-CN"/>
              <a:t>3-7</a:t>
            </a:r>
            <a:r>
              <a:rPr lang="zh-CN" altLang="en-US"/>
              <a:t>示出了将该算法用于抢占调度方式之例。在该例中有两个周期任务，任务</a:t>
            </a:r>
            <a:r>
              <a:rPr lang="en-US" altLang="zh-CN"/>
              <a:t>A</a:t>
            </a:r>
            <a:r>
              <a:rPr lang="zh-CN" altLang="en-US"/>
              <a:t>和任务</a:t>
            </a:r>
            <a:r>
              <a:rPr lang="en-US" altLang="zh-CN"/>
              <a:t>B</a:t>
            </a:r>
            <a:r>
              <a:rPr lang="zh-CN" altLang="en-US"/>
              <a:t>的周期时间分别为</a:t>
            </a:r>
            <a:r>
              <a:rPr lang="en-US" altLang="zh-CN"/>
              <a:t>20 ms</a:t>
            </a:r>
            <a:r>
              <a:rPr lang="zh-CN" altLang="en-US"/>
              <a:t>和</a:t>
            </a:r>
            <a:r>
              <a:rPr lang="en-US" altLang="zh-CN"/>
              <a:t>50 ms</a:t>
            </a:r>
            <a:r>
              <a:rPr lang="zh-CN" altLang="en-US"/>
              <a:t>，每个周期的处理时间分别为</a:t>
            </a:r>
            <a:r>
              <a:rPr lang="en-US" altLang="zh-CN"/>
              <a:t>10 ms</a:t>
            </a:r>
            <a:r>
              <a:rPr lang="zh-CN" altLang="en-US"/>
              <a:t>和</a:t>
            </a:r>
            <a:r>
              <a:rPr lang="en-US" altLang="zh-CN"/>
              <a:t>25 ms</a:t>
            </a:r>
            <a:r>
              <a:rPr lang="zh-CN" altLang="en-US"/>
              <a:t>。</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1634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1.2.5  </a:t>
            </a:r>
            <a:r>
              <a:rPr lang="zh-CN" altLang="en-US">
                <a:latin typeface="黑体" panose="02010609060101010101" pitchFamily="49" charset="-122"/>
                <a:ea typeface="黑体" panose="02010609060101010101" pitchFamily="49" charset="-122"/>
              </a:rPr>
              <a:t>实时系统</a:t>
            </a:r>
            <a:r>
              <a:rPr lang="en-US" altLang="zh-CN">
                <a:latin typeface="黑体" panose="02010609060101010101" pitchFamily="49" charset="-122"/>
                <a:ea typeface="黑体" panose="02010609060101010101" pitchFamily="49" charset="-122"/>
              </a:rPr>
              <a:t>(Real Time System)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实时系统的类型</a:t>
            </a:r>
            <a:br>
              <a:rPr lang="zh-CN" altLang="en-US">
                <a:latin typeface="黑体" panose="02010609060101010101" pitchFamily="49" charset="-122"/>
                <a:ea typeface="黑体" panose="02010609060101010101" pitchFamily="49" charset="-122"/>
              </a:rPr>
            </a:br>
            <a:r>
              <a:rPr lang="zh-CN" altLang="en-US"/>
              <a:t>　　随着计算机应用的普及，实时系统的类型也相应增多，下面列出当前常见的几种：</a:t>
            </a:r>
            <a:br>
              <a:rPr lang="zh-CN" altLang="en-US"/>
            </a:br>
            <a:r>
              <a:rPr lang="zh-CN" altLang="en-US"/>
              <a:t>　　</a:t>
            </a:r>
            <a:r>
              <a:rPr lang="en-US" altLang="zh-CN"/>
              <a:t>(1) </a:t>
            </a:r>
            <a:r>
              <a:rPr lang="zh-CN" altLang="en-US"/>
              <a:t>工业</a:t>
            </a:r>
            <a:r>
              <a:rPr lang="en-US" altLang="zh-CN"/>
              <a:t>(</a:t>
            </a:r>
            <a:r>
              <a:rPr lang="zh-CN" altLang="en-US"/>
              <a:t>武器</a:t>
            </a:r>
            <a:r>
              <a:rPr lang="en-US" altLang="zh-CN"/>
              <a:t>)</a:t>
            </a:r>
            <a:r>
              <a:rPr lang="zh-CN" altLang="en-US"/>
              <a:t>控制系统。</a:t>
            </a:r>
            <a:br>
              <a:rPr lang="zh-CN" altLang="en-US"/>
            </a:br>
            <a:r>
              <a:rPr lang="zh-CN" altLang="en-US"/>
              <a:t>　　</a:t>
            </a:r>
            <a:r>
              <a:rPr lang="en-US" altLang="zh-CN"/>
              <a:t>(2) </a:t>
            </a:r>
            <a:r>
              <a:rPr lang="zh-CN" altLang="en-US"/>
              <a:t>信息查询系统。</a:t>
            </a:r>
            <a:br>
              <a:rPr lang="zh-CN" altLang="en-US"/>
            </a:br>
            <a:r>
              <a:rPr lang="zh-CN" altLang="en-US"/>
              <a:t>　　</a:t>
            </a:r>
            <a:r>
              <a:rPr lang="en-US" altLang="zh-CN"/>
              <a:t>(3) </a:t>
            </a:r>
            <a:r>
              <a:rPr lang="zh-CN" altLang="en-US"/>
              <a:t>多媒体系统。</a:t>
            </a:r>
            <a:br>
              <a:rPr lang="zh-CN" altLang="en-US"/>
            </a:br>
            <a:r>
              <a:rPr lang="zh-CN" altLang="en-US"/>
              <a:t>　　</a:t>
            </a:r>
            <a:r>
              <a:rPr lang="en-US" altLang="zh-CN"/>
              <a:t>(4) </a:t>
            </a:r>
            <a:r>
              <a:rPr lang="zh-CN" altLang="en-US"/>
              <a:t>嵌入式系统。 </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33609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endParaRPr lang="zh-CN" altLang="zh-CN"/>
          </a:p>
        </p:txBody>
      </p:sp>
      <p:sp>
        <p:nvSpPr>
          <p:cNvPr id="771075" name="Rectangle 3"/>
          <p:cNvSpPr>
            <a:spLocks noGrp="1" noChangeArrowheads="1"/>
          </p:cNvSpPr>
          <p:nvPr>
            <p:ph type="body" idx="1"/>
          </p:nvPr>
        </p:nvSpPr>
        <p:spPr/>
        <p:txBody>
          <a:bodyPr/>
          <a:lstStyle/>
          <a:p>
            <a:r>
              <a:rPr lang="zh-CN" altLang="en-US"/>
              <a:t>图</a:t>
            </a:r>
            <a:r>
              <a:rPr lang="en-US" altLang="zh-CN"/>
              <a:t>3-7  </a:t>
            </a:r>
            <a:r>
              <a:rPr lang="zh-CN" altLang="en-US"/>
              <a:t>最早截止时间优先算法用于抢占调度方式之例</a:t>
            </a:r>
          </a:p>
        </p:txBody>
      </p:sp>
      <p:pic>
        <p:nvPicPr>
          <p:cNvPr id="771076" name="Picture 4" descr="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196975"/>
            <a:ext cx="6005513"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4809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3.4.4  </a:t>
            </a:r>
            <a:r>
              <a:rPr lang="zh-CN" altLang="en-US">
                <a:latin typeface="黑体" panose="02010609060101010101" pitchFamily="49" charset="-122"/>
                <a:ea typeface="黑体" panose="02010609060101010101" pitchFamily="49" charset="-122"/>
              </a:rPr>
              <a:t>最低松弛度优先</a:t>
            </a:r>
            <a:r>
              <a:rPr lang="en-US" altLang="zh-CN">
                <a:latin typeface="黑体" panose="02010609060101010101" pitchFamily="49" charset="-122"/>
                <a:ea typeface="黑体" panose="02010609060101010101" pitchFamily="49" charset="-122"/>
              </a:rPr>
              <a:t>LLF(Least Laxity First)</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该算法在确定任务的优先级时，根据的是任务的紧急</a:t>
            </a:r>
            <a:r>
              <a:rPr lang="en-US" altLang="zh-CN"/>
              <a:t>(</a:t>
            </a:r>
            <a:r>
              <a:rPr lang="zh-CN" altLang="en-US"/>
              <a:t>或松弛</a:t>
            </a:r>
            <a:r>
              <a:rPr lang="en-US" altLang="zh-CN"/>
              <a:t>)</a:t>
            </a:r>
            <a:r>
              <a:rPr lang="zh-CN" altLang="en-US"/>
              <a:t>程度。任务紧急程度愈高，赋予该任务的优先级就愈高，以使之优先执行。 </a:t>
            </a:r>
            <a:br>
              <a:rPr lang="zh-CN" altLang="en-US"/>
            </a:br>
            <a:r>
              <a:rPr lang="zh-CN" altLang="en-US"/>
              <a:t>　　该算法主要用于可抢占调度方式中。假如在一个实时系统中有两个周期性实时任务</a:t>
            </a:r>
            <a:r>
              <a:rPr lang="en-US" altLang="zh-CN"/>
              <a:t>A</a:t>
            </a:r>
            <a:r>
              <a:rPr lang="zh-CN" altLang="en-US"/>
              <a:t>和</a:t>
            </a:r>
            <a:r>
              <a:rPr lang="en-US" altLang="zh-CN"/>
              <a:t>B</a:t>
            </a:r>
            <a:r>
              <a:rPr lang="zh-CN" altLang="en-US"/>
              <a:t>，任务</a:t>
            </a:r>
            <a:r>
              <a:rPr lang="en-US" altLang="zh-CN"/>
              <a:t>A</a:t>
            </a:r>
            <a:r>
              <a:rPr lang="zh-CN" altLang="en-US"/>
              <a:t>要求每</a:t>
            </a:r>
            <a:r>
              <a:rPr lang="en-US" altLang="zh-CN"/>
              <a:t>20 ms</a:t>
            </a:r>
            <a:r>
              <a:rPr lang="zh-CN" altLang="en-US"/>
              <a:t>执行一次，执行时间为</a:t>
            </a:r>
            <a:r>
              <a:rPr lang="en-US" altLang="zh-CN"/>
              <a:t>10 ms</a:t>
            </a:r>
            <a:r>
              <a:rPr lang="zh-CN" altLang="en-US"/>
              <a:t>，任务</a:t>
            </a:r>
            <a:r>
              <a:rPr lang="en-US" altLang="zh-CN"/>
              <a:t>B</a:t>
            </a:r>
            <a:r>
              <a:rPr lang="zh-CN" altLang="en-US"/>
              <a:t>要求每</a:t>
            </a:r>
            <a:r>
              <a:rPr lang="en-US" altLang="zh-CN"/>
              <a:t>50 ms</a:t>
            </a:r>
            <a:r>
              <a:rPr lang="zh-CN" altLang="en-US"/>
              <a:t>执行一次，执行时间为</a:t>
            </a:r>
            <a:r>
              <a:rPr lang="en-US" altLang="zh-CN"/>
              <a:t>25 ms</a:t>
            </a:r>
            <a:r>
              <a:rPr lang="zh-CN" altLang="en-US"/>
              <a:t>。由此可知，任务</a:t>
            </a:r>
            <a:r>
              <a:rPr lang="en-US" altLang="zh-CN"/>
              <a:t>A</a:t>
            </a:r>
            <a:r>
              <a:rPr lang="zh-CN" altLang="en-US"/>
              <a:t>和</a:t>
            </a:r>
            <a:r>
              <a:rPr lang="en-US" altLang="zh-CN"/>
              <a:t>B</a:t>
            </a:r>
            <a:r>
              <a:rPr lang="zh-CN" altLang="en-US"/>
              <a:t>每次必须完成的时间分别为：</a:t>
            </a:r>
            <a:r>
              <a:rPr lang="en-US" altLang="zh-CN"/>
              <a:t>A</a:t>
            </a:r>
            <a:r>
              <a:rPr lang="en-US" altLang="zh-CN" baseline="-25000"/>
              <a:t>1</a:t>
            </a:r>
            <a:r>
              <a:rPr lang="zh-CN" altLang="en-US"/>
              <a:t>、</a:t>
            </a:r>
            <a:r>
              <a:rPr lang="en-US" altLang="zh-CN"/>
              <a:t>A</a:t>
            </a:r>
            <a:r>
              <a:rPr lang="en-US" altLang="zh-CN" baseline="-25000"/>
              <a:t>2</a:t>
            </a:r>
            <a:r>
              <a:rPr lang="zh-CN" altLang="en-US"/>
              <a:t>、</a:t>
            </a:r>
            <a:r>
              <a:rPr lang="en-US" altLang="zh-CN"/>
              <a:t>A</a:t>
            </a:r>
            <a:r>
              <a:rPr lang="en-US" altLang="zh-CN" baseline="-25000"/>
              <a:t>3</a:t>
            </a:r>
            <a:r>
              <a:rPr lang="zh-CN" altLang="en-US"/>
              <a:t>、</a:t>
            </a:r>
            <a:r>
              <a:rPr lang="en-US" altLang="zh-CN"/>
              <a:t>…</a:t>
            </a:r>
            <a:r>
              <a:rPr lang="zh-CN" altLang="en-US"/>
              <a:t>和</a:t>
            </a:r>
            <a:r>
              <a:rPr lang="en-US" altLang="zh-CN"/>
              <a:t>B</a:t>
            </a:r>
            <a:r>
              <a:rPr lang="en-US" altLang="zh-CN" baseline="-25000"/>
              <a:t>1</a:t>
            </a:r>
            <a:r>
              <a:rPr lang="zh-CN" altLang="en-US"/>
              <a:t>、</a:t>
            </a:r>
            <a:r>
              <a:rPr lang="en-US" altLang="zh-CN"/>
              <a:t>B</a:t>
            </a:r>
            <a:r>
              <a:rPr lang="en-US" altLang="zh-CN" baseline="-25000"/>
              <a:t>2</a:t>
            </a:r>
            <a:r>
              <a:rPr lang="zh-CN" altLang="en-US"/>
              <a:t>、</a:t>
            </a:r>
            <a:r>
              <a:rPr lang="en-US" altLang="zh-CN"/>
              <a:t>B</a:t>
            </a:r>
            <a:r>
              <a:rPr lang="en-US" altLang="zh-CN" baseline="-25000"/>
              <a:t>3</a:t>
            </a:r>
            <a:r>
              <a:rPr lang="zh-CN" altLang="en-US"/>
              <a:t>、</a:t>
            </a:r>
            <a:r>
              <a:rPr lang="en-US" altLang="zh-CN"/>
              <a:t>…</a:t>
            </a:r>
            <a:r>
              <a:rPr lang="zh-CN" altLang="en-US"/>
              <a:t>，见图</a:t>
            </a:r>
            <a:r>
              <a:rPr lang="en-US" altLang="zh-CN"/>
              <a:t>3-8</a:t>
            </a:r>
            <a:r>
              <a:rPr lang="zh-CN" altLang="en-US"/>
              <a:t>。 </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12045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endParaRPr lang="zh-CN" altLang="zh-CN"/>
          </a:p>
        </p:txBody>
      </p:sp>
      <p:sp>
        <p:nvSpPr>
          <p:cNvPr id="773123" name="Rectangle 3"/>
          <p:cNvSpPr>
            <a:spLocks noGrp="1" noChangeArrowheads="1"/>
          </p:cNvSpPr>
          <p:nvPr>
            <p:ph type="body" idx="1"/>
          </p:nvPr>
        </p:nvSpPr>
        <p:spPr>
          <a:xfrm>
            <a:off x="0" y="4724400"/>
            <a:ext cx="9144000" cy="476250"/>
          </a:xfrm>
        </p:spPr>
        <p:txBody>
          <a:bodyPr/>
          <a:lstStyle/>
          <a:p>
            <a:r>
              <a:rPr lang="zh-CN" altLang="en-US"/>
              <a:t>图</a:t>
            </a:r>
            <a:r>
              <a:rPr lang="en-US" altLang="zh-CN"/>
              <a:t>3-8  A</a:t>
            </a:r>
            <a:r>
              <a:rPr lang="zh-CN" altLang="en-US"/>
              <a:t>和</a:t>
            </a:r>
            <a:r>
              <a:rPr lang="en-US" altLang="zh-CN"/>
              <a:t>B</a:t>
            </a:r>
            <a:r>
              <a:rPr lang="zh-CN" altLang="en-US"/>
              <a:t>任务每次必须完成的时间</a:t>
            </a:r>
          </a:p>
        </p:txBody>
      </p:sp>
      <p:pic>
        <p:nvPicPr>
          <p:cNvPr id="773124" name="Picture 4" descr="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276475"/>
            <a:ext cx="7775575"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34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r>
              <a:rPr lang="zh-CN" altLang="en-US"/>
              <a:t>　　图</a:t>
            </a:r>
            <a:r>
              <a:rPr lang="en-US" altLang="zh-CN"/>
              <a:t>3-9</a:t>
            </a:r>
            <a:r>
              <a:rPr lang="zh-CN" altLang="en-US"/>
              <a:t>示出了具有两个周期性实时任务的调度情况。 </a:t>
            </a:r>
          </a:p>
        </p:txBody>
      </p:sp>
      <p:sp>
        <p:nvSpPr>
          <p:cNvPr id="774147" name="Rectangle 3"/>
          <p:cNvSpPr>
            <a:spLocks noGrp="1" noChangeArrowheads="1"/>
          </p:cNvSpPr>
          <p:nvPr>
            <p:ph type="body" idx="1"/>
          </p:nvPr>
        </p:nvSpPr>
        <p:spPr>
          <a:xfrm>
            <a:off x="0" y="5373688"/>
            <a:ext cx="9144000" cy="476250"/>
          </a:xfrm>
        </p:spPr>
        <p:txBody>
          <a:bodyPr/>
          <a:lstStyle/>
          <a:p>
            <a:r>
              <a:rPr lang="zh-CN" altLang="en-US"/>
              <a:t>图</a:t>
            </a:r>
            <a:r>
              <a:rPr lang="en-US" altLang="zh-CN"/>
              <a:t>3-9  </a:t>
            </a:r>
            <a:r>
              <a:rPr lang="zh-CN" altLang="en-US"/>
              <a:t>利用</a:t>
            </a:r>
            <a:r>
              <a:rPr lang="en-US" altLang="zh-CN"/>
              <a:t>ELLF</a:t>
            </a:r>
            <a:r>
              <a:rPr lang="zh-CN" altLang="en-US"/>
              <a:t>算法进行调度的情况</a:t>
            </a:r>
          </a:p>
        </p:txBody>
      </p:sp>
      <p:pic>
        <p:nvPicPr>
          <p:cNvPr id="774148" name="Picture 4" descr="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84538"/>
            <a:ext cx="7272337" cy="151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7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3.4.5  </a:t>
            </a:r>
            <a:r>
              <a:rPr lang="zh-CN" altLang="en-US">
                <a:latin typeface="黑体" panose="02010609060101010101" pitchFamily="49" charset="-122"/>
                <a:ea typeface="黑体" panose="02010609060101010101" pitchFamily="49" charset="-122"/>
              </a:rPr>
              <a:t>优先级倒置</a:t>
            </a:r>
            <a:r>
              <a:rPr lang="en-US" altLang="zh-CN">
                <a:latin typeface="黑体" panose="02010609060101010101" pitchFamily="49" charset="-122"/>
                <a:ea typeface="黑体" panose="02010609060101010101" pitchFamily="49" charset="-122"/>
              </a:rPr>
              <a:t>(priority inversion problem)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优先级倒置的形成</a:t>
            </a:r>
            <a:br>
              <a:rPr lang="zh-CN" altLang="en-US">
                <a:latin typeface="黑体" panose="02010609060101010101" pitchFamily="49" charset="-122"/>
                <a:ea typeface="黑体" panose="02010609060101010101" pitchFamily="49" charset="-122"/>
              </a:rPr>
            </a:br>
            <a:r>
              <a:rPr lang="zh-CN" altLang="en-US"/>
              <a:t>　　当前</a:t>
            </a:r>
            <a:r>
              <a:rPr lang="en-US" altLang="zh-CN"/>
              <a:t>OS</a:t>
            </a:r>
            <a:r>
              <a:rPr lang="zh-CN" altLang="en-US"/>
              <a:t>广泛采用优先级调度算法和抢占方式，然而在系统中存在着影响进程运行的资源而可能产生“优先级倒置”的现象，即高优先级进程</a:t>
            </a:r>
            <a:r>
              <a:rPr lang="en-US" altLang="zh-CN"/>
              <a:t>(</a:t>
            </a:r>
            <a:r>
              <a:rPr lang="zh-CN" altLang="en-US"/>
              <a:t>或线程</a:t>
            </a:r>
            <a:r>
              <a:rPr lang="en-US" altLang="zh-CN"/>
              <a:t>)</a:t>
            </a:r>
            <a:r>
              <a:rPr lang="zh-CN" altLang="en-US"/>
              <a:t>被低优先级进程</a:t>
            </a:r>
            <a:r>
              <a:rPr lang="en-US" altLang="zh-CN"/>
              <a:t>(</a:t>
            </a:r>
            <a:r>
              <a:rPr lang="zh-CN" altLang="en-US"/>
              <a:t>或线程</a:t>
            </a:r>
            <a:r>
              <a:rPr lang="en-US" altLang="zh-CN"/>
              <a:t>)</a:t>
            </a:r>
            <a:r>
              <a:rPr lang="zh-CN" altLang="en-US"/>
              <a:t>延迟或阻塞。我们通过一个例子来说明该问题。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8865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50000"/>
              </a:lnSpc>
            </a:pPr>
            <a:r>
              <a:rPr lang="zh-CN" altLang="en-US"/>
              <a:t>　　假如</a:t>
            </a:r>
            <a:r>
              <a:rPr lang="en-US" altLang="zh-CN"/>
              <a:t>P</a:t>
            </a:r>
            <a:r>
              <a:rPr lang="en-US" altLang="zh-CN" baseline="-25000"/>
              <a:t>3</a:t>
            </a:r>
            <a:r>
              <a:rPr lang="zh-CN" altLang="en-US"/>
              <a:t>最先执行，在执行了</a:t>
            </a:r>
            <a:r>
              <a:rPr lang="en-US" altLang="zh-CN"/>
              <a:t>P(mutex)</a:t>
            </a:r>
            <a:r>
              <a:rPr lang="zh-CN" altLang="en-US"/>
              <a:t>操作后，进入到临界区</a:t>
            </a:r>
            <a:r>
              <a:rPr lang="en-US" altLang="zh-CN"/>
              <a:t>CS-3</a:t>
            </a:r>
            <a:r>
              <a:rPr lang="zh-CN" altLang="en-US"/>
              <a:t>。在时刻</a:t>
            </a:r>
            <a:r>
              <a:rPr lang="en-US" altLang="zh-CN"/>
              <a:t>a</a:t>
            </a:r>
            <a:r>
              <a:rPr lang="zh-CN" altLang="en-US"/>
              <a:t>，</a:t>
            </a:r>
            <a:r>
              <a:rPr lang="en-US" altLang="zh-CN"/>
              <a:t>P</a:t>
            </a:r>
            <a:r>
              <a:rPr lang="en-US" altLang="zh-CN" baseline="-25000"/>
              <a:t>2</a:t>
            </a:r>
            <a:r>
              <a:rPr lang="zh-CN" altLang="en-US"/>
              <a:t>就绪，因为它比</a:t>
            </a:r>
            <a:r>
              <a:rPr lang="en-US" altLang="zh-CN"/>
              <a:t>P</a:t>
            </a:r>
            <a:r>
              <a:rPr lang="en-US" altLang="zh-CN" baseline="-25000"/>
              <a:t>3</a:t>
            </a:r>
            <a:r>
              <a:rPr lang="zh-CN" altLang="en-US"/>
              <a:t>的优先级高，</a:t>
            </a:r>
            <a:r>
              <a:rPr lang="en-US" altLang="zh-CN"/>
              <a:t>P</a:t>
            </a:r>
            <a:r>
              <a:rPr lang="en-US" altLang="zh-CN" baseline="-25000"/>
              <a:t>2</a:t>
            </a:r>
            <a:r>
              <a:rPr lang="zh-CN" altLang="en-US"/>
              <a:t>抢占了</a:t>
            </a:r>
            <a:r>
              <a:rPr lang="en-US" altLang="zh-CN"/>
              <a:t>P</a:t>
            </a:r>
            <a:r>
              <a:rPr lang="en-US" altLang="zh-CN" baseline="-25000"/>
              <a:t>3</a:t>
            </a:r>
            <a:r>
              <a:rPr lang="zh-CN" altLang="en-US"/>
              <a:t>的处理机而运行，如图</a:t>
            </a:r>
            <a:r>
              <a:rPr lang="en-US" altLang="zh-CN"/>
              <a:t>3-10</a:t>
            </a:r>
            <a:r>
              <a:rPr lang="zh-CN" altLang="en-US"/>
              <a:t>所示。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4484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endParaRPr lang="zh-CN" altLang="zh-CN"/>
          </a:p>
        </p:txBody>
      </p:sp>
      <p:sp>
        <p:nvSpPr>
          <p:cNvPr id="777219" name="Rectangle 3"/>
          <p:cNvSpPr>
            <a:spLocks noGrp="1" noChangeArrowheads="1"/>
          </p:cNvSpPr>
          <p:nvPr>
            <p:ph type="body" idx="1"/>
          </p:nvPr>
        </p:nvSpPr>
        <p:spPr>
          <a:xfrm>
            <a:off x="0" y="5373688"/>
            <a:ext cx="9144000" cy="476250"/>
          </a:xfrm>
        </p:spPr>
        <p:txBody>
          <a:bodyPr/>
          <a:lstStyle/>
          <a:p>
            <a:r>
              <a:rPr lang="zh-CN" altLang="en-US"/>
              <a:t>图</a:t>
            </a:r>
            <a:r>
              <a:rPr lang="en-US" altLang="zh-CN"/>
              <a:t>3-10  </a:t>
            </a:r>
            <a:r>
              <a:rPr lang="zh-CN" altLang="en-US"/>
              <a:t>优先级倒置示意图</a:t>
            </a:r>
          </a:p>
        </p:txBody>
      </p:sp>
      <p:pic>
        <p:nvPicPr>
          <p:cNvPr id="777220" name="Picture 4" descr="3-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7058025"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29277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优先级倒置的解决方法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一种简单的解决方法是规定：假如进程</a:t>
            </a:r>
            <a:r>
              <a:rPr lang="en-US" altLang="zh-CN"/>
              <a:t>P3</a:t>
            </a:r>
            <a:r>
              <a:rPr lang="zh-CN" altLang="en-US"/>
              <a:t>在进入临界区后</a:t>
            </a:r>
            <a:r>
              <a:rPr lang="en-US" altLang="zh-CN"/>
              <a:t>P3</a:t>
            </a:r>
            <a:r>
              <a:rPr lang="zh-CN" altLang="en-US"/>
              <a:t>所占用的处理机就不允许被抢占。 </a:t>
            </a:r>
            <a:br>
              <a:rPr lang="zh-CN" altLang="en-US"/>
            </a:br>
            <a:r>
              <a:rPr lang="zh-CN" altLang="en-US"/>
              <a:t>　　图</a:t>
            </a:r>
            <a:r>
              <a:rPr lang="en-US" altLang="zh-CN"/>
              <a:t>3-11</a:t>
            </a:r>
            <a:r>
              <a:rPr lang="zh-CN" altLang="en-US"/>
              <a:t>示出了采用动态优先级继承方法后，</a:t>
            </a:r>
            <a:r>
              <a:rPr lang="en-US" altLang="zh-CN"/>
              <a:t>P</a:t>
            </a:r>
            <a:r>
              <a:rPr lang="en-US" altLang="zh-CN" baseline="-25000"/>
              <a:t>1</a:t>
            </a:r>
            <a:r>
              <a:rPr lang="zh-CN" altLang="en-US"/>
              <a:t>、</a:t>
            </a:r>
            <a:r>
              <a:rPr lang="en-US" altLang="zh-CN"/>
              <a:t>P</a:t>
            </a:r>
            <a:r>
              <a:rPr lang="en-US" altLang="zh-CN" baseline="-25000"/>
              <a:t>2</a:t>
            </a:r>
            <a:r>
              <a:rPr lang="zh-CN" altLang="en-US"/>
              <a:t>、</a:t>
            </a:r>
            <a:r>
              <a:rPr lang="en-US" altLang="zh-CN"/>
              <a:t>P</a:t>
            </a:r>
            <a:r>
              <a:rPr lang="en-US" altLang="zh-CN" baseline="-25000"/>
              <a:t>3</a:t>
            </a:r>
            <a:r>
              <a:rPr lang="zh-CN" altLang="en-US"/>
              <a:t>三个进程的运行情况。 </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383704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endParaRPr lang="zh-CN" altLang="zh-CN"/>
          </a:p>
        </p:txBody>
      </p:sp>
      <p:sp>
        <p:nvSpPr>
          <p:cNvPr id="779267" name="Rectangle 3"/>
          <p:cNvSpPr>
            <a:spLocks noGrp="1" noChangeArrowheads="1"/>
          </p:cNvSpPr>
          <p:nvPr>
            <p:ph type="body" idx="1"/>
          </p:nvPr>
        </p:nvSpPr>
        <p:spPr>
          <a:xfrm>
            <a:off x="0" y="5300663"/>
            <a:ext cx="9144000" cy="476250"/>
          </a:xfrm>
        </p:spPr>
        <p:txBody>
          <a:bodyPr/>
          <a:lstStyle/>
          <a:p>
            <a:r>
              <a:rPr lang="zh-CN" altLang="en-US"/>
              <a:t>图</a:t>
            </a:r>
            <a:r>
              <a:rPr lang="en-US" altLang="zh-CN"/>
              <a:t>3-11   </a:t>
            </a:r>
            <a:r>
              <a:rPr lang="zh-CN" altLang="en-US"/>
              <a:t>采用了动态优先级继承方法的运行情况</a:t>
            </a:r>
          </a:p>
        </p:txBody>
      </p:sp>
      <p:pic>
        <p:nvPicPr>
          <p:cNvPr id="779268" name="Picture 4" descr="3-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7338"/>
            <a:ext cx="7200900" cy="3144837"/>
          </a:xfrm>
          <a:prstGeom prst="rect">
            <a:avLst/>
          </a:prstGeom>
          <a:noFill/>
          <a:extLst>
            <a:ext uri="{909E8E84-426E-40DD-AFC4-6F175D3DCCD1}">
              <a14:hiddenFill xmlns:a14="http://schemas.microsoft.com/office/drawing/2010/main">
                <a:solidFill>
                  <a:srgbClr val="FFFFFF"/>
                </a:solidFill>
              </a14:hiddenFill>
            </a:ext>
          </a:extLst>
        </p:spPr>
      </p:pic>
      <p:sp>
        <p:nvSpPr>
          <p:cNvPr id="779269"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5868935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3.5  </a:t>
            </a:r>
            <a:r>
              <a:rPr lang="zh-CN" altLang="en-US" sz="3200">
                <a:latin typeface="黑体" panose="02010609060101010101" pitchFamily="49" charset="-122"/>
                <a:ea typeface="黑体" panose="02010609060101010101" pitchFamily="49" charset="-122"/>
              </a:rPr>
              <a:t>死 锁 概 述</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3.5.1  </a:t>
            </a:r>
            <a:r>
              <a:rPr lang="zh-CN" altLang="en-US">
                <a:latin typeface="黑体" panose="02010609060101010101" pitchFamily="49" charset="-122"/>
                <a:ea typeface="黑体" panose="02010609060101010101" pitchFamily="49" charset="-122"/>
              </a:rPr>
              <a:t>资源问题</a:t>
            </a:r>
            <a:br>
              <a:rPr lang="zh-CN" altLang="en-US">
                <a:latin typeface="黑体" panose="02010609060101010101" pitchFamily="49" charset="-122"/>
                <a:ea typeface="黑体" panose="02010609060101010101" pitchFamily="49" charset="-122"/>
              </a:rPr>
            </a:br>
            <a:r>
              <a:rPr lang="zh-CN" altLang="en-US"/>
              <a:t>　　在系统中有许多不同类型的资源，其中可以引起死锁的主要是，需要采用互斥访问方法的、不可以被抢占的资源，即在前面介绍的临界资源。系统中这类资源有很多，如打印机、数据文件、队列、信号量等。</a:t>
            </a:r>
          </a:p>
        </p:txBody>
      </p:sp>
      <p:sp>
        <p:nvSpPr>
          <p:cNvPr id="78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450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第一章    操作系统引论</a:t>
            </a:r>
          </a:p>
        </p:txBody>
      </p:sp>
      <p:sp>
        <p:nvSpPr>
          <p:cNvPr id="108558" name="Text Box 14"/>
          <p:cNvSpPr txBox="1">
            <a:spLocks noChangeArrowheads="1"/>
          </p:cNvSpPr>
          <p:nvPr/>
        </p:nvSpPr>
        <p:spPr bwMode="auto">
          <a:xfrm>
            <a:off x="2700338" y="2636838"/>
            <a:ext cx="4392612"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1.1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操作系统的目标和作用</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1.2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操作系统的发展过程</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1.3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操作系统的基本特性</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1.4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操作系统的主要功能</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1.5  OS</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结构设计</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5" name="Picture 21" descr="GIF081">
            <a:hlinkClick r:id="rId8" action="ppaction://hlinkpres?slideindex=2&amp;slidetitle=幻灯片 2"/>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72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6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实时任务的类型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周期性实时任务和非周期性实时任务。</a:t>
            </a:r>
            <a:br>
              <a:rPr lang="zh-CN" altLang="en-US"/>
            </a:br>
            <a:r>
              <a:rPr lang="zh-CN" altLang="en-US"/>
              <a:t>　　</a:t>
            </a:r>
            <a:r>
              <a:rPr lang="en-US" altLang="zh-CN"/>
              <a:t>(2) </a:t>
            </a:r>
            <a:r>
              <a:rPr lang="zh-CN" altLang="en-US"/>
              <a:t>硬实时任务和软实时任务。 </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37125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2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可重用性资源和消耗性资源</a:t>
            </a:r>
            <a:r>
              <a:rPr lang="zh-CN" altLang="en-US"/>
              <a:t/>
            </a:r>
            <a:br>
              <a:rPr lang="zh-CN" altLang="en-US"/>
            </a:br>
            <a:r>
              <a:rPr lang="zh-CN" altLang="en-US"/>
              <a:t>　　</a:t>
            </a:r>
            <a:r>
              <a:rPr lang="en-US" altLang="zh-CN"/>
              <a:t>1) </a:t>
            </a:r>
            <a:r>
              <a:rPr lang="zh-CN" altLang="en-US"/>
              <a:t>可重用性资源 </a:t>
            </a:r>
            <a:br>
              <a:rPr lang="zh-CN" altLang="en-US"/>
            </a:br>
            <a:r>
              <a:rPr lang="zh-CN" altLang="en-US"/>
              <a:t>　　可重用性资源是一种可供用户重复使用多次的资源，它具有如下性质：</a:t>
            </a:r>
            <a:br>
              <a:rPr lang="zh-CN" altLang="en-US"/>
            </a:br>
            <a:r>
              <a:rPr lang="zh-CN" altLang="en-US"/>
              <a:t>　　</a:t>
            </a:r>
            <a:r>
              <a:rPr lang="en-US" altLang="zh-CN"/>
              <a:t>(1) </a:t>
            </a:r>
            <a:r>
              <a:rPr lang="zh-CN" altLang="en-US"/>
              <a:t>每一个可重用性资源中的单元只能分配给一个进程使用，不允许多个进程共享。</a:t>
            </a:r>
            <a:br>
              <a:rPr lang="zh-CN" altLang="en-US"/>
            </a:br>
            <a:r>
              <a:rPr lang="zh-CN" altLang="en-US"/>
              <a:t>　　</a:t>
            </a:r>
            <a:r>
              <a:rPr lang="en-US" altLang="zh-CN"/>
              <a:t>(2) </a:t>
            </a:r>
            <a:r>
              <a:rPr lang="zh-CN" altLang="en-US"/>
              <a:t>进程在使用可重用性资源时，须按照这样的顺序：① 请求资源。如果请求资源失败，请求进程将会被阻塞或循环等待。② 使用资源。进程对资源进行操作，如用打印机进行打印；③ 释放资源。当进程使用完后自己释放资源。</a:t>
            </a:r>
            <a:br>
              <a:rPr lang="zh-CN" altLang="en-US"/>
            </a:br>
            <a:r>
              <a:rPr lang="zh-CN" altLang="en-US"/>
              <a:t>　　</a:t>
            </a:r>
            <a:r>
              <a:rPr lang="en-US" altLang="zh-CN"/>
              <a:t>(3) </a:t>
            </a:r>
            <a:r>
              <a:rPr lang="zh-CN" altLang="en-US"/>
              <a:t>系统中每一类可重用性资源中的单元数目是相对固定的，进程在运行期间既不能创建也不能删除它。</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4468490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zh-CN" altLang="en-US"/>
              <a:t>　　</a:t>
            </a:r>
            <a:r>
              <a:rPr lang="en-US" altLang="zh-CN"/>
              <a:t>2) </a:t>
            </a:r>
            <a:r>
              <a:rPr lang="zh-CN" altLang="en-US"/>
              <a:t>可消耗性资源</a:t>
            </a:r>
            <a:br>
              <a:rPr lang="zh-CN" altLang="en-US"/>
            </a:br>
            <a:r>
              <a:rPr lang="zh-CN" altLang="en-US"/>
              <a:t>　　可消耗性资源又称为临时性资源，它是在进程运行期间，由进程动态地创建和消耗的，它具有如下性质：① 每一类可消耗性资源的单元数目在进程运行期间是可以不断变化的，有时它可以有许多，有时可能为</a:t>
            </a:r>
            <a:r>
              <a:rPr lang="en-US" altLang="zh-CN"/>
              <a:t>0</a:t>
            </a:r>
            <a:r>
              <a:rPr lang="zh-CN" altLang="en-US"/>
              <a:t>；② 进程在运行过程中，可以不断地创造可消耗性资源的单元，将它们放入该资源类的缓冲区中，以增加该资源类的单元数目。③ 进程在运行过程中，可以请求若干个可消耗性资源单元，用于进程自己的消耗，不再将它们返回给该资源类中。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85786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可抢占性资源和不可抢占性资源</a:t>
            </a:r>
            <a:r>
              <a:rPr lang="zh-CN" altLang="en-US"/>
              <a:t/>
            </a:r>
            <a:br>
              <a:rPr lang="zh-CN" altLang="en-US"/>
            </a:br>
            <a:r>
              <a:rPr lang="zh-CN" altLang="en-US"/>
              <a:t>　　</a:t>
            </a:r>
            <a:r>
              <a:rPr lang="en-US" altLang="zh-CN"/>
              <a:t>1) </a:t>
            </a:r>
            <a:r>
              <a:rPr lang="zh-CN" altLang="en-US"/>
              <a:t>可抢占性资源</a:t>
            </a:r>
            <a:br>
              <a:rPr lang="zh-CN" altLang="en-US"/>
            </a:br>
            <a:r>
              <a:rPr lang="zh-CN" altLang="en-US"/>
              <a:t>　　可把系统中的资源分成两类，一类是可抢占性资源，是指某进程在获得这类资源后，该资源可以再被其它进程或系统抢占。</a:t>
            </a:r>
            <a:br>
              <a:rPr lang="zh-CN" altLang="en-US"/>
            </a:br>
            <a:r>
              <a:rPr lang="zh-CN" altLang="en-US"/>
              <a:t>　　</a:t>
            </a:r>
            <a:r>
              <a:rPr lang="en-US" altLang="zh-CN"/>
              <a:t>2) </a:t>
            </a:r>
            <a:r>
              <a:rPr lang="zh-CN" altLang="en-US"/>
              <a:t>不可抢占性资源</a:t>
            </a:r>
            <a:br>
              <a:rPr lang="zh-CN" altLang="en-US"/>
            </a:br>
            <a:r>
              <a:rPr lang="zh-CN" altLang="en-US"/>
              <a:t>　　另一类资源是不可抢占性资源，即一旦系统把某资源分配给该进程后，就不能将它强行收回，只能在进程用完后自行释放。 </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17355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3.5.2  </a:t>
            </a:r>
            <a:r>
              <a:rPr lang="zh-CN" altLang="en-US">
                <a:latin typeface="黑体" panose="02010609060101010101" pitchFamily="49" charset="-122"/>
                <a:ea typeface="黑体" panose="02010609060101010101" pitchFamily="49" charset="-122"/>
              </a:rPr>
              <a:t>计算机系统中的死锁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竞争不可抢占性资源引起死锁</a:t>
            </a:r>
            <a:br>
              <a:rPr lang="zh-CN" altLang="en-US">
                <a:latin typeface="黑体" panose="02010609060101010101" pitchFamily="49" charset="-122"/>
                <a:ea typeface="黑体" panose="02010609060101010101" pitchFamily="49" charset="-122"/>
              </a:rPr>
            </a:br>
            <a:r>
              <a:rPr lang="zh-CN" altLang="en-US"/>
              <a:t>　　通常系统中所拥有的不可抢占性资源其数量不足以满足多个进程运行的需要，使得进程在运行过程中，会因争夺资源而陷入僵局。 </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120241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611188" y="692150"/>
            <a:ext cx="7848600" cy="5545138"/>
          </a:xfrm>
        </p:spPr>
        <p:txBody>
          <a:bodyPr/>
          <a:lstStyle/>
          <a:p>
            <a:pPr>
              <a:lnSpc>
                <a:spcPct val="150000"/>
              </a:lnSpc>
            </a:pPr>
            <a:r>
              <a:rPr lang="zh-CN" altLang="en-US"/>
              <a:t>　　我们可将上面的问题利用资源分配图进行描述，用方块代表可重用的资源</a:t>
            </a:r>
            <a:r>
              <a:rPr lang="en-US" altLang="zh-CN"/>
              <a:t>(</a:t>
            </a:r>
            <a:r>
              <a:rPr lang="zh-CN" altLang="en-US"/>
              <a:t>文件</a:t>
            </a:r>
            <a:r>
              <a:rPr lang="en-US" altLang="zh-CN"/>
              <a:t>)</a:t>
            </a:r>
            <a:r>
              <a:rPr lang="zh-CN" altLang="en-US"/>
              <a:t>，用圆圈代表进程，见图</a:t>
            </a:r>
            <a:r>
              <a:rPr lang="en-US" altLang="zh-CN"/>
              <a:t>3-12</a:t>
            </a:r>
            <a:r>
              <a:rPr lang="zh-CN" altLang="en-US"/>
              <a:t>所示。 </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576961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endParaRPr lang="zh-CN" altLang="zh-CN"/>
          </a:p>
        </p:txBody>
      </p:sp>
      <p:sp>
        <p:nvSpPr>
          <p:cNvPr id="786435" name="Rectangle 3"/>
          <p:cNvSpPr>
            <a:spLocks noGrp="1" noChangeArrowheads="1"/>
          </p:cNvSpPr>
          <p:nvPr>
            <p:ph type="body" idx="1"/>
          </p:nvPr>
        </p:nvSpPr>
        <p:spPr/>
        <p:txBody>
          <a:bodyPr/>
          <a:lstStyle/>
          <a:p>
            <a:r>
              <a:rPr lang="zh-CN" altLang="en-US"/>
              <a:t>图</a:t>
            </a:r>
            <a:r>
              <a:rPr lang="en-US" altLang="zh-CN"/>
              <a:t>3-12</a:t>
            </a:r>
            <a:r>
              <a:rPr lang="zh-CN" altLang="en-US"/>
              <a:t>　共享文件时的死锁情况 </a:t>
            </a:r>
          </a:p>
        </p:txBody>
      </p:sp>
      <p:pic>
        <p:nvPicPr>
          <p:cNvPr id="786436" name="Picture 4" descr="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052513"/>
            <a:ext cx="4667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363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50000"/>
              </a:lnSpc>
            </a:pP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竞争可消耗资源引起死锁</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zh-CN" altLang="en-US"/>
              <a:t>现在进一步介绍竞争可消耗资源所引起的死锁。图</a:t>
            </a:r>
            <a:r>
              <a:rPr lang="en-US" altLang="zh-CN"/>
              <a:t>3-13</a:t>
            </a:r>
            <a:r>
              <a:rPr lang="zh-CN" altLang="en-US"/>
              <a:t>示出了在三个进程之间，在利用消息通信机制进行通信时所形成的死锁情况。 </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526826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endParaRPr lang="zh-CN" altLang="zh-CN"/>
          </a:p>
        </p:txBody>
      </p:sp>
      <p:sp>
        <p:nvSpPr>
          <p:cNvPr id="788483" name="Rectangle 3"/>
          <p:cNvSpPr>
            <a:spLocks noGrp="1" noChangeArrowheads="1"/>
          </p:cNvSpPr>
          <p:nvPr>
            <p:ph type="body" idx="1"/>
          </p:nvPr>
        </p:nvSpPr>
        <p:spPr/>
        <p:txBody>
          <a:bodyPr/>
          <a:lstStyle/>
          <a:p>
            <a:r>
              <a:rPr lang="en-US" altLang="zh-CN"/>
              <a:t> </a:t>
            </a:r>
            <a:r>
              <a:rPr lang="zh-CN" altLang="en-US"/>
              <a:t>图</a:t>
            </a:r>
            <a:r>
              <a:rPr lang="en-US" altLang="zh-CN"/>
              <a:t>3-13  </a:t>
            </a:r>
            <a:r>
              <a:rPr lang="zh-CN" altLang="en-US"/>
              <a:t>进程之间通信时的死锁 </a:t>
            </a:r>
          </a:p>
        </p:txBody>
      </p:sp>
      <p:pic>
        <p:nvPicPr>
          <p:cNvPr id="788484" name="Picture 4" descr="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052513"/>
            <a:ext cx="47339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2301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进程推进顺序不当引起死锁</a:t>
            </a:r>
            <a:br>
              <a:rPr lang="zh-CN" altLang="en-US">
                <a:latin typeface="黑体" panose="02010609060101010101" pitchFamily="49" charset="-122"/>
                <a:ea typeface="黑体" panose="02010609060101010101" pitchFamily="49" charset="-122"/>
              </a:rPr>
            </a:br>
            <a:r>
              <a:rPr lang="zh-CN" altLang="en-US"/>
              <a:t>　　除了系统中多个进程对资源的竞争会引发死锁外，进程在运行过程中，对资源进行申请和释放的顺序是否合法，也是在系统中是否会产生死锁的一个重要因素。 </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043439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zh-CN" altLang="en-US"/>
              <a:t>　　</a:t>
            </a:r>
            <a:r>
              <a:rPr lang="en-US" altLang="zh-CN"/>
              <a:t>1) </a:t>
            </a:r>
            <a:r>
              <a:rPr lang="zh-CN" altLang="en-US"/>
              <a:t>进程推进顺序合法</a:t>
            </a:r>
            <a:br>
              <a:rPr lang="zh-CN" altLang="en-US"/>
            </a:br>
            <a:r>
              <a:rPr lang="zh-CN" altLang="en-US"/>
              <a:t>　　在进程</a:t>
            </a:r>
            <a:r>
              <a:rPr lang="en-US" altLang="zh-CN"/>
              <a:t>P</a:t>
            </a:r>
            <a:r>
              <a:rPr lang="en-US" altLang="zh-CN" baseline="-25000"/>
              <a:t>1</a:t>
            </a:r>
            <a:r>
              <a:rPr lang="zh-CN" altLang="en-US"/>
              <a:t>和</a:t>
            </a:r>
            <a:r>
              <a:rPr lang="en-US" altLang="zh-CN"/>
              <a:t>P</a:t>
            </a:r>
            <a:r>
              <a:rPr lang="en-US" altLang="zh-CN" baseline="-25000"/>
              <a:t>2</a:t>
            </a:r>
            <a:r>
              <a:rPr lang="zh-CN" altLang="en-US"/>
              <a:t>并发执行时，如果按图</a:t>
            </a:r>
            <a:r>
              <a:rPr lang="en-US" altLang="zh-CN"/>
              <a:t>3-14</a:t>
            </a:r>
            <a:r>
              <a:rPr lang="zh-CN" altLang="en-US"/>
              <a:t>中的曲线①所示的顺序推进：</a:t>
            </a:r>
            <a:r>
              <a:rPr lang="en-US" altLang="zh-CN"/>
              <a:t>P</a:t>
            </a:r>
            <a:r>
              <a:rPr lang="en-US" altLang="zh-CN" baseline="-25000"/>
              <a:t>1</a:t>
            </a:r>
            <a:r>
              <a:rPr lang="zh-CN" altLang="en-US"/>
              <a:t>：</a:t>
            </a:r>
            <a:r>
              <a:rPr lang="en-US" altLang="zh-CN"/>
              <a:t>Request(R</a:t>
            </a:r>
            <a:r>
              <a:rPr lang="en-US" altLang="zh-CN" baseline="-25000"/>
              <a:t>1</a:t>
            </a:r>
            <a:r>
              <a:rPr lang="en-US" altLang="zh-CN"/>
              <a:t>)→P</a:t>
            </a:r>
            <a:r>
              <a:rPr lang="en-US" altLang="zh-CN" baseline="-25000"/>
              <a:t>1</a:t>
            </a:r>
            <a:r>
              <a:rPr lang="zh-CN" altLang="en-US"/>
              <a:t>：</a:t>
            </a:r>
            <a:r>
              <a:rPr lang="en-US" altLang="zh-CN"/>
              <a:t>Request(R</a:t>
            </a:r>
            <a:r>
              <a:rPr lang="en-US" altLang="zh-CN" baseline="-25000"/>
              <a:t>2</a:t>
            </a:r>
            <a:r>
              <a:rPr lang="en-US" altLang="zh-CN"/>
              <a:t>)→P</a:t>
            </a:r>
            <a:r>
              <a:rPr lang="en-US" altLang="zh-CN" baseline="-25000"/>
              <a:t>1</a:t>
            </a:r>
            <a:r>
              <a:rPr lang="zh-CN" altLang="en-US"/>
              <a:t>：</a:t>
            </a:r>
            <a:r>
              <a:rPr lang="en-US" altLang="zh-CN"/>
              <a:t>Releast(R</a:t>
            </a:r>
            <a:r>
              <a:rPr lang="en-US" altLang="zh-CN" baseline="-25000"/>
              <a:t>1</a:t>
            </a:r>
            <a:r>
              <a:rPr lang="en-US" altLang="zh-CN"/>
              <a:t>)→P</a:t>
            </a:r>
            <a:r>
              <a:rPr lang="en-US" altLang="zh-CN" baseline="-25000"/>
              <a:t>1</a:t>
            </a:r>
            <a:r>
              <a:rPr lang="zh-CN" altLang="en-US"/>
              <a:t>：</a:t>
            </a:r>
            <a:r>
              <a:rPr lang="en-US" altLang="zh-CN"/>
              <a:t>Release(R</a:t>
            </a:r>
            <a:r>
              <a:rPr lang="en-US" altLang="zh-CN" baseline="-25000"/>
              <a:t>2</a:t>
            </a:r>
            <a:r>
              <a:rPr lang="en-US" altLang="zh-CN"/>
              <a:t>)→P</a:t>
            </a:r>
            <a:r>
              <a:rPr lang="en-US" altLang="zh-CN" baseline="-25000"/>
              <a:t>2</a:t>
            </a:r>
            <a:r>
              <a:rPr lang="zh-CN" altLang="en-US"/>
              <a:t>：</a:t>
            </a:r>
            <a:r>
              <a:rPr lang="en-US" altLang="zh-CN"/>
              <a:t>Request(R</a:t>
            </a:r>
            <a:r>
              <a:rPr lang="en-US" altLang="zh-CN" baseline="-25000"/>
              <a:t>2</a:t>
            </a:r>
            <a:r>
              <a:rPr lang="en-US" altLang="zh-CN"/>
              <a:t>)→P</a:t>
            </a:r>
            <a:r>
              <a:rPr lang="en-US" altLang="zh-CN" baseline="-25000"/>
              <a:t>2</a:t>
            </a:r>
            <a:r>
              <a:rPr lang="zh-CN" altLang="en-US"/>
              <a:t>：</a:t>
            </a:r>
            <a:r>
              <a:rPr lang="en-US" altLang="zh-CN"/>
              <a:t>Request(R</a:t>
            </a:r>
            <a:r>
              <a:rPr lang="en-US" altLang="zh-CN" baseline="-25000"/>
              <a:t>1</a:t>
            </a:r>
            <a:r>
              <a:rPr lang="en-US" altLang="zh-CN"/>
              <a:t>)→P</a:t>
            </a:r>
            <a:r>
              <a:rPr lang="en-US" altLang="zh-CN" baseline="-25000"/>
              <a:t>2</a:t>
            </a:r>
            <a:r>
              <a:rPr lang="zh-CN" altLang="en-US"/>
              <a:t>：</a:t>
            </a:r>
            <a:r>
              <a:rPr lang="en-US" altLang="zh-CN"/>
              <a:t>Release(R</a:t>
            </a:r>
            <a:r>
              <a:rPr lang="en-US" altLang="zh-CN" baseline="-25000"/>
              <a:t>2</a:t>
            </a:r>
            <a:r>
              <a:rPr lang="en-US" altLang="zh-CN"/>
              <a:t>)→P</a:t>
            </a:r>
            <a:r>
              <a:rPr lang="en-US" altLang="zh-CN" baseline="-25000"/>
              <a:t>2</a:t>
            </a:r>
            <a:r>
              <a:rPr lang="zh-CN" altLang="en-US"/>
              <a:t>：</a:t>
            </a:r>
            <a:r>
              <a:rPr lang="en-US" altLang="zh-CN"/>
              <a:t>Release(R</a:t>
            </a:r>
            <a:r>
              <a:rPr lang="en-US" altLang="zh-CN" baseline="-25000"/>
              <a:t>1</a:t>
            </a:r>
            <a:r>
              <a:rPr lang="en-US" altLang="zh-CN"/>
              <a:t>)</a:t>
            </a:r>
            <a:r>
              <a:rPr lang="zh-CN" altLang="en-US"/>
              <a:t>，两个进程可顺利完成。类似地，若按图中曲线②和③所示的顺序推进，两进程也可以顺利完成。我们称这种不会引起进程死锁的推进顺序是合法的。</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0484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实时系统与分时系统特征的比较</a:t>
            </a:r>
            <a:r>
              <a:rPr lang="zh-CN" altLang="en-US"/>
              <a:t/>
            </a:r>
            <a:br>
              <a:rPr lang="zh-CN" altLang="en-US"/>
            </a:br>
            <a:r>
              <a:rPr lang="zh-CN" altLang="en-US"/>
              <a:t>　　</a:t>
            </a:r>
            <a:r>
              <a:rPr lang="en-US" altLang="zh-CN"/>
              <a:t>(1) </a:t>
            </a:r>
            <a:r>
              <a:rPr lang="zh-CN" altLang="en-US"/>
              <a:t>多路性。</a:t>
            </a:r>
            <a:br>
              <a:rPr lang="zh-CN" altLang="en-US"/>
            </a:br>
            <a:r>
              <a:rPr lang="zh-CN" altLang="en-US"/>
              <a:t>　　</a:t>
            </a:r>
            <a:r>
              <a:rPr lang="en-US" altLang="zh-CN"/>
              <a:t>(2) </a:t>
            </a:r>
            <a:r>
              <a:rPr lang="zh-CN" altLang="en-US"/>
              <a:t>独立性。</a:t>
            </a:r>
            <a:br>
              <a:rPr lang="zh-CN" altLang="en-US"/>
            </a:br>
            <a:r>
              <a:rPr lang="zh-CN" altLang="en-US"/>
              <a:t>　　</a:t>
            </a:r>
            <a:r>
              <a:rPr lang="en-US" altLang="zh-CN"/>
              <a:t>(3) </a:t>
            </a:r>
            <a:r>
              <a:rPr lang="zh-CN" altLang="en-US"/>
              <a:t>及时性。</a:t>
            </a:r>
            <a:br>
              <a:rPr lang="zh-CN" altLang="en-US"/>
            </a:br>
            <a:r>
              <a:rPr lang="zh-CN" altLang="en-US"/>
              <a:t>　　</a:t>
            </a:r>
            <a:r>
              <a:rPr lang="en-US" altLang="zh-CN"/>
              <a:t>(4) </a:t>
            </a:r>
            <a:r>
              <a:rPr lang="zh-CN" altLang="en-US"/>
              <a:t>交互性。</a:t>
            </a:r>
            <a:br>
              <a:rPr lang="zh-CN" altLang="en-US"/>
            </a:br>
            <a:r>
              <a:rPr lang="zh-CN" altLang="en-US"/>
              <a:t>　　</a:t>
            </a:r>
            <a:r>
              <a:rPr lang="en-US" altLang="zh-CN"/>
              <a:t>(5) </a:t>
            </a:r>
            <a:r>
              <a:rPr lang="zh-CN" altLang="en-US"/>
              <a:t>可靠性。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498618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进程推进顺序非法</a:t>
            </a:r>
            <a:br>
              <a:rPr lang="zh-CN" altLang="en-US"/>
            </a:br>
            <a:r>
              <a:rPr lang="zh-CN" altLang="en-US"/>
              <a:t>　　若并发进程</a:t>
            </a:r>
            <a:r>
              <a:rPr lang="en-US" altLang="zh-CN"/>
              <a:t>P</a:t>
            </a:r>
            <a:r>
              <a:rPr lang="en-US" altLang="zh-CN" baseline="-25000"/>
              <a:t>1</a:t>
            </a:r>
            <a:r>
              <a:rPr lang="zh-CN" altLang="en-US"/>
              <a:t>和</a:t>
            </a:r>
            <a:r>
              <a:rPr lang="en-US" altLang="zh-CN"/>
              <a:t>P</a:t>
            </a:r>
            <a:r>
              <a:rPr lang="en-US" altLang="zh-CN" baseline="-25000"/>
              <a:t>2</a:t>
            </a:r>
            <a:r>
              <a:rPr lang="zh-CN" altLang="en-US"/>
              <a:t>按图</a:t>
            </a:r>
            <a:r>
              <a:rPr lang="en-US" altLang="zh-CN"/>
              <a:t>3-14</a:t>
            </a:r>
            <a:r>
              <a:rPr lang="zh-CN" altLang="en-US"/>
              <a:t>中曲线④所示的顺序推进，它们将进入不安全区</a:t>
            </a:r>
            <a:r>
              <a:rPr lang="en-US" altLang="zh-CN"/>
              <a:t>D</a:t>
            </a:r>
            <a:r>
              <a:rPr lang="zh-CN" altLang="en-US"/>
              <a:t>内。此时</a:t>
            </a:r>
            <a:r>
              <a:rPr lang="en-US" altLang="zh-CN"/>
              <a:t>P</a:t>
            </a:r>
            <a:r>
              <a:rPr lang="en-US" altLang="zh-CN" baseline="-25000"/>
              <a:t>1</a:t>
            </a:r>
            <a:r>
              <a:rPr lang="zh-CN" altLang="en-US"/>
              <a:t>保持了资源</a:t>
            </a:r>
            <a:r>
              <a:rPr lang="en-US" altLang="zh-CN"/>
              <a:t>R</a:t>
            </a:r>
            <a:r>
              <a:rPr lang="en-US" altLang="zh-CN" baseline="-25000"/>
              <a:t>1</a:t>
            </a:r>
            <a:r>
              <a:rPr lang="zh-CN" altLang="en-US"/>
              <a:t>，</a:t>
            </a:r>
            <a:r>
              <a:rPr lang="en-US" altLang="zh-CN"/>
              <a:t>P</a:t>
            </a:r>
            <a:r>
              <a:rPr lang="en-US" altLang="zh-CN" baseline="-25000"/>
              <a:t>2</a:t>
            </a:r>
            <a:r>
              <a:rPr lang="zh-CN" altLang="en-US"/>
              <a:t>保持了资源</a:t>
            </a:r>
            <a:r>
              <a:rPr lang="en-US" altLang="zh-CN"/>
              <a:t>R</a:t>
            </a:r>
            <a:r>
              <a:rPr lang="en-US" altLang="zh-CN" baseline="-25000"/>
              <a:t>2</a:t>
            </a:r>
            <a:r>
              <a:rPr lang="zh-CN" altLang="en-US"/>
              <a:t>，系统处于不安全状态。此刻，如果两个进程继续向前推进，就可能发生死锁。例如，当</a:t>
            </a:r>
            <a:r>
              <a:rPr lang="en-US" altLang="zh-CN"/>
              <a:t>P</a:t>
            </a:r>
            <a:r>
              <a:rPr lang="en-US" altLang="zh-CN" baseline="-25000"/>
              <a:t>1</a:t>
            </a:r>
            <a:r>
              <a:rPr lang="zh-CN" altLang="en-US"/>
              <a:t>运行到</a:t>
            </a:r>
            <a:r>
              <a:rPr lang="en-US" altLang="zh-CN"/>
              <a:t>P</a:t>
            </a:r>
            <a:r>
              <a:rPr lang="en-US" altLang="zh-CN" baseline="-25000"/>
              <a:t>1</a:t>
            </a:r>
            <a:r>
              <a:rPr lang="zh-CN" altLang="en-US"/>
              <a:t>：</a:t>
            </a:r>
            <a:r>
              <a:rPr lang="en-US" altLang="zh-CN"/>
              <a:t>Request(R</a:t>
            </a:r>
            <a:r>
              <a:rPr lang="en-US" altLang="zh-CN" baseline="-25000"/>
              <a:t>2</a:t>
            </a:r>
            <a:r>
              <a:rPr lang="en-US" altLang="zh-CN"/>
              <a:t>)</a:t>
            </a:r>
            <a:r>
              <a:rPr lang="zh-CN" altLang="en-US"/>
              <a:t>时，将因</a:t>
            </a:r>
            <a:r>
              <a:rPr lang="en-US" altLang="zh-CN"/>
              <a:t>R</a:t>
            </a:r>
            <a:r>
              <a:rPr lang="en-US" altLang="zh-CN" baseline="-25000"/>
              <a:t>2</a:t>
            </a:r>
            <a:r>
              <a:rPr lang="zh-CN" altLang="en-US"/>
              <a:t>已被</a:t>
            </a:r>
            <a:r>
              <a:rPr lang="en-US" altLang="zh-CN"/>
              <a:t>P</a:t>
            </a:r>
            <a:r>
              <a:rPr lang="en-US" altLang="zh-CN" baseline="-25000"/>
              <a:t>2</a:t>
            </a:r>
            <a:r>
              <a:rPr lang="zh-CN" altLang="en-US"/>
              <a:t>占用而阻塞；当</a:t>
            </a:r>
            <a:r>
              <a:rPr lang="en-US" altLang="zh-CN"/>
              <a:t>P</a:t>
            </a:r>
            <a:r>
              <a:rPr lang="en-US" altLang="zh-CN" baseline="-25000"/>
              <a:t>2</a:t>
            </a:r>
            <a:r>
              <a:rPr lang="zh-CN" altLang="en-US"/>
              <a:t>运行到</a:t>
            </a:r>
            <a:r>
              <a:rPr lang="en-US" altLang="zh-CN"/>
              <a:t>P</a:t>
            </a:r>
            <a:r>
              <a:rPr lang="en-US" altLang="zh-CN" baseline="-25000"/>
              <a:t>2</a:t>
            </a:r>
            <a:r>
              <a:rPr lang="zh-CN" altLang="en-US"/>
              <a:t>：</a:t>
            </a:r>
            <a:r>
              <a:rPr lang="en-US" altLang="zh-CN"/>
              <a:t>Request(R</a:t>
            </a:r>
            <a:r>
              <a:rPr lang="en-US" altLang="zh-CN" baseline="-25000"/>
              <a:t>1</a:t>
            </a:r>
            <a:r>
              <a:rPr lang="en-US" altLang="zh-CN"/>
              <a:t>)</a:t>
            </a:r>
            <a:r>
              <a:rPr lang="zh-CN" altLang="en-US"/>
              <a:t>时，也将因</a:t>
            </a:r>
            <a:r>
              <a:rPr lang="en-US" altLang="zh-CN"/>
              <a:t>R</a:t>
            </a:r>
            <a:r>
              <a:rPr lang="en-US" altLang="zh-CN" baseline="-25000"/>
              <a:t>1</a:t>
            </a:r>
            <a:r>
              <a:rPr lang="zh-CN" altLang="en-US"/>
              <a:t>已被</a:t>
            </a:r>
            <a:r>
              <a:rPr lang="en-US" altLang="zh-CN"/>
              <a:t>P</a:t>
            </a:r>
            <a:r>
              <a:rPr lang="en-US" altLang="zh-CN" baseline="-25000"/>
              <a:t>1</a:t>
            </a:r>
            <a:r>
              <a:rPr lang="zh-CN" altLang="en-US"/>
              <a:t>占用而阻塞，于是发生了进程死锁，这样的进程推进顺序就是非法的。</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63438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endParaRPr lang="zh-CN" altLang="zh-CN"/>
          </a:p>
        </p:txBody>
      </p:sp>
      <p:sp>
        <p:nvSpPr>
          <p:cNvPr id="792579" name="Rectangle 3"/>
          <p:cNvSpPr>
            <a:spLocks noGrp="1" noChangeArrowheads="1"/>
          </p:cNvSpPr>
          <p:nvPr>
            <p:ph type="body" idx="1"/>
          </p:nvPr>
        </p:nvSpPr>
        <p:spPr/>
        <p:txBody>
          <a:bodyPr/>
          <a:lstStyle/>
          <a:p>
            <a:r>
              <a:rPr lang="zh-CN" altLang="en-US"/>
              <a:t>图</a:t>
            </a:r>
            <a:r>
              <a:rPr lang="en-US" altLang="zh-CN"/>
              <a:t>3-14</a:t>
            </a:r>
            <a:r>
              <a:rPr lang="zh-CN" altLang="en-US"/>
              <a:t>　进程推进顺序对死锁的影响</a:t>
            </a:r>
          </a:p>
        </p:txBody>
      </p:sp>
      <p:pic>
        <p:nvPicPr>
          <p:cNvPr id="792580" name="Picture 4" descr="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557338"/>
            <a:ext cx="6170613"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1597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3.5.3  </a:t>
            </a:r>
            <a:r>
              <a:rPr lang="zh-CN" altLang="en-US">
                <a:latin typeface="黑体" panose="02010609060101010101" pitchFamily="49" charset="-122"/>
                <a:ea typeface="黑体" panose="02010609060101010101" pitchFamily="49" charset="-122"/>
              </a:rPr>
              <a:t>死锁的定义、必要条件和处理方法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死锁的定义</a:t>
            </a:r>
            <a:br>
              <a:rPr lang="zh-CN" altLang="en-US">
                <a:latin typeface="黑体" panose="02010609060101010101" pitchFamily="49" charset="-122"/>
                <a:ea typeface="黑体" panose="02010609060101010101" pitchFamily="49" charset="-122"/>
              </a:rPr>
            </a:br>
            <a:r>
              <a:rPr lang="zh-CN" altLang="en-US"/>
              <a:t>　　在一组进程发生死锁的情况下，这组死锁进程中的每一个进程，都在等待另一个死锁进程所占有的资源。 </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10065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产生死锁的必要条件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虽然进程在运行过程中可能会发生死锁，但产生进程死锁是必须具备一定条件的。综上所述不难看出，产生死锁必须同时具备下面四个必要条件，只要其中任一个条件不成立，死锁就不会发生：</a:t>
            </a:r>
            <a:br>
              <a:rPr lang="zh-CN" altLang="en-US"/>
            </a:br>
            <a:r>
              <a:rPr lang="zh-CN" altLang="en-US"/>
              <a:t>　　</a:t>
            </a:r>
            <a:r>
              <a:rPr lang="en-US" altLang="zh-CN"/>
              <a:t>(1) </a:t>
            </a:r>
            <a:r>
              <a:rPr lang="zh-CN" altLang="en-US"/>
              <a:t>互斥条件。</a:t>
            </a:r>
            <a:br>
              <a:rPr lang="zh-CN" altLang="en-US"/>
            </a:br>
            <a:r>
              <a:rPr lang="zh-CN" altLang="en-US"/>
              <a:t>　　</a:t>
            </a:r>
            <a:r>
              <a:rPr lang="en-US" altLang="zh-CN"/>
              <a:t>(2) </a:t>
            </a:r>
            <a:r>
              <a:rPr lang="zh-CN" altLang="en-US"/>
              <a:t>请求和保持条件。</a:t>
            </a:r>
            <a:br>
              <a:rPr lang="zh-CN" altLang="en-US"/>
            </a:br>
            <a:r>
              <a:rPr lang="zh-CN" altLang="en-US"/>
              <a:t>　　</a:t>
            </a:r>
            <a:r>
              <a:rPr lang="en-US" altLang="zh-CN"/>
              <a:t>(3) </a:t>
            </a:r>
            <a:r>
              <a:rPr lang="zh-CN" altLang="en-US"/>
              <a:t>不可抢占条件。</a:t>
            </a:r>
            <a:br>
              <a:rPr lang="zh-CN" altLang="en-US"/>
            </a:br>
            <a:r>
              <a:rPr lang="zh-CN" altLang="en-US"/>
              <a:t>　　</a:t>
            </a:r>
            <a:r>
              <a:rPr lang="en-US" altLang="zh-CN"/>
              <a:t>(4) </a:t>
            </a:r>
            <a:r>
              <a:rPr lang="zh-CN" altLang="en-US"/>
              <a:t>循环等待条件。</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193515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处理死锁的方法</a:t>
            </a:r>
            <a:r>
              <a:rPr lang="zh-CN" altLang="en-US"/>
              <a:t/>
            </a:r>
            <a:br>
              <a:rPr lang="zh-CN" altLang="en-US"/>
            </a:br>
            <a:r>
              <a:rPr lang="zh-CN" altLang="en-US"/>
              <a:t>　　目前处理死锁的方法可归结为四种：</a:t>
            </a:r>
            <a:br>
              <a:rPr lang="zh-CN" altLang="en-US"/>
            </a:br>
            <a:r>
              <a:rPr lang="zh-CN" altLang="en-US"/>
              <a:t>　　</a:t>
            </a:r>
            <a:r>
              <a:rPr lang="en-US" altLang="zh-CN"/>
              <a:t>(1) </a:t>
            </a:r>
            <a:r>
              <a:rPr lang="zh-CN" altLang="en-US"/>
              <a:t>预防死锁。</a:t>
            </a:r>
            <a:br>
              <a:rPr lang="zh-CN" altLang="en-US"/>
            </a:br>
            <a:r>
              <a:rPr lang="zh-CN" altLang="en-US"/>
              <a:t>　　</a:t>
            </a:r>
            <a:r>
              <a:rPr lang="en-US" altLang="zh-CN"/>
              <a:t>(2) </a:t>
            </a:r>
            <a:r>
              <a:rPr lang="zh-CN" altLang="en-US"/>
              <a:t>避免死锁。</a:t>
            </a:r>
            <a:br>
              <a:rPr lang="zh-CN" altLang="en-US"/>
            </a:br>
            <a:r>
              <a:rPr lang="zh-CN" altLang="en-US"/>
              <a:t>　　</a:t>
            </a:r>
            <a:r>
              <a:rPr lang="en-US" altLang="zh-CN"/>
              <a:t>(3) </a:t>
            </a:r>
            <a:r>
              <a:rPr lang="zh-CN" altLang="en-US"/>
              <a:t>检测死锁。</a:t>
            </a:r>
            <a:br>
              <a:rPr lang="zh-CN" altLang="en-US"/>
            </a:br>
            <a:r>
              <a:rPr lang="zh-CN" altLang="en-US"/>
              <a:t>　　</a:t>
            </a:r>
            <a:r>
              <a:rPr lang="en-US" altLang="zh-CN"/>
              <a:t>(4) </a:t>
            </a:r>
            <a:r>
              <a:rPr lang="zh-CN" altLang="en-US"/>
              <a:t>解除死锁。</a:t>
            </a:r>
          </a:p>
        </p:txBody>
      </p:sp>
      <p:sp>
        <p:nvSpPr>
          <p:cNvPr id="795651" name="Rectangle 3"/>
          <p:cNvSpPr>
            <a:spLocks noGrp="1" noChangeArrowheads="1"/>
          </p:cNvSpPr>
          <p:nvPr>
            <p:ph type="body" idx="1"/>
          </p:nvPr>
        </p:nvSpPr>
        <p:spPr/>
        <p:txBody>
          <a:bodyPr/>
          <a:lstStyle/>
          <a:p>
            <a:endParaRPr lang="zh-CN" altLang="zh-CN"/>
          </a:p>
        </p:txBody>
      </p:sp>
      <p:sp>
        <p:nvSpPr>
          <p:cNvPr id="7956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42257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3.6  </a:t>
            </a:r>
            <a:r>
              <a:rPr lang="zh-CN" altLang="en-US" sz="3200">
                <a:latin typeface="黑体" panose="02010609060101010101" pitchFamily="49" charset="-122"/>
                <a:ea typeface="黑体" panose="02010609060101010101" pitchFamily="49" charset="-122"/>
              </a:rPr>
              <a:t>预 防 死 锁</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预防死锁的方法是通过破坏产生死锁的四个必要条件中的一个或几个，以避免发生死锁。由于互斥条件是非共享设备所必须的，不仅不能改变，还应加以保证，因此主要是破坏产生死锁的后三个条件。</a:t>
            </a:r>
          </a:p>
        </p:txBody>
      </p:sp>
      <p:sp>
        <p:nvSpPr>
          <p:cNvPr id="79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7657471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3.6.1  </a:t>
            </a:r>
            <a:r>
              <a:rPr lang="zh-CN" altLang="en-US">
                <a:latin typeface="黑体" panose="02010609060101010101" pitchFamily="49" charset="-122"/>
                <a:ea typeface="黑体" panose="02010609060101010101" pitchFamily="49" charset="-122"/>
              </a:rPr>
              <a:t>破坏</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请求和保持</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条件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为了能破坏“请求和保持”条件，系统必须保证做到：当一个进程在请求资源时，它不能持有不可抢占资源。该保证可通过如下两个不同的协议实现：</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第一种协议</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该协议规定，所有进程在开始运行之前，必须一次性地申请其在整个运行过程中所需的全部资源。 </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00620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第二种协议</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该协议是对第一种协议的改进，它允许一个进程只获得运行初期所需的资源后，便开始运行。 </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466682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3.6.2  </a:t>
            </a:r>
            <a:r>
              <a:rPr lang="zh-CN" altLang="en-US">
                <a:latin typeface="黑体" panose="02010609060101010101" pitchFamily="49" charset="-122"/>
                <a:ea typeface="黑体" panose="02010609060101010101" pitchFamily="49" charset="-122"/>
              </a:rPr>
              <a:t>破坏</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不可抢占</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条件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能破坏“不可抢占”条件，协议中规定，当一个已经保持了某些不可被抢占资源的进程，提出新的资源请求而不能得到满足时，它必须释放已经保持的所有资源，待以后需要时再重新申请。这意味着进程已占有的资源会被暂时地释放，或者说是被抢占了，从而破坏了“不可抢占”条件。</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91832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3.6.3  </a:t>
            </a:r>
            <a:r>
              <a:rPr lang="zh-CN" altLang="en-US">
                <a:latin typeface="黑体" panose="02010609060101010101" pitchFamily="49" charset="-122"/>
                <a:ea typeface="黑体" panose="02010609060101010101" pitchFamily="49" charset="-122"/>
              </a:rPr>
              <a:t>破坏</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循环等待</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条件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一个能保证“循环等待”条件不成立的方法是，对系统所有资源类型进行线性排序，并赋予不同的序号。 </a:t>
            </a:r>
          </a:p>
        </p:txBody>
      </p:sp>
      <p:sp>
        <p:nvSpPr>
          <p:cNvPr id="800771" name="Rectangle 3"/>
          <p:cNvSpPr>
            <a:spLocks noGrp="1" noChangeArrowheads="1"/>
          </p:cNvSpPr>
          <p:nvPr>
            <p:ph type="body" idx="1"/>
          </p:nvPr>
        </p:nvSpPr>
        <p:spPr/>
        <p:txBody>
          <a:bodyPr/>
          <a:lstStyle/>
          <a:p>
            <a:endParaRPr lang="zh-CN" altLang="zh-CN"/>
          </a:p>
        </p:txBody>
      </p:sp>
      <p:sp>
        <p:nvSpPr>
          <p:cNvPr id="80077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30283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1.2.6  </a:t>
            </a:r>
            <a:r>
              <a:rPr lang="zh-CN" altLang="en-US">
                <a:latin typeface="黑体" panose="02010609060101010101" pitchFamily="49" charset="-122"/>
                <a:ea typeface="黑体" panose="02010609060101010101" pitchFamily="49" charset="-122"/>
              </a:rPr>
              <a:t>微机操作系统的发展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．单用户单任务操作系统</a:t>
            </a:r>
            <a:br>
              <a:rPr lang="zh-CN" altLang="en-US">
                <a:latin typeface="黑体" panose="02010609060101010101" pitchFamily="49" charset="-122"/>
                <a:ea typeface="黑体" panose="02010609060101010101" pitchFamily="49" charset="-122"/>
              </a:rPr>
            </a:br>
            <a:r>
              <a:rPr lang="zh-CN" altLang="en-US"/>
              <a:t>　　</a:t>
            </a:r>
            <a:r>
              <a:rPr lang="en-US" altLang="zh-CN"/>
              <a:t>1)  CP/M </a:t>
            </a:r>
            <a:br>
              <a:rPr lang="en-US" altLang="zh-CN"/>
            </a:br>
            <a:r>
              <a:rPr lang="zh-CN" altLang="en-US"/>
              <a:t>　　</a:t>
            </a:r>
            <a:r>
              <a:rPr lang="en-US" altLang="zh-CN"/>
              <a:t>2)  MS-DOS</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613870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3.7  </a:t>
            </a:r>
            <a:r>
              <a:rPr lang="zh-CN" altLang="en-US" sz="3200">
                <a:latin typeface="黑体" panose="02010609060101010101" pitchFamily="49" charset="-122"/>
                <a:ea typeface="黑体" panose="02010609060101010101" pitchFamily="49" charset="-122"/>
              </a:rPr>
              <a:t>避 免 死 锁</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避免死锁同样是属于事先预防的策略，但并不是事先采取某种限制措施，破坏产生死锁的必要条件，而是在资源动态分配过程中，防止系统进入不安全状态，以避免发生死锁。这种方法所施加的限制条件较弱，可能获得较好的系统性能，目前常用此方法来避免发生死锁。</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9900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3.7.1</a:t>
            </a:r>
            <a:r>
              <a:rPr lang="zh-CN" altLang="en-US">
                <a:latin typeface="黑体" panose="02010609060101010101" pitchFamily="49" charset="-122"/>
                <a:ea typeface="黑体" panose="02010609060101010101" pitchFamily="49" charset="-122"/>
              </a:rPr>
              <a:t>　系统安全状态</a:t>
            </a:r>
            <a:r>
              <a:rPr lang="zh-CN" altLang="en-US"/>
              <a:t> </a:t>
            </a:r>
            <a:br>
              <a:rPr lang="zh-CN" altLang="en-US"/>
            </a:br>
            <a:r>
              <a:rPr lang="zh-CN" altLang="en-US"/>
              <a:t>　　在死锁避免方法中，把系统的状态分为安全状态和不安全状态。当系统处于安全状态时，可避免发生死锁。反之，当系统处于不安全状态时，则可能进入到死锁状态。</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安全状态</a:t>
            </a:r>
            <a:r>
              <a:rPr lang="zh-CN" altLang="en-US"/>
              <a:t/>
            </a:r>
            <a:br>
              <a:rPr lang="zh-CN" altLang="en-US"/>
            </a:br>
            <a:r>
              <a:rPr lang="zh-CN" altLang="en-US"/>
              <a:t>　　在该方法中，允许进程动态地申请资源，但系统在进行资源分配之前，应先计算此次资源分配的安全性。 </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03058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安全状态之例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假定系统中有三个进程</a:t>
            </a:r>
            <a:r>
              <a:rPr lang="en-US" altLang="zh-CN"/>
              <a:t>P</a:t>
            </a:r>
            <a:r>
              <a:rPr lang="en-US" altLang="zh-CN" baseline="-25000"/>
              <a:t>1</a:t>
            </a:r>
            <a:r>
              <a:rPr lang="zh-CN" altLang="en-US"/>
              <a:t>、</a:t>
            </a:r>
            <a:r>
              <a:rPr lang="en-US" altLang="zh-CN"/>
              <a:t>P</a:t>
            </a:r>
            <a:r>
              <a:rPr lang="en-US" altLang="zh-CN" baseline="-25000"/>
              <a:t>2</a:t>
            </a:r>
            <a:r>
              <a:rPr lang="zh-CN" altLang="en-US"/>
              <a:t>和</a:t>
            </a:r>
            <a:r>
              <a:rPr lang="en-US" altLang="zh-CN"/>
              <a:t>P</a:t>
            </a:r>
            <a:r>
              <a:rPr lang="en-US" altLang="zh-CN" baseline="-25000"/>
              <a:t>3</a:t>
            </a:r>
            <a:r>
              <a:rPr lang="zh-CN" altLang="en-US"/>
              <a:t>，共有</a:t>
            </a:r>
            <a:r>
              <a:rPr lang="en-US" altLang="zh-CN"/>
              <a:t>12</a:t>
            </a:r>
            <a:r>
              <a:rPr lang="zh-CN" altLang="en-US"/>
              <a:t>台磁带机。进程</a:t>
            </a:r>
            <a:r>
              <a:rPr lang="en-US" altLang="zh-CN"/>
              <a:t>P</a:t>
            </a:r>
            <a:r>
              <a:rPr lang="en-US" altLang="zh-CN" baseline="-25000"/>
              <a:t>1</a:t>
            </a:r>
            <a:r>
              <a:rPr lang="zh-CN" altLang="en-US"/>
              <a:t>总共要求</a:t>
            </a:r>
            <a:r>
              <a:rPr lang="en-US" altLang="zh-CN"/>
              <a:t>10</a:t>
            </a:r>
            <a:r>
              <a:rPr lang="zh-CN" altLang="en-US"/>
              <a:t>台磁带机，</a:t>
            </a:r>
            <a:r>
              <a:rPr lang="en-US" altLang="zh-CN"/>
              <a:t>P</a:t>
            </a:r>
            <a:r>
              <a:rPr lang="en-US" altLang="zh-CN" baseline="-25000"/>
              <a:t>2</a:t>
            </a:r>
            <a:r>
              <a:rPr lang="zh-CN" altLang="en-US"/>
              <a:t>和</a:t>
            </a:r>
            <a:r>
              <a:rPr lang="en-US" altLang="zh-CN"/>
              <a:t>P</a:t>
            </a:r>
            <a:r>
              <a:rPr lang="en-US" altLang="zh-CN" baseline="-25000"/>
              <a:t>3</a:t>
            </a:r>
            <a:r>
              <a:rPr lang="zh-CN" altLang="en-US"/>
              <a:t>分别要求</a:t>
            </a:r>
            <a:r>
              <a:rPr lang="en-US" altLang="zh-CN"/>
              <a:t>4</a:t>
            </a:r>
            <a:r>
              <a:rPr lang="zh-CN" altLang="en-US"/>
              <a:t>台和</a:t>
            </a:r>
            <a:r>
              <a:rPr lang="en-US" altLang="zh-CN"/>
              <a:t>9</a:t>
            </a:r>
            <a:r>
              <a:rPr lang="zh-CN" altLang="en-US"/>
              <a:t>台。假设在</a:t>
            </a:r>
            <a:r>
              <a:rPr lang="en-US" altLang="zh-CN"/>
              <a:t>T</a:t>
            </a:r>
            <a:r>
              <a:rPr lang="en-US" altLang="zh-CN" baseline="-25000"/>
              <a:t>0</a:t>
            </a:r>
            <a:r>
              <a:rPr lang="zh-CN" altLang="en-US"/>
              <a:t>时刻，进程</a:t>
            </a:r>
            <a:r>
              <a:rPr lang="en-US" altLang="zh-CN"/>
              <a:t>P</a:t>
            </a:r>
            <a:r>
              <a:rPr lang="en-US" altLang="zh-CN" baseline="-25000"/>
              <a:t>1</a:t>
            </a:r>
            <a:r>
              <a:rPr lang="zh-CN" altLang="en-US"/>
              <a:t>、</a:t>
            </a:r>
            <a:r>
              <a:rPr lang="en-US" altLang="zh-CN"/>
              <a:t>P</a:t>
            </a:r>
            <a:r>
              <a:rPr lang="en-US" altLang="zh-CN" baseline="-25000"/>
              <a:t>2</a:t>
            </a:r>
            <a:r>
              <a:rPr lang="zh-CN" altLang="en-US"/>
              <a:t>和</a:t>
            </a:r>
            <a:r>
              <a:rPr lang="en-US" altLang="zh-CN"/>
              <a:t>P</a:t>
            </a:r>
            <a:r>
              <a:rPr lang="en-US" altLang="zh-CN" baseline="-25000"/>
              <a:t>3</a:t>
            </a:r>
            <a:r>
              <a:rPr lang="zh-CN" altLang="en-US"/>
              <a:t>已分别获得</a:t>
            </a:r>
            <a:r>
              <a:rPr lang="en-US" altLang="zh-CN"/>
              <a:t>5</a:t>
            </a:r>
            <a:r>
              <a:rPr lang="zh-CN" altLang="en-US"/>
              <a:t>台、</a:t>
            </a:r>
            <a:r>
              <a:rPr lang="en-US" altLang="zh-CN"/>
              <a:t>2</a:t>
            </a:r>
            <a:r>
              <a:rPr lang="zh-CN" altLang="en-US"/>
              <a:t>台和</a:t>
            </a:r>
            <a:r>
              <a:rPr lang="en-US" altLang="zh-CN"/>
              <a:t>2</a:t>
            </a:r>
            <a:r>
              <a:rPr lang="zh-CN" altLang="en-US"/>
              <a:t>台磁带机，尚有</a:t>
            </a:r>
            <a:r>
              <a:rPr lang="en-US" altLang="zh-CN"/>
              <a:t>3</a:t>
            </a:r>
            <a:r>
              <a:rPr lang="zh-CN" altLang="en-US"/>
              <a:t>台空闲未分配，如下表所示：</a:t>
            </a:r>
          </a:p>
        </p:txBody>
      </p:sp>
      <p:sp>
        <p:nvSpPr>
          <p:cNvPr id="803843" name="Rectangle 3"/>
          <p:cNvSpPr>
            <a:spLocks noGrp="1" noChangeArrowheads="1"/>
          </p:cNvSpPr>
          <p:nvPr>
            <p:ph type="body" idx="1"/>
          </p:nvPr>
        </p:nvSpPr>
        <p:spPr/>
        <p:txBody>
          <a:bodyPr/>
          <a:lstStyle/>
          <a:p>
            <a:endParaRPr lang="zh-CN" altLang="zh-CN"/>
          </a:p>
        </p:txBody>
      </p:sp>
      <p:pic>
        <p:nvPicPr>
          <p:cNvPr id="8038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3429000"/>
            <a:ext cx="78486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0167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由安全状态向不安全状态的转换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如果不按照安全序列分配资源，则系统可能会由安全状态进入不安全状态。 </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29305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3.7.2  </a:t>
            </a:r>
            <a:r>
              <a:rPr lang="zh-CN" altLang="en-US">
                <a:latin typeface="黑体" panose="02010609060101010101" pitchFamily="49" charset="-122"/>
                <a:ea typeface="黑体" panose="02010609060101010101" pitchFamily="49" charset="-122"/>
              </a:rPr>
              <a:t>利用银行家算法避免死锁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最有代表性的避免死锁的算法是</a:t>
            </a:r>
            <a:r>
              <a:rPr lang="en-US" altLang="zh-CN"/>
              <a:t>Dijkstra</a:t>
            </a:r>
            <a:r>
              <a:rPr lang="zh-CN" altLang="en-US"/>
              <a:t>的银行家算法。起这样的名字是由于该算法原本是为银行系统设计的，以确保银行在发放现金贷款时，不会发生不能满足所有客户需要的情况。在</a:t>
            </a:r>
            <a:r>
              <a:rPr lang="en-US" altLang="zh-CN"/>
              <a:t>OS</a:t>
            </a:r>
            <a:r>
              <a:rPr lang="zh-CN" altLang="en-US"/>
              <a:t>中也可用它来实现避免死锁。</a:t>
            </a:r>
          </a:p>
        </p:txBody>
      </p:sp>
      <p:sp>
        <p:nvSpPr>
          <p:cNvPr id="80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29276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银行家算法中的数据结构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为了实现银行家算法，在系统中必须设置这样四个数据结构，分别用来描述系统中可利用的资源、所有进程对资源的最大需求、系统中的资源分配，以及所有进程还需要多少资源的情况。</a:t>
            </a:r>
            <a:br>
              <a:rPr lang="zh-CN" altLang="en-US"/>
            </a:br>
            <a:r>
              <a:rPr lang="zh-CN" altLang="en-US"/>
              <a:t>　　</a:t>
            </a:r>
            <a:r>
              <a:rPr lang="en-US" altLang="zh-CN"/>
              <a:t>(1) </a:t>
            </a:r>
            <a:r>
              <a:rPr lang="zh-CN" altLang="en-US"/>
              <a:t>可利用资源向量</a:t>
            </a:r>
            <a:r>
              <a:rPr lang="en-US" altLang="zh-CN"/>
              <a:t>Available</a:t>
            </a:r>
            <a:r>
              <a:rPr lang="zh-CN" altLang="en-US"/>
              <a:t>。</a:t>
            </a:r>
            <a:br>
              <a:rPr lang="zh-CN" altLang="en-US"/>
            </a:br>
            <a:r>
              <a:rPr lang="zh-CN" altLang="en-US"/>
              <a:t>　　</a:t>
            </a:r>
            <a:r>
              <a:rPr lang="en-US" altLang="zh-CN"/>
              <a:t>(2) </a:t>
            </a:r>
            <a:r>
              <a:rPr lang="zh-CN" altLang="en-US"/>
              <a:t>最大需求矩阵</a:t>
            </a:r>
            <a:r>
              <a:rPr lang="en-US" altLang="zh-CN"/>
              <a:t>Max</a:t>
            </a:r>
            <a:r>
              <a:rPr lang="zh-CN" altLang="en-US"/>
              <a:t>。</a:t>
            </a:r>
            <a:br>
              <a:rPr lang="zh-CN" altLang="en-US"/>
            </a:br>
            <a:r>
              <a:rPr lang="zh-CN" altLang="en-US"/>
              <a:t>　　</a:t>
            </a:r>
            <a:r>
              <a:rPr lang="en-US" altLang="zh-CN"/>
              <a:t>(3) </a:t>
            </a:r>
            <a:r>
              <a:rPr lang="zh-CN" altLang="en-US"/>
              <a:t>分配矩阵</a:t>
            </a:r>
            <a:r>
              <a:rPr lang="en-US" altLang="zh-CN"/>
              <a:t>Allocation</a:t>
            </a:r>
            <a:r>
              <a:rPr lang="zh-CN" altLang="en-US"/>
              <a:t>。</a:t>
            </a:r>
            <a:br>
              <a:rPr lang="zh-CN" altLang="en-US"/>
            </a:br>
            <a:r>
              <a:rPr lang="zh-CN" altLang="en-US"/>
              <a:t>　　</a:t>
            </a:r>
            <a:r>
              <a:rPr lang="en-US" altLang="zh-CN"/>
              <a:t>(4) </a:t>
            </a:r>
            <a:r>
              <a:rPr lang="zh-CN" altLang="en-US"/>
              <a:t>需求矩阵</a:t>
            </a:r>
            <a:r>
              <a:rPr lang="en-US" altLang="zh-CN"/>
              <a:t>Need</a:t>
            </a:r>
            <a:r>
              <a:rPr lang="zh-CN" altLang="en-US"/>
              <a:t>。</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95967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银行家算法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设</a:t>
            </a:r>
            <a:r>
              <a:rPr lang="en-US" altLang="zh-CN"/>
              <a:t>Request</a:t>
            </a:r>
            <a:r>
              <a:rPr lang="en-US" altLang="zh-CN" baseline="-25000"/>
              <a:t>i</a:t>
            </a:r>
            <a:r>
              <a:rPr lang="zh-CN" altLang="en-US"/>
              <a:t>是进程</a:t>
            </a:r>
            <a:r>
              <a:rPr lang="en-US" altLang="zh-CN"/>
              <a:t>P</a:t>
            </a:r>
            <a:r>
              <a:rPr lang="en-US" altLang="zh-CN" baseline="-25000"/>
              <a:t>i</a:t>
            </a:r>
            <a:r>
              <a:rPr lang="zh-CN" altLang="en-US"/>
              <a:t>的请求向量，如果</a:t>
            </a:r>
            <a:r>
              <a:rPr lang="en-US" altLang="zh-CN"/>
              <a:t>Request i[j]=K</a:t>
            </a:r>
            <a:r>
              <a:rPr lang="zh-CN" altLang="en-US"/>
              <a:t>，表示进程</a:t>
            </a:r>
            <a:r>
              <a:rPr lang="en-US" altLang="zh-CN"/>
              <a:t>P</a:t>
            </a:r>
            <a:r>
              <a:rPr lang="en-US" altLang="zh-CN" baseline="-25000"/>
              <a:t>i</a:t>
            </a:r>
            <a:r>
              <a:rPr lang="zh-CN" altLang="en-US"/>
              <a:t>需要</a:t>
            </a:r>
            <a:r>
              <a:rPr lang="en-US" altLang="zh-CN"/>
              <a:t>K</a:t>
            </a:r>
            <a:r>
              <a:rPr lang="zh-CN" altLang="en-US"/>
              <a:t>个</a:t>
            </a:r>
            <a:r>
              <a:rPr lang="en-US" altLang="zh-CN"/>
              <a:t>R</a:t>
            </a:r>
            <a:r>
              <a:rPr lang="en-US" altLang="zh-CN" baseline="-25000"/>
              <a:t>j</a:t>
            </a:r>
            <a:r>
              <a:rPr lang="zh-CN" altLang="en-US"/>
              <a:t>类型的资源。当</a:t>
            </a:r>
            <a:r>
              <a:rPr lang="en-US" altLang="zh-CN"/>
              <a:t>P</a:t>
            </a:r>
            <a:r>
              <a:rPr lang="en-US" altLang="zh-CN" baseline="-25000"/>
              <a:t>i</a:t>
            </a:r>
            <a:r>
              <a:rPr lang="zh-CN" altLang="en-US"/>
              <a:t>发出资源请求后，系统按下述步骤进行检查：</a:t>
            </a:r>
            <a:br>
              <a:rPr lang="zh-CN" altLang="en-US"/>
            </a:br>
            <a:r>
              <a:rPr lang="zh-CN" altLang="en-US"/>
              <a:t>　　</a:t>
            </a:r>
            <a:r>
              <a:rPr lang="en-US" altLang="zh-CN"/>
              <a:t>(1) </a:t>
            </a:r>
            <a:r>
              <a:rPr lang="zh-CN" altLang="en-US"/>
              <a:t>如果</a:t>
            </a:r>
            <a:r>
              <a:rPr lang="en-US" altLang="zh-CN"/>
              <a:t>Request i[j]≤Need[i, j]</a:t>
            </a:r>
            <a:r>
              <a:rPr lang="zh-CN" altLang="en-US"/>
              <a:t>，便转向步骤</a:t>
            </a:r>
            <a:r>
              <a:rPr lang="en-US" altLang="zh-CN"/>
              <a:t>(2)</a:t>
            </a:r>
            <a:r>
              <a:rPr lang="zh-CN" altLang="en-US"/>
              <a:t>； 否则认为出错，因为它所需要的资源数已超过它所宣布的最大值。</a:t>
            </a:r>
            <a:br>
              <a:rPr lang="zh-CN" altLang="en-US"/>
            </a:br>
            <a:r>
              <a:rPr lang="zh-CN" altLang="en-US"/>
              <a:t>　　</a:t>
            </a:r>
            <a:r>
              <a:rPr lang="en-US" altLang="zh-CN"/>
              <a:t>(2) </a:t>
            </a:r>
            <a:r>
              <a:rPr lang="zh-CN" altLang="en-US"/>
              <a:t>如果</a:t>
            </a:r>
            <a:r>
              <a:rPr lang="en-US" altLang="zh-CN"/>
              <a:t>Request i[j]≤Available[j]</a:t>
            </a:r>
            <a:r>
              <a:rPr lang="zh-CN" altLang="en-US"/>
              <a:t>，便转向步骤</a:t>
            </a:r>
            <a:r>
              <a:rPr lang="en-US" altLang="zh-CN"/>
              <a:t>(3)</a:t>
            </a:r>
            <a:r>
              <a:rPr lang="zh-CN" altLang="en-US"/>
              <a:t>； 否则，表示尚无足够资源，</a:t>
            </a:r>
            <a:r>
              <a:rPr lang="en-US" altLang="zh-CN"/>
              <a:t>P</a:t>
            </a:r>
            <a:r>
              <a:rPr lang="en-US" altLang="zh-CN" baseline="-25000"/>
              <a:t>i</a:t>
            </a:r>
            <a:r>
              <a:rPr lang="zh-CN" altLang="en-US"/>
              <a:t>须等待。</a:t>
            </a:r>
          </a:p>
        </p:txBody>
      </p:sp>
      <p:sp>
        <p:nvSpPr>
          <p:cNvPr id="80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342208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系统试探着把资源分配给进程</a:t>
            </a:r>
            <a:r>
              <a:rPr lang="en-US" altLang="zh-CN"/>
              <a:t>P</a:t>
            </a:r>
            <a:r>
              <a:rPr lang="en-US" altLang="zh-CN" baseline="-25000"/>
              <a:t>i</a:t>
            </a:r>
            <a:r>
              <a:rPr lang="zh-CN" altLang="en-US"/>
              <a:t>，并修改下面数据结构中的数值：</a:t>
            </a:r>
            <a:br>
              <a:rPr lang="zh-CN" altLang="en-US"/>
            </a:br>
            <a:r>
              <a:rPr lang="zh-CN" altLang="en-US"/>
              <a:t>      　</a:t>
            </a:r>
            <a:r>
              <a:rPr lang="en-US" altLang="zh-CN"/>
              <a:t>Available[j] = Available[j] - Request i[j];</a:t>
            </a:r>
            <a:br>
              <a:rPr lang="en-US" altLang="zh-CN"/>
            </a:br>
            <a:r>
              <a:rPr lang="zh-CN" altLang="en-US"/>
              <a:t>　  　</a:t>
            </a:r>
            <a:r>
              <a:rPr lang="en-US" altLang="zh-CN"/>
              <a:t>Allocation[i, j] = Allocation[i, j] + Request i[j];</a:t>
            </a:r>
            <a:br>
              <a:rPr lang="en-US" altLang="zh-CN"/>
            </a:br>
            <a:r>
              <a:rPr lang="en-US" altLang="zh-CN"/>
              <a:t>  </a:t>
            </a:r>
            <a:r>
              <a:rPr lang="zh-CN" altLang="en-US"/>
              <a:t>　　</a:t>
            </a:r>
            <a:r>
              <a:rPr lang="en-US" altLang="zh-CN"/>
              <a:t>Need[i, j] = Need[i, j] - Request i[j];</a:t>
            </a:r>
            <a:br>
              <a:rPr lang="en-US" altLang="zh-CN"/>
            </a:br>
            <a:r>
              <a:rPr lang="zh-CN" altLang="en-US"/>
              <a:t>　　</a:t>
            </a:r>
            <a:r>
              <a:rPr lang="en-US" altLang="zh-CN"/>
              <a:t>(4) </a:t>
            </a:r>
            <a:r>
              <a:rPr lang="zh-CN" altLang="en-US"/>
              <a:t>系统执行安全性算法，检查此次资源分配后系统是否处于安全状态。若安全，才正式将资源分配给进程</a:t>
            </a:r>
            <a:r>
              <a:rPr lang="en-US" altLang="zh-CN"/>
              <a:t>P</a:t>
            </a:r>
            <a:r>
              <a:rPr lang="en-US" altLang="zh-CN" baseline="-25000"/>
              <a:t>i</a:t>
            </a:r>
            <a:r>
              <a:rPr lang="zh-CN" altLang="en-US"/>
              <a:t>，以完成本次分配；否则，将本次的试探分配作废，恢复原来的资源分配状态，让进程</a:t>
            </a:r>
            <a:r>
              <a:rPr lang="en-US" altLang="zh-CN"/>
              <a:t>P</a:t>
            </a:r>
            <a:r>
              <a:rPr lang="en-US" altLang="zh-CN" baseline="-25000"/>
              <a:t>i</a:t>
            </a:r>
            <a:r>
              <a:rPr lang="zh-CN" altLang="en-US"/>
              <a:t>等待。</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2566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安全性算法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系统所执行的安全性算法可描述如下：</a:t>
            </a:r>
            <a:br>
              <a:rPr lang="zh-CN" altLang="en-US"/>
            </a:br>
            <a:r>
              <a:rPr lang="zh-CN" altLang="en-US"/>
              <a:t>　　</a:t>
            </a:r>
            <a:r>
              <a:rPr lang="en-US" altLang="zh-CN"/>
              <a:t>(1) </a:t>
            </a:r>
            <a:r>
              <a:rPr lang="zh-CN" altLang="en-US"/>
              <a:t>设置两个向量：① 工作向量</a:t>
            </a:r>
            <a:r>
              <a:rPr lang="en-US" altLang="zh-CN"/>
              <a:t>Work</a:t>
            </a:r>
            <a:r>
              <a:rPr lang="zh-CN" altLang="en-US"/>
              <a:t>，它表示系统可提供给进程继续运行所需的各类资源数目，它含有</a:t>
            </a:r>
            <a:r>
              <a:rPr lang="en-US" altLang="zh-CN"/>
              <a:t>m</a:t>
            </a:r>
            <a:r>
              <a:rPr lang="zh-CN" altLang="en-US"/>
              <a:t>个元素，在执行安全算法开始时，</a:t>
            </a:r>
            <a:r>
              <a:rPr lang="en-US" altLang="zh-CN"/>
              <a:t>Work := Available</a:t>
            </a:r>
            <a:r>
              <a:rPr lang="zh-CN" altLang="en-US"/>
              <a:t>；② </a:t>
            </a:r>
            <a:r>
              <a:rPr lang="en-US" altLang="zh-CN"/>
              <a:t>Finish</a:t>
            </a:r>
            <a:r>
              <a:rPr lang="zh-CN" altLang="en-US"/>
              <a:t>：它表示系统是否有足够的资源分配给进程，使之运行完成。开始时先做</a:t>
            </a:r>
            <a:r>
              <a:rPr lang="en-US" altLang="zh-CN"/>
              <a:t>Finish[i] := false</a:t>
            </a:r>
            <a:r>
              <a:rPr lang="zh-CN" altLang="en-US"/>
              <a:t>；当有足够资源分配给进程时，再令</a:t>
            </a:r>
            <a:r>
              <a:rPr lang="en-US" altLang="zh-CN"/>
              <a:t>Finish[i] := true</a:t>
            </a:r>
            <a:r>
              <a:rPr lang="zh-CN" altLang="en-US"/>
              <a:t>。</a:t>
            </a:r>
          </a:p>
        </p:txBody>
      </p:sp>
      <p:sp>
        <p:nvSpPr>
          <p:cNvPr id="80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2467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zh-CN" altLang="en-US"/>
              <a:t>　　</a:t>
            </a:r>
            <a:r>
              <a:rPr lang="en-US" altLang="zh-CN"/>
              <a:t>(2) </a:t>
            </a:r>
            <a:r>
              <a:rPr lang="zh-CN" altLang="en-US"/>
              <a:t>从进程集合中找到一个能满足下述条件的进程： </a:t>
            </a:r>
            <a:br>
              <a:rPr lang="zh-CN" altLang="en-US"/>
            </a:br>
            <a:r>
              <a:rPr lang="zh-CN" altLang="en-US"/>
              <a:t>　　① </a:t>
            </a:r>
            <a:r>
              <a:rPr lang="en-US" altLang="zh-CN"/>
              <a:t>Finish[i]=false;</a:t>
            </a:r>
            <a:br>
              <a:rPr lang="en-US" altLang="zh-CN"/>
            </a:br>
            <a:r>
              <a:rPr lang="zh-CN" altLang="en-US"/>
              <a:t>　　② </a:t>
            </a:r>
            <a:r>
              <a:rPr lang="en-US" altLang="zh-CN"/>
              <a:t>Need[i, j]≤Work[j];</a:t>
            </a:r>
            <a:br>
              <a:rPr lang="en-US" altLang="zh-CN"/>
            </a:br>
            <a:r>
              <a:rPr lang="zh-CN" altLang="en-US"/>
              <a:t>　　若找到，执行步骤</a:t>
            </a:r>
            <a:r>
              <a:rPr lang="en-US" altLang="zh-CN"/>
              <a:t>(3)</a:t>
            </a:r>
            <a:r>
              <a:rPr lang="zh-CN" altLang="en-US"/>
              <a:t>，否则，执行步骤</a:t>
            </a:r>
            <a:r>
              <a:rPr lang="en-US" altLang="zh-CN"/>
              <a:t>(4)</a:t>
            </a:r>
            <a:r>
              <a:rPr lang="zh-CN" altLang="en-US"/>
              <a:t>。</a:t>
            </a:r>
            <a:br>
              <a:rPr lang="zh-CN" altLang="en-US"/>
            </a:br>
            <a:r>
              <a:rPr lang="zh-CN" altLang="en-US"/>
              <a:t>　　</a:t>
            </a:r>
            <a:r>
              <a:rPr lang="en-US" altLang="zh-CN"/>
              <a:t>(3) </a:t>
            </a:r>
            <a:r>
              <a:rPr lang="zh-CN" altLang="en-US"/>
              <a:t>当进程</a:t>
            </a:r>
            <a:r>
              <a:rPr lang="en-US" altLang="zh-CN"/>
              <a:t>Pi</a:t>
            </a:r>
            <a:r>
              <a:rPr lang="zh-CN" altLang="en-US"/>
              <a:t>获得资源后，可顺利执行，直至完成，并释放出分配给它的资源，故应执行：</a:t>
            </a:r>
            <a:br>
              <a:rPr lang="zh-CN" altLang="en-US"/>
            </a:br>
            <a:r>
              <a:rPr lang="zh-CN" altLang="en-US"/>
              <a:t>　　　　</a:t>
            </a:r>
            <a:r>
              <a:rPr lang="en-US" altLang="zh-CN"/>
              <a:t>Work[j] = Work[j]+Allocation[i, j];</a:t>
            </a:r>
            <a:br>
              <a:rPr lang="en-US" altLang="zh-CN"/>
            </a:br>
            <a:r>
              <a:rPr lang="zh-CN" altLang="en-US"/>
              <a:t>　　　　</a:t>
            </a:r>
            <a:r>
              <a:rPr lang="en-US" altLang="zh-CN"/>
              <a:t>Finish[i] =true;</a:t>
            </a:r>
            <a:br>
              <a:rPr lang="en-US" altLang="zh-CN"/>
            </a:br>
            <a:r>
              <a:rPr lang="zh-CN" altLang="en-US"/>
              <a:t>　　　　</a:t>
            </a:r>
            <a:r>
              <a:rPr lang="en-US" altLang="zh-CN"/>
              <a:t>go to step 2;</a:t>
            </a:r>
            <a:br>
              <a:rPr lang="en-US" altLang="zh-CN"/>
            </a:br>
            <a:r>
              <a:rPr lang="zh-CN" altLang="en-US"/>
              <a:t>　　</a:t>
            </a:r>
            <a:r>
              <a:rPr lang="en-US" altLang="zh-CN"/>
              <a:t>(4) </a:t>
            </a:r>
            <a:r>
              <a:rPr lang="zh-CN" altLang="en-US"/>
              <a:t>如果所有进程的</a:t>
            </a:r>
            <a:r>
              <a:rPr lang="en-US" altLang="zh-CN"/>
              <a:t>Finish[i]=true</a:t>
            </a:r>
            <a:r>
              <a:rPr lang="zh-CN" altLang="en-US"/>
              <a:t>都满足，则表示系统处于安全状态；否则，系统处于不安全状态。</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66941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单用户多任务操作系统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单用户多任务操作系统的含义是，只允许一个用户上机，但允许用户把程序分为若干个任务，使它们并发执行，从而有效地改善了系统的性能。 </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87638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pPr>
              <a:lnSpc>
                <a:spcPct val="150000"/>
              </a:lnSpc>
            </a:pP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4.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银行家算法之例</a:t>
            </a: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假定系统中有五个进程</a:t>
            </a:r>
            <a:r>
              <a:rPr lang="en-US" altLang="zh-CN"/>
              <a:t>{P</a:t>
            </a:r>
            <a:r>
              <a:rPr lang="en-US" altLang="zh-CN" baseline="-25000"/>
              <a:t>0</a:t>
            </a:r>
            <a:r>
              <a:rPr lang="en-US" altLang="zh-CN"/>
              <a:t>, P</a:t>
            </a:r>
            <a:r>
              <a:rPr lang="en-US" altLang="zh-CN" baseline="-25000"/>
              <a:t>1</a:t>
            </a:r>
            <a:r>
              <a:rPr lang="en-US" altLang="zh-CN"/>
              <a:t>, P</a:t>
            </a:r>
            <a:r>
              <a:rPr lang="en-US" altLang="zh-CN" baseline="-25000"/>
              <a:t>2</a:t>
            </a:r>
            <a:r>
              <a:rPr lang="en-US" altLang="zh-CN"/>
              <a:t>, P</a:t>
            </a:r>
            <a:r>
              <a:rPr lang="en-US" altLang="zh-CN" baseline="-25000"/>
              <a:t>3</a:t>
            </a:r>
            <a:r>
              <a:rPr lang="en-US" altLang="zh-CN"/>
              <a:t>, P</a:t>
            </a:r>
            <a:r>
              <a:rPr lang="en-US" altLang="zh-CN" baseline="-25000"/>
              <a:t>4</a:t>
            </a:r>
            <a:r>
              <a:rPr lang="en-US" altLang="zh-CN"/>
              <a:t>}</a:t>
            </a:r>
            <a:r>
              <a:rPr lang="zh-CN" altLang="en-US"/>
              <a:t>和三类资源</a:t>
            </a:r>
            <a:r>
              <a:rPr lang="en-US" altLang="zh-CN"/>
              <a:t>{A, B, C}</a:t>
            </a:r>
            <a:r>
              <a:rPr lang="zh-CN" altLang="en-US"/>
              <a:t>，各种资源的数量分别为</a:t>
            </a:r>
            <a:r>
              <a:rPr lang="en-US" altLang="zh-CN"/>
              <a:t>10</a:t>
            </a:r>
            <a:r>
              <a:rPr lang="zh-CN" altLang="en-US"/>
              <a:t>、</a:t>
            </a:r>
            <a:r>
              <a:rPr lang="en-US" altLang="zh-CN"/>
              <a:t>5</a:t>
            </a:r>
            <a:r>
              <a:rPr lang="zh-CN" altLang="en-US"/>
              <a:t>、</a:t>
            </a:r>
            <a:r>
              <a:rPr lang="en-US" altLang="zh-CN"/>
              <a:t>7</a:t>
            </a:r>
            <a:r>
              <a:rPr lang="zh-CN" altLang="en-US"/>
              <a:t>，在</a:t>
            </a:r>
            <a:r>
              <a:rPr lang="en-US" altLang="zh-CN"/>
              <a:t>T0</a:t>
            </a:r>
            <a:r>
              <a:rPr lang="zh-CN" altLang="en-US"/>
              <a:t>时刻的资源分配情况如图</a:t>
            </a:r>
            <a:r>
              <a:rPr lang="en-US" altLang="zh-CN"/>
              <a:t>3-15</a:t>
            </a:r>
            <a:r>
              <a:rPr lang="zh-CN" altLang="en-US"/>
              <a:t>所示。</a:t>
            </a:r>
          </a:p>
        </p:txBody>
      </p:sp>
      <p:sp>
        <p:nvSpPr>
          <p:cNvPr id="81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99527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9" name="Rectangle 3"/>
          <p:cNvSpPr>
            <a:spLocks noGrp="1" noChangeArrowheads="1"/>
          </p:cNvSpPr>
          <p:nvPr>
            <p:ph type="body" idx="1"/>
          </p:nvPr>
        </p:nvSpPr>
        <p:spPr>
          <a:xfrm>
            <a:off x="0" y="5373688"/>
            <a:ext cx="9144000" cy="476250"/>
          </a:xfrm>
        </p:spPr>
        <p:txBody>
          <a:bodyPr/>
          <a:lstStyle/>
          <a:p>
            <a:r>
              <a:rPr lang="zh-CN" altLang="en-US"/>
              <a:t>图</a:t>
            </a:r>
            <a:r>
              <a:rPr lang="en-US" altLang="zh-CN"/>
              <a:t>3-15  T</a:t>
            </a:r>
            <a:r>
              <a:rPr lang="en-US" altLang="zh-CN" baseline="-25000"/>
              <a:t>0</a:t>
            </a:r>
            <a:r>
              <a:rPr lang="zh-CN" altLang="en-US"/>
              <a:t>时刻的资源分配表</a:t>
            </a:r>
          </a:p>
        </p:txBody>
      </p:sp>
      <p:pic>
        <p:nvPicPr>
          <p:cNvPr id="813060"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539750" y="1700213"/>
            <a:ext cx="8135938" cy="3168650"/>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8358874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pPr>
              <a:lnSpc>
                <a:spcPct val="140000"/>
              </a:lnSpc>
            </a:pPr>
            <a:r>
              <a:rPr lang="zh-CN" altLang="en-US"/>
              <a:t>　　</a:t>
            </a:r>
            <a:r>
              <a:rPr lang="en-US" altLang="zh-CN"/>
              <a:t>(1)  T</a:t>
            </a:r>
            <a:r>
              <a:rPr lang="en-US" altLang="zh-CN" baseline="-25000"/>
              <a:t>0</a:t>
            </a:r>
            <a:r>
              <a:rPr lang="zh-CN" altLang="en-US"/>
              <a:t>时刻的安全性：利用安全性算法对</a:t>
            </a:r>
            <a:r>
              <a:rPr lang="en-US" altLang="zh-CN"/>
              <a:t>T</a:t>
            </a:r>
            <a:r>
              <a:rPr lang="en-US" altLang="zh-CN" baseline="-25000"/>
              <a:t>0</a:t>
            </a:r>
            <a:r>
              <a:rPr lang="zh-CN" altLang="en-US"/>
              <a:t>时刻的资源分配情况进行分析</a:t>
            </a:r>
            <a:r>
              <a:rPr lang="en-US" altLang="zh-CN"/>
              <a:t>(</a:t>
            </a:r>
            <a:r>
              <a:rPr lang="zh-CN" altLang="en-US"/>
              <a:t>如图</a:t>
            </a:r>
            <a:r>
              <a:rPr lang="en-US" altLang="zh-CN"/>
              <a:t>3-16</a:t>
            </a:r>
            <a:r>
              <a:rPr lang="zh-CN" altLang="en-US"/>
              <a:t>所示</a:t>
            </a:r>
            <a:r>
              <a:rPr lang="en-US" altLang="zh-CN"/>
              <a:t>)</a:t>
            </a:r>
            <a:r>
              <a:rPr lang="zh-CN" altLang="en-US"/>
              <a:t>可知，在</a:t>
            </a:r>
            <a:r>
              <a:rPr lang="en-US" altLang="zh-CN"/>
              <a:t>T</a:t>
            </a:r>
            <a:r>
              <a:rPr lang="en-US" altLang="zh-CN" baseline="-25000"/>
              <a:t>0</a:t>
            </a:r>
            <a:r>
              <a:rPr lang="zh-CN" altLang="en-US"/>
              <a:t>时刻存在着一个安全序列</a:t>
            </a:r>
            <a:r>
              <a:rPr lang="en-US" altLang="zh-CN"/>
              <a:t>{P</a:t>
            </a:r>
            <a:r>
              <a:rPr lang="en-US" altLang="zh-CN" baseline="-25000"/>
              <a:t>1</a:t>
            </a:r>
            <a:r>
              <a:rPr lang="en-US" altLang="zh-CN"/>
              <a:t>, P</a:t>
            </a:r>
            <a:r>
              <a:rPr lang="en-US" altLang="zh-CN" baseline="-25000"/>
              <a:t>3</a:t>
            </a:r>
            <a:r>
              <a:rPr lang="en-US" altLang="zh-CN"/>
              <a:t>, P</a:t>
            </a:r>
            <a:r>
              <a:rPr lang="en-US" altLang="zh-CN" baseline="-25000"/>
              <a:t>4</a:t>
            </a:r>
            <a:r>
              <a:rPr lang="en-US" altLang="zh-CN"/>
              <a:t>, P</a:t>
            </a:r>
            <a:r>
              <a:rPr lang="en-US" altLang="zh-CN" baseline="-25000"/>
              <a:t>2</a:t>
            </a:r>
            <a:r>
              <a:rPr lang="en-US" altLang="zh-CN"/>
              <a:t>, P</a:t>
            </a:r>
            <a:r>
              <a:rPr lang="en-US" altLang="zh-CN" baseline="-25000"/>
              <a:t>0</a:t>
            </a:r>
            <a:r>
              <a:rPr lang="en-US" altLang="zh-CN"/>
              <a:t>}</a:t>
            </a:r>
            <a:r>
              <a:rPr lang="zh-CN" altLang="en-US"/>
              <a:t>，故系统是安全的。</a:t>
            </a:r>
          </a:p>
        </p:txBody>
      </p:sp>
      <p:sp>
        <p:nvSpPr>
          <p:cNvPr id="81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932517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7" name="Rectangle 3"/>
          <p:cNvSpPr>
            <a:spLocks noGrp="1" noChangeArrowheads="1"/>
          </p:cNvSpPr>
          <p:nvPr>
            <p:ph type="body" idx="1"/>
          </p:nvPr>
        </p:nvSpPr>
        <p:spPr>
          <a:xfrm>
            <a:off x="0" y="5300663"/>
            <a:ext cx="9144000" cy="476250"/>
          </a:xfrm>
        </p:spPr>
        <p:txBody>
          <a:bodyPr/>
          <a:lstStyle/>
          <a:p>
            <a:r>
              <a:rPr lang="zh-CN" altLang="en-US"/>
              <a:t>图</a:t>
            </a:r>
            <a:r>
              <a:rPr lang="en-US" altLang="zh-CN"/>
              <a:t>3-16  T</a:t>
            </a:r>
            <a:r>
              <a:rPr lang="en-US" altLang="zh-CN" baseline="-25000"/>
              <a:t>0</a:t>
            </a:r>
            <a:r>
              <a:rPr lang="zh-CN" altLang="en-US"/>
              <a:t>时刻的安全序列</a:t>
            </a:r>
          </a:p>
        </p:txBody>
      </p:sp>
      <p:pic>
        <p:nvPicPr>
          <p:cNvPr id="815108"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468313" y="1844675"/>
            <a:ext cx="8135937" cy="3001963"/>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30567549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r>
              <a:rPr lang="zh-CN" altLang="en-US"/>
              <a:t>　　</a:t>
            </a:r>
            <a:r>
              <a:rPr lang="en-US" altLang="zh-CN"/>
              <a:t>(2)  P</a:t>
            </a:r>
            <a:r>
              <a:rPr lang="en-US" altLang="zh-CN" baseline="-25000"/>
              <a:t>1</a:t>
            </a:r>
            <a:r>
              <a:rPr lang="zh-CN" altLang="en-US"/>
              <a:t>请求资源：</a:t>
            </a:r>
            <a:r>
              <a:rPr lang="en-US" altLang="zh-CN"/>
              <a:t>P</a:t>
            </a:r>
            <a:r>
              <a:rPr lang="en-US" altLang="zh-CN" baseline="-25000"/>
              <a:t>1</a:t>
            </a:r>
            <a:r>
              <a:rPr lang="zh-CN" altLang="en-US"/>
              <a:t>发出请求向量</a:t>
            </a:r>
            <a:r>
              <a:rPr lang="en-US" altLang="zh-CN"/>
              <a:t>Request1(1, 0, 2)</a:t>
            </a:r>
            <a:r>
              <a:rPr lang="zh-CN" altLang="en-US"/>
              <a:t>，系统按银行家算法进行检查：</a:t>
            </a:r>
            <a:br>
              <a:rPr lang="zh-CN" altLang="en-US"/>
            </a:br>
            <a:r>
              <a:rPr lang="zh-CN" altLang="en-US"/>
              <a:t>　　① </a:t>
            </a:r>
            <a:r>
              <a:rPr lang="en-US" altLang="zh-CN"/>
              <a:t>Request</a:t>
            </a:r>
            <a:r>
              <a:rPr lang="en-US" altLang="zh-CN" baseline="-25000"/>
              <a:t>1</a:t>
            </a:r>
            <a:r>
              <a:rPr lang="en-US" altLang="zh-CN"/>
              <a:t>(1, 0, 2)≤Need</a:t>
            </a:r>
            <a:r>
              <a:rPr lang="en-US" altLang="zh-CN" baseline="-25000"/>
              <a:t>1</a:t>
            </a:r>
            <a:r>
              <a:rPr lang="en-US" altLang="zh-CN"/>
              <a:t>(1, 2, 2)</a:t>
            </a:r>
            <a:r>
              <a:rPr lang="zh-CN" altLang="en-US"/>
              <a:t>；</a:t>
            </a:r>
            <a:br>
              <a:rPr lang="zh-CN" altLang="en-US"/>
            </a:br>
            <a:r>
              <a:rPr lang="zh-CN" altLang="en-US"/>
              <a:t>　　② </a:t>
            </a:r>
            <a:r>
              <a:rPr lang="en-US" altLang="zh-CN"/>
              <a:t>Request</a:t>
            </a:r>
            <a:r>
              <a:rPr lang="en-US" altLang="zh-CN" baseline="-25000"/>
              <a:t>1</a:t>
            </a:r>
            <a:r>
              <a:rPr lang="en-US" altLang="zh-CN"/>
              <a:t>(1, 0, 2)≤Available</a:t>
            </a:r>
            <a:r>
              <a:rPr lang="en-US" altLang="zh-CN" baseline="-25000"/>
              <a:t>1</a:t>
            </a:r>
            <a:r>
              <a:rPr lang="en-US" altLang="zh-CN"/>
              <a:t>(3, 3, 2)</a:t>
            </a:r>
            <a:r>
              <a:rPr lang="zh-CN" altLang="en-US"/>
              <a:t>；</a:t>
            </a:r>
            <a:br>
              <a:rPr lang="zh-CN" altLang="en-US"/>
            </a:br>
            <a:r>
              <a:rPr lang="zh-CN" altLang="en-US"/>
              <a:t>　　③ 系统先假定可为</a:t>
            </a:r>
            <a:r>
              <a:rPr lang="en-US" altLang="zh-CN"/>
              <a:t>P</a:t>
            </a:r>
            <a:r>
              <a:rPr lang="en-US" altLang="zh-CN" baseline="-25000"/>
              <a:t>1</a:t>
            </a:r>
            <a:r>
              <a:rPr lang="zh-CN" altLang="en-US"/>
              <a:t>分配资源，并修改</a:t>
            </a:r>
            <a:r>
              <a:rPr lang="en-US" altLang="zh-CN"/>
              <a:t>Available</a:t>
            </a:r>
            <a:r>
              <a:rPr lang="zh-CN" altLang="en-US"/>
              <a:t>，</a:t>
            </a:r>
            <a:r>
              <a:rPr lang="en-US" altLang="zh-CN"/>
              <a:t>Allocation</a:t>
            </a:r>
            <a:r>
              <a:rPr lang="en-US" altLang="zh-CN" baseline="-25000"/>
              <a:t>1</a:t>
            </a:r>
            <a:r>
              <a:rPr lang="zh-CN" altLang="en-US"/>
              <a:t>和</a:t>
            </a:r>
            <a:r>
              <a:rPr lang="en-US" altLang="zh-CN"/>
              <a:t>Need</a:t>
            </a:r>
            <a:r>
              <a:rPr lang="en-US" altLang="zh-CN" baseline="-25000"/>
              <a:t>1</a:t>
            </a:r>
            <a:r>
              <a:rPr lang="zh-CN" altLang="en-US"/>
              <a:t>向量，由此形成的资源变化情况如图</a:t>
            </a:r>
            <a:r>
              <a:rPr lang="en-US" altLang="zh-CN"/>
              <a:t>3-15</a:t>
            </a:r>
            <a:r>
              <a:rPr lang="zh-CN" altLang="en-US"/>
              <a:t>中的圆括号所示；</a:t>
            </a:r>
            <a:br>
              <a:rPr lang="zh-CN" altLang="en-US"/>
            </a:br>
            <a:r>
              <a:rPr lang="zh-CN" altLang="en-US"/>
              <a:t>　　④ 再利用安全性算法检查此时系统是否安全，如图</a:t>
            </a:r>
            <a:r>
              <a:rPr lang="en-US" altLang="zh-CN"/>
              <a:t>3-17</a:t>
            </a:r>
            <a:r>
              <a:rPr lang="zh-CN" altLang="en-US"/>
              <a:t>所示。</a:t>
            </a:r>
          </a:p>
        </p:txBody>
      </p:sp>
      <p:sp>
        <p:nvSpPr>
          <p:cNvPr id="81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69786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5" name="Rectangle 3"/>
          <p:cNvSpPr>
            <a:spLocks noGrp="1" noChangeArrowheads="1"/>
          </p:cNvSpPr>
          <p:nvPr>
            <p:ph type="body" idx="1"/>
          </p:nvPr>
        </p:nvSpPr>
        <p:spPr>
          <a:xfrm>
            <a:off x="0" y="4868863"/>
            <a:ext cx="9144000" cy="476250"/>
          </a:xfrm>
        </p:spPr>
        <p:txBody>
          <a:bodyPr/>
          <a:lstStyle/>
          <a:p>
            <a:r>
              <a:rPr lang="zh-CN" altLang="en-US"/>
              <a:t>图</a:t>
            </a:r>
            <a:r>
              <a:rPr lang="en-US" altLang="zh-CN"/>
              <a:t>3-17  P</a:t>
            </a:r>
            <a:r>
              <a:rPr lang="en-US" altLang="zh-CN" baseline="-25000"/>
              <a:t>1</a:t>
            </a:r>
            <a:r>
              <a:rPr lang="zh-CN" altLang="en-US"/>
              <a:t>申请资源时的安全性检查</a:t>
            </a:r>
          </a:p>
        </p:txBody>
      </p:sp>
      <p:pic>
        <p:nvPicPr>
          <p:cNvPr id="817156"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395288" y="1700213"/>
            <a:ext cx="8280400" cy="2649537"/>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2422887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r>
              <a:rPr lang="zh-CN" altLang="en-US"/>
              <a:t>　　</a:t>
            </a:r>
            <a:r>
              <a:rPr lang="en-US" altLang="zh-CN"/>
              <a:t>(3)  P</a:t>
            </a:r>
            <a:r>
              <a:rPr lang="en-US" altLang="zh-CN" baseline="-25000"/>
              <a:t>4</a:t>
            </a:r>
            <a:r>
              <a:rPr lang="zh-CN" altLang="en-US"/>
              <a:t>请求资源：</a:t>
            </a:r>
            <a:r>
              <a:rPr lang="en-US" altLang="zh-CN"/>
              <a:t>P</a:t>
            </a:r>
            <a:r>
              <a:rPr lang="en-US" altLang="zh-CN" baseline="-25000"/>
              <a:t>4</a:t>
            </a:r>
            <a:r>
              <a:rPr lang="zh-CN" altLang="en-US"/>
              <a:t>发出请求向量</a:t>
            </a:r>
            <a:r>
              <a:rPr lang="en-US" altLang="zh-CN"/>
              <a:t>Request</a:t>
            </a:r>
            <a:r>
              <a:rPr lang="en-US" altLang="zh-CN" baseline="-25000"/>
              <a:t>4</a:t>
            </a:r>
            <a:r>
              <a:rPr lang="en-US" altLang="zh-CN"/>
              <a:t>(3</a:t>
            </a:r>
            <a:r>
              <a:rPr lang="zh-CN" altLang="en-US"/>
              <a:t>，</a:t>
            </a:r>
            <a:r>
              <a:rPr lang="en-US" altLang="zh-CN"/>
              <a:t>3</a:t>
            </a:r>
            <a:r>
              <a:rPr lang="zh-CN" altLang="en-US"/>
              <a:t>，</a:t>
            </a:r>
            <a:r>
              <a:rPr lang="en-US" altLang="zh-CN"/>
              <a:t>0)</a:t>
            </a:r>
            <a:r>
              <a:rPr lang="zh-CN" altLang="en-US"/>
              <a:t>，系统按银行家算法进行检查：</a:t>
            </a:r>
            <a:br>
              <a:rPr lang="zh-CN" altLang="en-US"/>
            </a:br>
            <a:r>
              <a:rPr lang="zh-CN" altLang="en-US"/>
              <a:t>　　① </a:t>
            </a:r>
            <a:r>
              <a:rPr lang="en-US" altLang="zh-CN"/>
              <a:t>Request</a:t>
            </a:r>
            <a:r>
              <a:rPr lang="en-US" altLang="zh-CN" baseline="-25000"/>
              <a:t>4</a:t>
            </a:r>
            <a:r>
              <a:rPr lang="en-US" altLang="zh-CN"/>
              <a:t>(3</a:t>
            </a:r>
            <a:r>
              <a:rPr lang="zh-CN" altLang="en-US"/>
              <a:t>，</a:t>
            </a:r>
            <a:r>
              <a:rPr lang="en-US" altLang="zh-CN"/>
              <a:t>3</a:t>
            </a:r>
            <a:r>
              <a:rPr lang="zh-CN" altLang="en-US"/>
              <a:t>，</a:t>
            </a:r>
            <a:r>
              <a:rPr lang="en-US" altLang="zh-CN"/>
              <a:t>0)≤Need</a:t>
            </a:r>
            <a:r>
              <a:rPr lang="en-US" altLang="zh-CN" baseline="-25000"/>
              <a:t>4</a:t>
            </a:r>
            <a:r>
              <a:rPr lang="en-US" altLang="zh-CN"/>
              <a:t>(4</a:t>
            </a:r>
            <a:r>
              <a:rPr lang="zh-CN" altLang="en-US"/>
              <a:t>，</a:t>
            </a:r>
            <a:r>
              <a:rPr lang="en-US" altLang="zh-CN"/>
              <a:t>3</a:t>
            </a:r>
            <a:r>
              <a:rPr lang="zh-CN" altLang="en-US"/>
              <a:t>，</a:t>
            </a:r>
            <a:r>
              <a:rPr lang="en-US" altLang="zh-CN"/>
              <a:t>1)</a:t>
            </a:r>
            <a:r>
              <a:rPr lang="zh-CN" altLang="en-US"/>
              <a:t>；</a:t>
            </a:r>
            <a:br>
              <a:rPr lang="zh-CN" altLang="en-US"/>
            </a:br>
            <a:r>
              <a:rPr lang="zh-CN" altLang="en-US"/>
              <a:t>　　② </a:t>
            </a:r>
            <a:r>
              <a:rPr lang="en-US" altLang="zh-CN"/>
              <a:t>Request</a:t>
            </a:r>
            <a:r>
              <a:rPr lang="en-US" altLang="zh-CN" baseline="-25000"/>
              <a:t>4</a:t>
            </a:r>
            <a:r>
              <a:rPr lang="en-US" altLang="zh-CN"/>
              <a:t>(3</a:t>
            </a:r>
            <a:r>
              <a:rPr lang="zh-CN" altLang="en-US"/>
              <a:t>，</a:t>
            </a:r>
            <a:r>
              <a:rPr lang="en-US" altLang="zh-CN"/>
              <a:t>3</a:t>
            </a:r>
            <a:r>
              <a:rPr lang="zh-CN" altLang="en-US"/>
              <a:t>，</a:t>
            </a:r>
            <a:r>
              <a:rPr lang="en-US" altLang="zh-CN"/>
              <a:t>0)</a:t>
            </a:r>
            <a:r>
              <a:rPr lang="zh-CN" altLang="en-US"/>
              <a:t>＞</a:t>
            </a:r>
            <a:r>
              <a:rPr lang="en-US" altLang="zh-CN"/>
              <a:t>Available(2</a:t>
            </a:r>
            <a:r>
              <a:rPr lang="zh-CN" altLang="en-US"/>
              <a:t>，</a:t>
            </a:r>
            <a:r>
              <a:rPr lang="en-US" altLang="zh-CN"/>
              <a:t>3</a:t>
            </a:r>
            <a:r>
              <a:rPr lang="zh-CN" altLang="en-US"/>
              <a:t>，</a:t>
            </a:r>
            <a:r>
              <a:rPr lang="en-US" altLang="zh-CN"/>
              <a:t>0)</a:t>
            </a:r>
            <a:r>
              <a:rPr lang="zh-CN" altLang="en-US"/>
              <a:t>，让</a:t>
            </a:r>
            <a:r>
              <a:rPr lang="en-US" altLang="zh-CN"/>
              <a:t>P</a:t>
            </a:r>
            <a:r>
              <a:rPr lang="en-US" altLang="zh-CN" baseline="-25000"/>
              <a:t>4</a:t>
            </a:r>
            <a:r>
              <a:rPr lang="zh-CN" altLang="en-US"/>
              <a:t>等待。</a:t>
            </a:r>
            <a:br>
              <a:rPr lang="zh-CN" altLang="en-US"/>
            </a:br>
            <a:r>
              <a:rPr lang="zh-CN" altLang="en-US"/>
              <a:t>　　</a:t>
            </a:r>
            <a:r>
              <a:rPr lang="en-US" altLang="zh-CN"/>
              <a:t>(4)  P</a:t>
            </a:r>
            <a:r>
              <a:rPr lang="en-US" altLang="zh-CN" baseline="-25000"/>
              <a:t>0</a:t>
            </a:r>
            <a:r>
              <a:rPr lang="zh-CN" altLang="en-US"/>
              <a:t>请求资源：</a:t>
            </a:r>
            <a:r>
              <a:rPr lang="en-US" altLang="zh-CN"/>
              <a:t>P</a:t>
            </a:r>
            <a:r>
              <a:rPr lang="en-US" altLang="zh-CN" baseline="-25000"/>
              <a:t>0</a:t>
            </a:r>
            <a:r>
              <a:rPr lang="zh-CN" altLang="en-US"/>
              <a:t>发出请求向量</a:t>
            </a:r>
            <a:r>
              <a:rPr lang="en-US" altLang="zh-CN"/>
              <a:t>Request</a:t>
            </a:r>
            <a:r>
              <a:rPr lang="en-US" altLang="zh-CN" baseline="-25000"/>
              <a:t>0</a:t>
            </a:r>
            <a:r>
              <a:rPr lang="en-US" altLang="zh-CN"/>
              <a:t>(0</a:t>
            </a:r>
            <a:r>
              <a:rPr lang="zh-CN" altLang="en-US"/>
              <a:t>，</a:t>
            </a:r>
            <a:r>
              <a:rPr lang="en-US" altLang="zh-CN"/>
              <a:t>2</a:t>
            </a:r>
            <a:r>
              <a:rPr lang="zh-CN" altLang="en-US"/>
              <a:t>，</a:t>
            </a:r>
            <a:r>
              <a:rPr lang="en-US" altLang="zh-CN"/>
              <a:t>0)</a:t>
            </a:r>
            <a:r>
              <a:rPr lang="zh-CN" altLang="en-US"/>
              <a:t>，系统按银行家算法进行检查：</a:t>
            </a:r>
            <a:br>
              <a:rPr lang="zh-CN" altLang="en-US"/>
            </a:br>
            <a:r>
              <a:rPr lang="zh-CN" altLang="en-US"/>
              <a:t>　　① </a:t>
            </a:r>
            <a:r>
              <a:rPr lang="en-US" altLang="zh-CN"/>
              <a:t>Request</a:t>
            </a:r>
            <a:r>
              <a:rPr lang="en-US" altLang="zh-CN" baseline="-25000"/>
              <a:t>0</a:t>
            </a:r>
            <a:r>
              <a:rPr lang="en-US" altLang="zh-CN"/>
              <a:t>(0</a:t>
            </a:r>
            <a:r>
              <a:rPr lang="zh-CN" altLang="en-US"/>
              <a:t>，</a:t>
            </a:r>
            <a:r>
              <a:rPr lang="en-US" altLang="zh-CN"/>
              <a:t>2</a:t>
            </a:r>
            <a:r>
              <a:rPr lang="zh-CN" altLang="en-US"/>
              <a:t>，</a:t>
            </a:r>
            <a:r>
              <a:rPr lang="en-US" altLang="zh-CN"/>
              <a:t>0)≤Need</a:t>
            </a:r>
            <a:r>
              <a:rPr lang="en-US" altLang="zh-CN" baseline="-25000"/>
              <a:t>0</a:t>
            </a:r>
            <a:r>
              <a:rPr lang="en-US" altLang="zh-CN"/>
              <a:t>(7</a:t>
            </a:r>
            <a:r>
              <a:rPr lang="zh-CN" altLang="en-US"/>
              <a:t>，</a:t>
            </a:r>
            <a:r>
              <a:rPr lang="en-US" altLang="zh-CN"/>
              <a:t>4</a:t>
            </a:r>
            <a:r>
              <a:rPr lang="zh-CN" altLang="en-US"/>
              <a:t>，</a:t>
            </a:r>
            <a:r>
              <a:rPr lang="en-US" altLang="zh-CN"/>
              <a:t>3)</a:t>
            </a:r>
            <a:r>
              <a:rPr lang="zh-CN" altLang="en-US"/>
              <a:t>；</a:t>
            </a:r>
            <a:br>
              <a:rPr lang="zh-CN" altLang="en-US"/>
            </a:br>
            <a:r>
              <a:rPr lang="zh-CN" altLang="en-US"/>
              <a:t>　　② </a:t>
            </a:r>
            <a:r>
              <a:rPr lang="en-US" altLang="zh-CN"/>
              <a:t>Request</a:t>
            </a:r>
            <a:r>
              <a:rPr lang="en-US" altLang="zh-CN" baseline="-25000"/>
              <a:t>0</a:t>
            </a:r>
            <a:r>
              <a:rPr lang="en-US" altLang="zh-CN"/>
              <a:t>(0</a:t>
            </a:r>
            <a:r>
              <a:rPr lang="zh-CN" altLang="en-US"/>
              <a:t>，</a:t>
            </a:r>
            <a:r>
              <a:rPr lang="en-US" altLang="zh-CN"/>
              <a:t>2</a:t>
            </a:r>
            <a:r>
              <a:rPr lang="zh-CN" altLang="en-US"/>
              <a:t>，</a:t>
            </a:r>
            <a:r>
              <a:rPr lang="en-US" altLang="zh-CN"/>
              <a:t>0)≤Available(2</a:t>
            </a:r>
            <a:r>
              <a:rPr lang="zh-CN" altLang="en-US"/>
              <a:t>，</a:t>
            </a:r>
            <a:r>
              <a:rPr lang="en-US" altLang="zh-CN"/>
              <a:t>3</a:t>
            </a:r>
            <a:r>
              <a:rPr lang="zh-CN" altLang="en-US"/>
              <a:t>，</a:t>
            </a:r>
            <a:r>
              <a:rPr lang="en-US" altLang="zh-CN"/>
              <a:t>0)</a:t>
            </a:r>
            <a:r>
              <a:rPr lang="zh-CN" altLang="en-US"/>
              <a:t>；</a:t>
            </a:r>
            <a:br>
              <a:rPr lang="zh-CN" altLang="en-US"/>
            </a:br>
            <a:r>
              <a:rPr lang="zh-CN" altLang="en-US"/>
              <a:t>　　③ 系统暂时先假定可为</a:t>
            </a:r>
            <a:r>
              <a:rPr lang="en-US" altLang="zh-CN"/>
              <a:t>P</a:t>
            </a:r>
            <a:r>
              <a:rPr lang="en-US" altLang="zh-CN" baseline="-25000"/>
              <a:t>0</a:t>
            </a:r>
            <a:r>
              <a:rPr lang="zh-CN" altLang="en-US"/>
              <a:t>分配资源，并修改有关数据，如图</a:t>
            </a:r>
            <a:r>
              <a:rPr lang="en-US" altLang="zh-CN"/>
              <a:t>3-18</a:t>
            </a:r>
            <a:r>
              <a:rPr lang="zh-CN" altLang="en-US"/>
              <a:t>所示。</a:t>
            </a:r>
          </a:p>
        </p:txBody>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852661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3" name="Rectangle 3"/>
          <p:cNvSpPr>
            <a:spLocks noGrp="1" noChangeArrowheads="1"/>
          </p:cNvSpPr>
          <p:nvPr>
            <p:ph type="body" idx="1"/>
          </p:nvPr>
        </p:nvSpPr>
        <p:spPr>
          <a:xfrm>
            <a:off x="0" y="5157788"/>
            <a:ext cx="9144000" cy="476250"/>
          </a:xfrm>
        </p:spPr>
        <p:txBody>
          <a:bodyPr/>
          <a:lstStyle/>
          <a:p>
            <a:r>
              <a:rPr lang="zh-CN" altLang="en-US"/>
              <a:t>图</a:t>
            </a:r>
            <a:r>
              <a:rPr lang="en-US" altLang="zh-CN"/>
              <a:t>3-18  </a:t>
            </a:r>
            <a:r>
              <a:rPr lang="zh-CN" altLang="en-US"/>
              <a:t>为</a:t>
            </a:r>
            <a:r>
              <a:rPr lang="en-US" altLang="zh-CN"/>
              <a:t>P</a:t>
            </a:r>
            <a:r>
              <a:rPr lang="en-US" altLang="zh-CN" baseline="-25000"/>
              <a:t>0</a:t>
            </a:r>
            <a:r>
              <a:rPr lang="zh-CN" altLang="en-US"/>
              <a:t>分配资源后的有关资源数据</a:t>
            </a:r>
          </a:p>
        </p:txBody>
      </p:sp>
      <p:pic>
        <p:nvPicPr>
          <p:cNvPr id="819204"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468313" y="1989138"/>
            <a:ext cx="8208962" cy="2486025"/>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94651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pPr>
              <a:lnSpc>
                <a:spcPct val="150000"/>
              </a:lnSpc>
            </a:pPr>
            <a:r>
              <a:rPr lang="zh-CN" altLang="en-US"/>
              <a:t>　　</a:t>
            </a:r>
            <a:r>
              <a:rPr lang="en-US" altLang="zh-CN"/>
              <a:t>(5) </a:t>
            </a:r>
            <a:r>
              <a:rPr lang="zh-CN" altLang="en-US"/>
              <a:t>进行安全性检查：可用资源</a:t>
            </a:r>
            <a:r>
              <a:rPr lang="en-US" altLang="zh-CN"/>
              <a:t>Available(2</a:t>
            </a:r>
            <a:r>
              <a:rPr lang="zh-CN" altLang="en-US"/>
              <a:t>，</a:t>
            </a:r>
            <a:r>
              <a:rPr lang="en-US" altLang="zh-CN"/>
              <a:t>1</a:t>
            </a:r>
            <a:r>
              <a:rPr lang="zh-CN" altLang="en-US"/>
              <a:t>，</a:t>
            </a:r>
            <a:r>
              <a:rPr lang="en-US" altLang="zh-CN"/>
              <a:t>0)</a:t>
            </a:r>
            <a:r>
              <a:rPr lang="zh-CN" altLang="en-US"/>
              <a:t>已不能满足任何进程的需要，故系统进入不安全状态，此时系统不分配资源。</a:t>
            </a:r>
          </a:p>
        </p:txBody>
      </p:sp>
      <p:sp>
        <p:nvSpPr>
          <p:cNvPr id="820227" name="Rectangle 3"/>
          <p:cNvSpPr>
            <a:spLocks noGrp="1" noChangeArrowheads="1"/>
          </p:cNvSpPr>
          <p:nvPr>
            <p:ph type="body" idx="1"/>
          </p:nvPr>
        </p:nvSpPr>
        <p:spPr/>
        <p:txBody>
          <a:bodyPr/>
          <a:lstStyle/>
          <a:p>
            <a:endParaRPr lang="zh-CN" altLang="zh-CN"/>
          </a:p>
        </p:txBody>
      </p:sp>
      <p:sp>
        <p:nvSpPr>
          <p:cNvPr id="82022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91252284"/>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lnSpc>
                <a:spcPct val="140000"/>
              </a:lnSpc>
            </a:pPr>
            <a:r>
              <a:rPr lang="zh-CN" altLang="en-US"/>
              <a:t>　　　　 </a:t>
            </a:r>
            <a:r>
              <a:rPr lang="en-US" altLang="zh-CN" sz="3200">
                <a:latin typeface="黑体" panose="02010609060101010101" pitchFamily="49" charset="-122"/>
                <a:ea typeface="黑体" panose="02010609060101010101" pitchFamily="49" charset="-122"/>
              </a:rPr>
              <a:t>3.8  </a:t>
            </a:r>
            <a:r>
              <a:rPr lang="zh-CN" altLang="en-US" sz="3200">
                <a:latin typeface="黑体" panose="02010609060101010101" pitchFamily="49" charset="-122"/>
                <a:ea typeface="黑体" panose="02010609060101010101" pitchFamily="49" charset="-122"/>
              </a:rPr>
              <a:t>死锁的检测与解除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如果在系统中，既不采取死锁预防措施，也未配有死锁避免算法，系统很可能会发生死锁。在这种情况下，系统应当提供两个算法：</a:t>
            </a:r>
            <a:br>
              <a:rPr lang="zh-CN" altLang="en-US"/>
            </a:br>
            <a:r>
              <a:rPr lang="zh-CN" altLang="en-US"/>
              <a:t>　　① 死锁检测算法。该方法用于检测系统状态，以确定系统中是否发生了死锁。</a:t>
            </a:r>
            <a:br>
              <a:rPr lang="zh-CN" altLang="en-US"/>
            </a:br>
            <a:r>
              <a:rPr lang="zh-CN" altLang="en-US"/>
              <a:t>　　② 死锁解除算法。当认定系统中已发生了死锁，利用该算法可将系统从死锁状态中解脱出来。</a:t>
            </a:r>
          </a:p>
        </p:txBody>
      </p:sp>
      <p:sp>
        <p:nvSpPr>
          <p:cNvPr id="82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1979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多用户多任务操作系统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多用户多任务操作系统的含义是，允许多个用户通过各自的终端，使用同一台机器，共享主机系统中的各种资源，而每个用户程序又可进一步分为几个任务，使它们能并发执行，从而可进一步提高资源利用率和系统吞吐量。在大、中和小型机中所配置的大多是多用户多任务操作系统，而在</a:t>
            </a:r>
            <a:r>
              <a:rPr lang="en-US" altLang="zh-CN"/>
              <a:t>32</a:t>
            </a:r>
            <a:r>
              <a:rPr lang="zh-CN" altLang="en-US"/>
              <a:t>位微机上，也有不少配置的是多用户多任务操作系统，其中最有代表性的是</a:t>
            </a:r>
            <a:r>
              <a:rPr lang="en-US" altLang="zh-CN"/>
              <a:t>UNIX OS</a:t>
            </a:r>
            <a:r>
              <a:rPr lang="zh-CN" altLang="en-US"/>
              <a:t>。</a:t>
            </a:r>
          </a:p>
        </p:txBody>
      </p:sp>
      <p:sp>
        <p:nvSpPr>
          <p:cNvPr id="741379" name="Rectangle 3"/>
          <p:cNvSpPr>
            <a:spLocks noGrp="1" noChangeArrowheads="1"/>
          </p:cNvSpPr>
          <p:nvPr>
            <p:ph type="body" idx="1"/>
          </p:nvPr>
        </p:nvSpPr>
        <p:spPr/>
        <p:txBody>
          <a:bodyPr/>
          <a:lstStyle/>
          <a:p>
            <a:endParaRPr lang="zh-CN" altLang="zh-CN"/>
          </a:p>
        </p:txBody>
      </p:sp>
      <p:sp>
        <p:nvSpPr>
          <p:cNvPr id="74138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6114901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3.8.1  </a:t>
            </a:r>
            <a:r>
              <a:rPr lang="zh-CN" altLang="en-US">
                <a:latin typeface="黑体" panose="02010609060101010101" pitchFamily="49" charset="-122"/>
                <a:ea typeface="黑体" panose="02010609060101010101" pitchFamily="49" charset="-122"/>
              </a:rPr>
              <a:t>死锁的检测 </a:t>
            </a:r>
            <a:br>
              <a:rPr lang="zh-CN" altLang="en-US">
                <a:latin typeface="黑体" panose="02010609060101010101" pitchFamily="49" charset="-122"/>
                <a:ea typeface="黑体" panose="02010609060101010101" pitchFamily="49" charset="-122"/>
              </a:rPr>
            </a:br>
            <a:r>
              <a:rPr lang="zh-CN" altLang="en-US"/>
              <a:t>　　为了能对系统中是否已发生了死锁进行检测，在系统中必须：① 保存有关资源的请求和分配信息；② 提供一种算法，它利用这些信息来检测系统是否已进入死锁状态。</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资源分配图</a:t>
            </a:r>
            <a:r>
              <a:rPr lang="en-US" altLang="zh-CN">
                <a:latin typeface="黑体" panose="02010609060101010101" pitchFamily="49" charset="-122"/>
                <a:ea typeface="黑体" panose="02010609060101010101" pitchFamily="49" charset="-122"/>
              </a:rPr>
              <a:t>(Resource Allocation Graph)</a:t>
            </a:r>
            <a:br>
              <a:rPr lang="en-US" altLang="zh-CN">
                <a:latin typeface="黑体" panose="02010609060101010101" pitchFamily="49" charset="-122"/>
                <a:ea typeface="黑体" panose="02010609060101010101" pitchFamily="49" charset="-122"/>
              </a:rPr>
            </a:br>
            <a:r>
              <a:rPr lang="zh-CN" altLang="en-US"/>
              <a:t>　　系统死锁，可利用资源分配图来描述。 </a:t>
            </a:r>
          </a:p>
        </p:txBody>
      </p:sp>
      <p:sp>
        <p:nvSpPr>
          <p:cNvPr id="82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629682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a:lnSpc>
                <a:spcPct val="120000"/>
              </a:lnSpc>
            </a:pPr>
            <a:r>
              <a:rPr lang="zh-CN" altLang="en-US"/>
              <a:t>　　该图是由一组结点</a:t>
            </a:r>
            <a:r>
              <a:rPr lang="en-US" altLang="zh-CN"/>
              <a:t>N</a:t>
            </a:r>
            <a:r>
              <a:rPr lang="zh-CN" altLang="en-US"/>
              <a:t>和一组边</a:t>
            </a:r>
            <a:r>
              <a:rPr lang="en-US" altLang="zh-CN"/>
              <a:t>E</a:t>
            </a:r>
            <a:r>
              <a:rPr lang="zh-CN" altLang="en-US"/>
              <a:t>所组成的一个对偶</a:t>
            </a:r>
            <a:r>
              <a:rPr lang="en-US" altLang="zh-CN"/>
              <a:t>G = (N, E)</a:t>
            </a:r>
            <a:r>
              <a:rPr lang="zh-CN" altLang="en-US"/>
              <a:t>，它具有下述形式的定义和限制： </a:t>
            </a:r>
            <a:br>
              <a:rPr lang="zh-CN" altLang="en-US"/>
            </a:br>
            <a:r>
              <a:rPr lang="zh-CN" altLang="en-US"/>
              <a:t>　　</a:t>
            </a:r>
            <a:r>
              <a:rPr lang="en-US" altLang="zh-CN"/>
              <a:t>(1) </a:t>
            </a:r>
            <a:r>
              <a:rPr lang="zh-CN" altLang="en-US"/>
              <a:t>把</a:t>
            </a:r>
            <a:r>
              <a:rPr lang="en-US" altLang="zh-CN"/>
              <a:t>N</a:t>
            </a:r>
            <a:r>
              <a:rPr lang="zh-CN" altLang="en-US"/>
              <a:t>分为两个互斥的子集，即一组进程结点</a:t>
            </a:r>
            <a:r>
              <a:rPr lang="en-US" altLang="zh-CN"/>
              <a:t>P={P</a:t>
            </a:r>
            <a:r>
              <a:rPr lang="en-US" altLang="zh-CN" baseline="-25000"/>
              <a:t>1</a:t>
            </a:r>
            <a:r>
              <a:rPr lang="en-US" altLang="zh-CN"/>
              <a:t>, P</a:t>
            </a:r>
            <a:r>
              <a:rPr lang="en-US" altLang="zh-CN" baseline="-25000"/>
              <a:t>2</a:t>
            </a:r>
            <a:r>
              <a:rPr lang="en-US" altLang="zh-CN"/>
              <a:t>, …, P</a:t>
            </a:r>
            <a:r>
              <a:rPr lang="en-US" altLang="zh-CN" baseline="-25000"/>
              <a:t>n</a:t>
            </a:r>
            <a:r>
              <a:rPr lang="en-US" altLang="zh-CN"/>
              <a:t>}</a:t>
            </a:r>
            <a:r>
              <a:rPr lang="zh-CN" altLang="en-US"/>
              <a:t>和一组资源结点</a:t>
            </a:r>
            <a:r>
              <a:rPr lang="en-US" altLang="zh-CN"/>
              <a:t>R={R</a:t>
            </a:r>
            <a:r>
              <a:rPr lang="en-US" altLang="zh-CN" baseline="-25000"/>
              <a:t>1</a:t>
            </a:r>
            <a:r>
              <a:rPr lang="en-US" altLang="zh-CN"/>
              <a:t>, R</a:t>
            </a:r>
            <a:r>
              <a:rPr lang="en-US" altLang="zh-CN" baseline="-25000"/>
              <a:t>2</a:t>
            </a:r>
            <a:r>
              <a:rPr lang="en-US" altLang="zh-CN"/>
              <a:t>, …, R</a:t>
            </a:r>
            <a:r>
              <a:rPr lang="en-US" altLang="zh-CN" baseline="-25000"/>
              <a:t>n</a:t>
            </a:r>
            <a:r>
              <a:rPr lang="en-US" altLang="zh-CN"/>
              <a:t>}</a:t>
            </a:r>
            <a:r>
              <a:rPr lang="zh-CN" altLang="en-US"/>
              <a:t>，</a:t>
            </a:r>
            <a:r>
              <a:rPr lang="en-US" altLang="zh-CN"/>
              <a:t>N = P∪R</a:t>
            </a:r>
            <a:r>
              <a:rPr lang="zh-CN" altLang="en-US"/>
              <a:t>。在图</a:t>
            </a:r>
            <a:r>
              <a:rPr lang="en-US" altLang="zh-CN"/>
              <a:t>3-19</a:t>
            </a:r>
            <a:r>
              <a:rPr lang="zh-CN" altLang="en-US"/>
              <a:t>所示的例子中，</a:t>
            </a:r>
            <a:r>
              <a:rPr lang="en-US" altLang="zh-CN"/>
              <a:t>P = {P</a:t>
            </a:r>
            <a:r>
              <a:rPr lang="en-US" altLang="zh-CN" baseline="-25000"/>
              <a:t>1</a:t>
            </a:r>
            <a:r>
              <a:rPr lang="en-US" altLang="zh-CN"/>
              <a:t>, P</a:t>
            </a:r>
            <a:r>
              <a:rPr lang="en-US" altLang="zh-CN" baseline="-25000"/>
              <a:t>2</a:t>
            </a:r>
            <a:r>
              <a:rPr lang="en-US" altLang="zh-CN"/>
              <a:t>}</a:t>
            </a:r>
            <a:r>
              <a:rPr lang="zh-CN" altLang="en-US"/>
              <a:t>，</a:t>
            </a:r>
            <a:r>
              <a:rPr lang="en-US" altLang="zh-CN"/>
              <a:t>R = {R</a:t>
            </a:r>
            <a:r>
              <a:rPr lang="en-US" altLang="zh-CN" baseline="-25000"/>
              <a:t>1</a:t>
            </a:r>
            <a:r>
              <a:rPr lang="en-US" altLang="zh-CN"/>
              <a:t>, R</a:t>
            </a:r>
            <a:r>
              <a:rPr lang="en-US" altLang="zh-CN" baseline="-25000"/>
              <a:t>2</a:t>
            </a:r>
            <a:r>
              <a:rPr lang="en-US" altLang="zh-CN"/>
              <a:t>}</a:t>
            </a:r>
            <a:r>
              <a:rPr lang="zh-CN" altLang="en-US"/>
              <a:t>，</a:t>
            </a:r>
            <a:r>
              <a:rPr lang="en-US" altLang="zh-CN"/>
              <a:t>N = {R</a:t>
            </a:r>
            <a:r>
              <a:rPr lang="en-US" altLang="zh-CN" baseline="-25000"/>
              <a:t>1</a:t>
            </a:r>
            <a:r>
              <a:rPr lang="en-US" altLang="zh-CN"/>
              <a:t>, R</a:t>
            </a:r>
            <a:r>
              <a:rPr lang="en-US" altLang="zh-CN" baseline="-25000"/>
              <a:t>2</a:t>
            </a:r>
            <a:r>
              <a:rPr lang="en-US" altLang="zh-CN"/>
              <a:t>}∪{P</a:t>
            </a:r>
            <a:r>
              <a:rPr lang="en-US" altLang="zh-CN" baseline="-25000"/>
              <a:t>1</a:t>
            </a:r>
            <a:r>
              <a:rPr lang="en-US" altLang="zh-CN"/>
              <a:t>, P</a:t>
            </a:r>
            <a:r>
              <a:rPr lang="en-US" altLang="zh-CN" baseline="-25000"/>
              <a:t>2</a:t>
            </a:r>
            <a:r>
              <a:rPr lang="en-US" altLang="zh-CN"/>
              <a:t>}</a:t>
            </a:r>
            <a:r>
              <a:rPr lang="zh-CN" altLang="en-US"/>
              <a:t>。</a:t>
            </a:r>
            <a:br>
              <a:rPr lang="zh-CN" altLang="en-US"/>
            </a:br>
            <a:r>
              <a:rPr lang="zh-CN" altLang="en-US"/>
              <a:t>　　</a:t>
            </a:r>
            <a:r>
              <a:rPr lang="en-US" altLang="zh-CN"/>
              <a:t>(2) </a:t>
            </a:r>
            <a:r>
              <a:rPr lang="zh-CN" altLang="en-US"/>
              <a:t>凡属于</a:t>
            </a:r>
            <a:r>
              <a:rPr lang="en-US" altLang="zh-CN"/>
              <a:t>E</a:t>
            </a:r>
            <a:r>
              <a:rPr lang="zh-CN" altLang="en-US"/>
              <a:t>中的一个边</a:t>
            </a:r>
            <a:r>
              <a:rPr lang="en-US" altLang="zh-CN"/>
              <a:t>e∈E</a:t>
            </a:r>
            <a:r>
              <a:rPr lang="zh-CN" altLang="en-US"/>
              <a:t>，都连接着</a:t>
            </a:r>
            <a:r>
              <a:rPr lang="en-US" altLang="zh-CN"/>
              <a:t>P</a:t>
            </a:r>
            <a:r>
              <a:rPr lang="zh-CN" altLang="en-US"/>
              <a:t>中的一个结点和</a:t>
            </a:r>
            <a:r>
              <a:rPr lang="en-US" altLang="zh-CN"/>
              <a:t>R</a:t>
            </a:r>
            <a:r>
              <a:rPr lang="zh-CN" altLang="en-US"/>
              <a:t>中的一个结点，</a:t>
            </a:r>
            <a:r>
              <a:rPr lang="en-US" altLang="zh-CN"/>
              <a:t>e = {P</a:t>
            </a:r>
            <a:r>
              <a:rPr lang="en-US" altLang="zh-CN" baseline="-25000"/>
              <a:t>i</a:t>
            </a:r>
            <a:r>
              <a:rPr lang="en-US" altLang="zh-CN"/>
              <a:t>, R</a:t>
            </a:r>
            <a:r>
              <a:rPr lang="en-US" altLang="zh-CN" baseline="-25000"/>
              <a:t>j</a:t>
            </a:r>
            <a:r>
              <a:rPr lang="en-US" altLang="zh-CN"/>
              <a:t>}</a:t>
            </a:r>
            <a:r>
              <a:rPr lang="zh-CN" altLang="en-US"/>
              <a:t>是资源请求边，由进程</a:t>
            </a:r>
            <a:r>
              <a:rPr lang="en-US" altLang="zh-CN"/>
              <a:t>P</a:t>
            </a:r>
            <a:r>
              <a:rPr lang="en-US" altLang="zh-CN" baseline="-25000"/>
              <a:t>i</a:t>
            </a:r>
            <a:r>
              <a:rPr lang="zh-CN" altLang="en-US"/>
              <a:t>指向资源</a:t>
            </a:r>
            <a:r>
              <a:rPr lang="en-US" altLang="zh-CN"/>
              <a:t>R</a:t>
            </a:r>
            <a:r>
              <a:rPr lang="en-US" altLang="zh-CN" baseline="-25000"/>
              <a:t>j</a:t>
            </a:r>
            <a:r>
              <a:rPr lang="zh-CN" altLang="en-US"/>
              <a:t>，它表示进程</a:t>
            </a:r>
            <a:r>
              <a:rPr lang="en-US" altLang="zh-CN"/>
              <a:t>P</a:t>
            </a:r>
            <a:r>
              <a:rPr lang="en-US" altLang="zh-CN" baseline="-25000"/>
              <a:t>i</a:t>
            </a:r>
            <a:r>
              <a:rPr lang="zh-CN" altLang="en-US"/>
              <a:t>请求一个单位的</a:t>
            </a:r>
            <a:r>
              <a:rPr lang="en-US" altLang="zh-CN"/>
              <a:t>R</a:t>
            </a:r>
            <a:r>
              <a:rPr lang="en-US" altLang="zh-CN" baseline="-25000"/>
              <a:t>j</a:t>
            </a:r>
            <a:r>
              <a:rPr lang="zh-CN" altLang="en-US"/>
              <a:t>资源。</a:t>
            </a:r>
            <a:r>
              <a:rPr lang="en-US" altLang="zh-CN"/>
              <a:t>E = {R</a:t>
            </a:r>
            <a:r>
              <a:rPr lang="en-US" altLang="zh-CN" baseline="-25000"/>
              <a:t>j</a:t>
            </a:r>
            <a:r>
              <a:rPr lang="en-US" altLang="zh-CN"/>
              <a:t>, P</a:t>
            </a:r>
            <a:r>
              <a:rPr lang="en-US" altLang="zh-CN" baseline="-25000"/>
              <a:t>i</a:t>
            </a:r>
            <a:r>
              <a:rPr lang="en-US" altLang="zh-CN"/>
              <a:t>}</a:t>
            </a:r>
            <a:r>
              <a:rPr lang="zh-CN" altLang="en-US"/>
              <a:t>是资源分配边，由资源</a:t>
            </a:r>
            <a:r>
              <a:rPr lang="en-US" altLang="zh-CN"/>
              <a:t>R</a:t>
            </a:r>
            <a:r>
              <a:rPr lang="en-US" altLang="zh-CN" baseline="-25000"/>
              <a:t>j</a:t>
            </a:r>
            <a:r>
              <a:rPr lang="zh-CN" altLang="en-US"/>
              <a:t>指向进程</a:t>
            </a:r>
            <a:r>
              <a:rPr lang="en-US" altLang="zh-CN"/>
              <a:t>P</a:t>
            </a:r>
            <a:r>
              <a:rPr lang="en-US" altLang="zh-CN" baseline="-25000"/>
              <a:t>i</a:t>
            </a:r>
            <a:r>
              <a:rPr lang="zh-CN" altLang="en-US"/>
              <a:t>，它表示把一个单位的资源</a:t>
            </a:r>
            <a:r>
              <a:rPr lang="en-US" altLang="zh-CN"/>
              <a:t>R</a:t>
            </a:r>
            <a:r>
              <a:rPr lang="en-US" altLang="zh-CN" baseline="-25000"/>
              <a:t>j</a:t>
            </a:r>
            <a:r>
              <a:rPr lang="zh-CN" altLang="en-US"/>
              <a:t>分配给进程</a:t>
            </a:r>
            <a:r>
              <a:rPr lang="en-US" altLang="zh-CN"/>
              <a:t>P</a:t>
            </a:r>
            <a:r>
              <a:rPr lang="en-US" altLang="zh-CN" baseline="-25000"/>
              <a:t>i</a:t>
            </a:r>
            <a:r>
              <a:rPr lang="zh-CN" altLang="en-US"/>
              <a:t>。图</a:t>
            </a:r>
            <a:r>
              <a:rPr lang="en-US" altLang="zh-CN"/>
              <a:t>3-19</a:t>
            </a:r>
            <a:r>
              <a:rPr lang="zh-CN" altLang="en-US"/>
              <a:t>中示出了两个请求边和两个分配边，即</a:t>
            </a:r>
            <a:r>
              <a:rPr lang="en-US" altLang="zh-CN"/>
              <a:t>E = {(P</a:t>
            </a:r>
            <a:r>
              <a:rPr lang="en-US" altLang="zh-CN" baseline="-25000"/>
              <a:t>1</a:t>
            </a:r>
            <a:r>
              <a:rPr lang="en-US" altLang="zh-CN"/>
              <a:t>, R</a:t>
            </a:r>
            <a:r>
              <a:rPr lang="en-US" altLang="zh-CN" baseline="-25000"/>
              <a:t>2</a:t>
            </a:r>
            <a:r>
              <a:rPr lang="en-US" altLang="zh-CN"/>
              <a:t>), (R</a:t>
            </a:r>
            <a:r>
              <a:rPr lang="en-US" altLang="zh-CN" baseline="-25000"/>
              <a:t>2</a:t>
            </a:r>
            <a:r>
              <a:rPr lang="en-US" altLang="zh-CN"/>
              <a:t>, P</a:t>
            </a:r>
            <a:r>
              <a:rPr lang="en-US" altLang="zh-CN" baseline="-25000"/>
              <a:t>2</a:t>
            </a:r>
            <a:r>
              <a:rPr lang="en-US" altLang="zh-CN"/>
              <a:t>), (P</a:t>
            </a:r>
            <a:r>
              <a:rPr lang="en-US" altLang="zh-CN" baseline="-25000"/>
              <a:t>2</a:t>
            </a:r>
            <a:r>
              <a:rPr lang="en-US" altLang="zh-CN"/>
              <a:t>, R</a:t>
            </a:r>
            <a:r>
              <a:rPr lang="en-US" altLang="zh-CN" baseline="-25000"/>
              <a:t>1</a:t>
            </a:r>
            <a:r>
              <a:rPr lang="en-US" altLang="zh-CN"/>
              <a:t>), (R</a:t>
            </a:r>
            <a:r>
              <a:rPr lang="en-US" altLang="zh-CN" baseline="-25000"/>
              <a:t>1</a:t>
            </a:r>
            <a:r>
              <a:rPr lang="en-US" altLang="zh-CN"/>
              <a:t>, P</a:t>
            </a:r>
            <a:r>
              <a:rPr lang="en-US" altLang="zh-CN" baseline="-25000"/>
              <a:t>1</a:t>
            </a:r>
            <a:r>
              <a:rPr lang="en-US" altLang="zh-CN"/>
              <a:t>)}</a:t>
            </a:r>
            <a:r>
              <a:rPr lang="zh-CN" altLang="en-US"/>
              <a:t>。</a:t>
            </a:r>
          </a:p>
        </p:txBody>
      </p:sp>
      <p:sp>
        <p:nvSpPr>
          <p:cNvPr id="82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2738024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endParaRPr lang="zh-CN" altLang="zh-CN"/>
          </a:p>
        </p:txBody>
      </p:sp>
      <p:sp>
        <p:nvSpPr>
          <p:cNvPr id="824323" name="Rectangle 3"/>
          <p:cNvSpPr>
            <a:spLocks noGrp="1" noChangeArrowheads="1"/>
          </p:cNvSpPr>
          <p:nvPr>
            <p:ph type="body" idx="1"/>
          </p:nvPr>
        </p:nvSpPr>
        <p:spPr/>
        <p:txBody>
          <a:bodyPr/>
          <a:lstStyle/>
          <a:p>
            <a:r>
              <a:rPr lang="zh-CN" altLang="en-US"/>
              <a:t>图</a:t>
            </a:r>
            <a:r>
              <a:rPr lang="en-US" altLang="zh-CN"/>
              <a:t>3-19  </a:t>
            </a:r>
            <a:r>
              <a:rPr lang="zh-CN" altLang="en-US"/>
              <a:t>每类资源有多个时的情况</a:t>
            </a:r>
          </a:p>
        </p:txBody>
      </p:sp>
      <p:pic>
        <p:nvPicPr>
          <p:cNvPr id="824324" name="Picture 4" descr="3-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125538"/>
            <a:ext cx="47910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9628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．死锁定理</a:t>
            </a:r>
            <a:r>
              <a:rPr lang="zh-CN" altLang="en-US"/>
              <a:t/>
            </a:r>
            <a:br>
              <a:rPr lang="zh-CN" altLang="en-US"/>
            </a:br>
            <a:r>
              <a:rPr lang="zh-CN" altLang="en-US"/>
              <a:t>　　我们可以利用把资源分配图加以简化的方法</a:t>
            </a:r>
            <a:r>
              <a:rPr lang="en-US" altLang="zh-CN"/>
              <a:t>(</a:t>
            </a:r>
            <a:r>
              <a:rPr lang="zh-CN" altLang="en-US"/>
              <a:t>图</a:t>
            </a:r>
            <a:r>
              <a:rPr lang="en-US" altLang="zh-CN"/>
              <a:t>3-19)</a:t>
            </a:r>
            <a:r>
              <a:rPr lang="zh-CN" altLang="en-US"/>
              <a:t>，来检测当系统处于</a:t>
            </a:r>
            <a:r>
              <a:rPr lang="en-US" altLang="zh-CN"/>
              <a:t>S</a:t>
            </a:r>
            <a:r>
              <a:rPr lang="zh-CN" altLang="en-US"/>
              <a:t>状态时，是否为死锁状态。简化方法如下：</a:t>
            </a:r>
            <a:br>
              <a:rPr lang="zh-CN" altLang="en-US"/>
            </a:br>
            <a:r>
              <a:rPr lang="zh-CN" altLang="en-US"/>
              <a:t>　　</a:t>
            </a:r>
            <a:r>
              <a:rPr lang="en-US" altLang="zh-CN"/>
              <a:t>(1) </a:t>
            </a:r>
            <a:r>
              <a:rPr lang="zh-CN" altLang="en-US"/>
              <a:t>在资源分配图中，找出一个既不阻塞又非独立的进程结点</a:t>
            </a:r>
            <a:r>
              <a:rPr lang="en-US" altLang="zh-CN"/>
              <a:t>P</a:t>
            </a:r>
            <a:r>
              <a:rPr lang="en-US" altLang="zh-CN" baseline="-25000"/>
              <a:t>i</a:t>
            </a:r>
            <a:r>
              <a:rPr lang="zh-CN" altLang="en-US"/>
              <a:t>。在顺利的情况下，</a:t>
            </a:r>
            <a:r>
              <a:rPr lang="en-US" altLang="zh-CN"/>
              <a:t>P</a:t>
            </a:r>
            <a:r>
              <a:rPr lang="en-US" altLang="zh-CN" baseline="-25000"/>
              <a:t>i</a:t>
            </a:r>
            <a:r>
              <a:rPr lang="zh-CN" altLang="en-US"/>
              <a:t>可获得所需资源而继续运行，直至运行完毕，再释放其所占有的全部资源，这相当于消去</a:t>
            </a:r>
            <a:r>
              <a:rPr lang="en-US" altLang="zh-CN"/>
              <a:t>P</a:t>
            </a:r>
            <a:r>
              <a:rPr lang="en-US" altLang="zh-CN" baseline="-25000"/>
              <a:t>i</a:t>
            </a:r>
            <a:r>
              <a:rPr lang="zh-CN" altLang="en-US"/>
              <a:t>的请求边和分配边，使之成为孤立的结点。在图</a:t>
            </a:r>
            <a:r>
              <a:rPr lang="en-US" altLang="zh-CN"/>
              <a:t>3-20(a)</a:t>
            </a:r>
            <a:r>
              <a:rPr lang="zh-CN" altLang="en-US"/>
              <a:t>中，将</a:t>
            </a:r>
            <a:r>
              <a:rPr lang="en-US" altLang="zh-CN"/>
              <a:t>P</a:t>
            </a:r>
            <a:r>
              <a:rPr lang="en-US" altLang="zh-CN" baseline="-25000"/>
              <a:t>1</a:t>
            </a:r>
            <a:r>
              <a:rPr lang="zh-CN" altLang="en-US"/>
              <a:t>的两个分配边和一个请求边消去，便形成图</a:t>
            </a:r>
            <a:r>
              <a:rPr lang="en-US" altLang="zh-CN"/>
              <a:t>(b)</a:t>
            </a:r>
            <a:r>
              <a:rPr lang="zh-CN" altLang="en-US"/>
              <a:t>所示的情况。</a:t>
            </a:r>
          </a:p>
        </p:txBody>
      </p:sp>
      <p:sp>
        <p:nvSpPr>
          <p:cNvPr id="82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70177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endParaRPr lang="zh-CN" altLang="zh-CN"/>
          </a:p>
        </p:txBody>
      </p:sp>
      <p:sp>
        <p:nvSpPr>
          <p:cNvPr id="826371" name="Rectangle 3"/>
          <p:cNvSpPr>
            <a:spLocks noGrp="1" noChangeArrowheads="1"/>
          </p:cNvSpPr>
          <p:nvPr>
            <p:ph type="body" idx="1"/>
          </p:nvPr>
        </p:nvSpPr>
        <p:spPr>
          <a:xfrm>
            <a:off x="0" y="5084763"/>
            <a:ext cx="9144000" cy="476250"/>
          </a:xfrm>
        </p:spPr>
        <p:txBody>
          <a:bodyPr/>
          <a:lstStyle/>
          <a:p>
            <a:r>
              <a:rPr lang="zh-CN" altLang="en-US"/>
              <a:t>图</a:t>
            </a:r>
            <a:r>
              <a:rPr lang="en-US" altLang="zh-CN"/>
              <a:t>3-20  </a:t>
            </a:r>
            <a:r>
              <a:rPr lang="zh-CN" altLang="en-US"/>
              <a:t>资源分配图的简化</a:t>
            </a:r>
          </a:p>
        </p:txBody>
      </p:sp>
      <p:pic>
        <p:nvPicPr>
          <p:cNvPr id="826372" name="Picture 4" descr="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27392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996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r>
              <a:rPr lang="zh-CN" altLang="en-US"/>
              <a:t>　　</a:t>
            </a:r>
            <a:r>
              <a:rPr lang="en-US" altLang="zh-CN"/>
              <a:t>(2)  P</a:t>
            </a:r>
            <a:r>
              <a:rPr lang="en-US" altLang="zh-CN" baseline="-25000"/>
              <a:t>1</a:t>
            </a:r>
            <a:r>
              <a:rPr lang="zh-CN" altLang="en-US"/>
              <a:t>释放资源后，便可使</a:t>
            </a:r>
            <a:r>
              <a:rPr lang="en-US" altLang="zh-CN"/>
              <a:t>P</a:t>
            </a:r>
            <a:r>
              <a:rPr lang="en-US" altLang="zh-CN" baseline="-25000"/>
              <a:t>2</a:t>
            </a:r>
            <a:r>
              <a:rPr lang="zh-CN" altLang="en-US"/>
              <a:t>获得资源而继续运行，直至</a:t>
            </a:r>
            <a:r>
              <a:rPr lang="en-US" altLang="zh-CN"/>
              <a:t>P</a:t>
            </a:r>
            <a:r>
              <a:rPr lang="en-US" altLang="zh-CN" baseline="-25000"/>
              <a:t>2</a:t>
            </a:r>
            <a:r>
              <a:rPr lang="zh-CN" altLang="en-US"/>
              <a:t>完成后又释放出它所占有的全部资源，形成图</a:t>
            </a:r>
            <a:r>
              <a:rPr lang="en-US" altLang="zh-CN"/>
              <a:t>(c)</a:t>
            </a:r>
            <a:r>
              <a:rPr lang="zh-CN" altLang="en-US"/>
              <a:t>所示的情况，即将</a:t>
            </a:r>
            <a:r>
              <a:rPr lang="en-US" altLang="zh-CN"/>
              <a:t>P</a:t>
            </a:r>
            <a:r>
              <a:rPr lang="en-US" altLang="zh-CN" baseline="-25000"/>
              <a:t>2</a:t>
            </a:r>
            <a:r>
              <a:rPr lang="zh-CN" altLang="en-US"/>
              <a:t>的两条请求边和一条分配边消去。</a:t>
            </a:r>
            <a:br>
              <a:rPr lang="zh-CN" altLang="en-US"/>
            </a:br>
            <a:r>
              <a:rPr lang="zh-CN" altLang="en-US"/>
              <a:t>　　</a:t>
            </a:r>
            <a:r>
              <a:rPr lang="en-US" altLang="zh-CN"/>
              <a:t>(3) </a:t>
            </a:r>
            <a:r>
              <a:rPr lang="zh-CN" altLang="en-US"/>
              <a:t>在进行一系列的简化后，若能消去图中所有的边，使所有的进程结点都成为孤立结点，则称该图是可完全简化的；若不能通过任何过程使该图完全简化，则称该图是不可完全简化的。</a:t>
            </a:r>
          </a:p>
        </p:txBody>
      </p:sp>
      <p:sp>
        <p:nvSpPr>
          <p:cNvPr id="82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5602010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pPr>
              <a:lnSpc>
                <a:spcPct val="110000"/>
              </a:lnSpc>
            </a:pPr>
            <a:r>
              <a:rPr lang="zh-CN" altLang="en-US"/>
              <a:t>　　</a:t>
            </a:r>
            <a:r>
              <a:rPr lang="en-US" altLang="zh-CN">
                <a:latin typeface="黑体" panose="02010609060101010101" pitchFamily="49" charset="-122"/>
                <a:ea typeface="黑体" panose="02010609060101010101" pitchFamily="49" charset="-122"/>
              </a:rPr>
              <a:t>3</a:t>
            </a:r>
            <a:r>
              <a:rPr lang="zh-CN" altLang="en-US">
                <a:latin typeface="黑体" panose="02010609060101010101" pitchFamily="49" charset="-122"/>
                <a:ea typeface="黑体" panose="02010609060101010101" pitchFamily="49" charset="-122"/>
              </a:rPr>
              <a:t>．死锁检测中的数据结构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死锁检测中的数据结构类似于银行家算法中的数据结构：</a:t>
            </a:r>
            <a:br>
              <a:rPr lang="zh-CN" altLang="en-US"/>
            </a:br>
            <a:r>
              <a:rPr lang="zh-CN" altLang="en-US"/>
              <a:t>　　</a:t>
            </a:r>
            <a:r>
              <a:rPr lang="en-US" altLang="zh-CN"/>
              <a:t>(1) </a:t>
            </a:r>
            <a:r>
              <a:rPr lang="zh-CN" altLang="en-US"/>
              <a:t>可利用资源向量</a:t>
            </a:r>
            <a:r>
              <a:rPr lang="en-US" altLang="zh-CN"/>
              <a:t>Available</a:t>
            </a:r>
            <a:r>
              <a:rPr lang="zh-CN" altLang="en-US"/>
              <a:t>，它表示了</a:t>
            </a:r>
            <a:r>
              <a:rPr lang="en-US" altLang="zh-CN"/>
              <a:t>m</a:t>
            </a:r>
            <a:r>
              <a:rPr lang="zh-CN" altLang="en-US"/>
              <a:t>类资源中每一类资源的可用数目。</a:t>
            </a:r>
            <a:br>
              <a:rPr lang="zh-CN" altLang="en-US"/>
            </a:br>
            <a:r>
              <a:rPr lang="zh-CN" altLang="en-US"/>
              <a:t>　　</a:t>
            </a:r>
            <a:r>
              <a:rPr lang="en-US" altLang="zh-CN"/>
              <a:t>(2) </a:t>
            </a:r>
            <a:r>
              <a:rPr lang="zh-CN" altLang="en-US"/>
              <a:t>把不占用资源的进程</a:t>
            </a:r>
            <a:r>
              <a:rPr lang="en-US" altLang="zh-CN"/>
              <a:t>(</a:t>
            </a:r>
            <a:r>
              <a:rPr lang="zh-CN" altLang="en-US"/>
              <a:t>向量</a:t>
            </a:r>
            <a:r>
              <a:rPr lang="en-US" altLang="zh-CN"/>
              <a:t>Allocation=0)</a:t>
            </a:r>
            <a:r>
              <a:rPr lang="zh-CN" altLang="en-US"/>
              <a:t>记入</a:t>
            </a:r>
            <a:r>
              <a:rPr lang="en-US" altLang="zh-CN"/>
              <a:t>L</a:t>
            </a:r>
            <a:r>
              <a:rPr lang="zh-CN" altLang="en-US"/>
              <a:t>表中，即</a:t>
            </a:r>
            <a:r>
              <a:rPr lang="en-US" altLang="zh-CN"/>
              <a:t>L</a:t>
            </a:r>
            <a:r>
              <a:rPr lang="en-US" altLang="zh-CN" baseline="-25000"/>
              <a:t>i</a:t>
            </a:r>
            <a:r>
              <a:rPr lang="en-US" altLang="zh-CN"/>
              <a:t>∪L</a:t>
            </a:r>
            <a:r>
              <a:rPr lang="zh-CN" altLang="en-US"/>
              <a:t>。</a:t>
            </a:r>
            <a:br>
              <a:rPr lang="zh-CN" altLang="en-US"/>
            </a:br>
            <a:r>
              <a:rPr lang="zh-CN" altLang="en-US"/>
              <a:t>　　</a:t>
            </a:r>
            <a:r>
              <a:rPr lang="en-US" altLang="zh-CN"/>
              <a:t>(3) </a:t>
            </a:r>
            <a:r>
              <a:rPr lang="zh-CN" altLang="en-US"/>
              <a:t>从进程集合中找到一个</a:t>
            </a:r>
            <a:r>
              <a:rPr lang="en-US" altLang="zh-CN"/>
              <a:t>Requesti≤Work</a:t>
            </a:r>
            <a:r>
              <a:rPr lang="zh-CN" altLang="en-US"/>
              <a:t>的进程，做如下处理：① 将其资源分配图简化，释放出资源，增加工作向量</a:t>
            </a:r>
            <a:r>
              <a:rPr lang="en-US" altLang="zh-CN"/>
              <a:t>Work =Work + Allocation i</a:t>
            </a:r>
            <a:r>
              <a:rPr lang="zh-CN" altLang="en-US"/>
              <a:t>。② 将它记入</a:t>
            </a:r>
            <a:r>
              <a:rPr lang="en-US" altLang="zh-CN"/>
              <a:t>L</a:t>
            </a:r>
            <a:r>
              <a:rPr lang="zh-CN" altLang="en-US"/>
              <a:t>表中。</a:t>
            </a:r>
            <a:br>
              <a:rPr lang="zh-CN" altLang="en-US"/>
            </a:br>
            <a:r>
              <a:rPr lang="zh-CN" altLang="en-US"/>
              <a:t>　　</a:t>
            </a:r>
            <a:r>
              <a:rPr lang="en-US" altLang="zh-CN"/>
              <a:t>(4) </a:t>
            </a:r>
            <a:r>
              <a:rPr lang="zh-CN" altLang="en-US"/>
              <a:t>若不能把所有进程都记入</a:t>
            </a:r>
            <a:r>
              <a:rPr lang="en-US" altLang="zh-CN"/>
              <a:t>L</a:t>
            </a:r>
            <a:r>
              <a:rPr lang="zh-CN" altLang="en-US"/>
              <a:t>表中，便表明系统状态</a:t>
            </a:r>
            <a:r>
              <a:rPr lang="en-US" altLang="zh-CN"/>
              <a:t>S</a:t>
            </a:r>
            <a:r>
              <a:rPr lang="zh-CN" altLang="en-US"/>
              <a:t>的资源分配图是不可完全简化的。因此，该系统状态将发生死锁。</a:t>
            </a:r>
          </a:p>
        </p:txBody>
      </p:sp>
      <p:sp>
        <p:nvSpPr>
          <p:cNvPr id="82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204090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3.8.2  </a:t>
            </a:r>
            <a:r>
              <a:rPr lang="zh-CN" altLang="en-US">
                <a:latin typeface="黑体" panose="02010609060101010101" pitchFamily="49" charset="-122"/>
                <a:ea typeface="黑体" panose="02010609060101010101" pitchFamily="49" charset="-122"/>
              </a:rPr>
              <a:t>死锁的解除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终止进程的方法</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终止所有死锁进程</a:t>
            </a:r>
            <a:br>
              <a:rPr lang="zh-CN" altLang="en-US"/>
            </a:br>
            <a:r>
              <a:rPr lang="zh-CN" altLang="en-US"/>
              <a:t>　　这是一种最简单的方法，即是终止所有的死锁进程，死锁自然也就解除了，但所付出的代价可能会很大。因为其中有些进程可能已经运行了很长时间，已接近结束，一旦被终止真可谓“功亏一篑”，以后还得从头再来。还可能会有其它方面的代价，在此不再一一列举。</a:t>
            </a:r>
          </a:p>
        </p:txBody>
      </p:sp>
      <p:sp>
        <p:nvSpPr>
          <p:cNvPr id="829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248218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r>
              <a:rPr lang="zh-CN" altLang="en-US"/>
              <a:t>　　</a:t>
            </a:r>
            <a:r>
              <a:rPr lang="en-US" altLang="zh-CN"/>
              <a:t>2) </a:t>
            </a:r>
            <a:r>
              <a:rPr lang="zh-CN" altLang="en-US"/>
              <a:t>逐个终止进程</a:t>
            </a:r>
            <a:br>
              <a:rPr lang="zh-CN" altLang="en-US"/>
            </a:br>
            <a:r>
              <a:rPr lang="zh-CN" altLang="en-US"/>
              <a:t>　　稍微温和的方法是，按照某种顺序，逐个地终止进程，直至有足够的资源，以打破循环等待，把系统从死锁状态解脱出来为止。但该方法所付出的代价也可能很大。因为每终止一个进程，都需要用死锁检测算法确定系统死锁是否已经被解除，若未解除还需再终止另一个进程。另外，在采取逐个终止进程策略时，还涉及到应采用什么策略选择一个要终止的进程。选择策略最主要的依据是，为死锁解除所付出的“代价最小”。但怎么样才算是“代价最小”，很难有一个精确的度量。 </a:t>
            </a:r>
          </a:p>
        </p:txBody>
      </p:sp>
      <p:sp>
        <p:nvSpPr>
          <p:cNvPr id="830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91616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付出代价最小的死锁解除算法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一种付出代价最小的死锁解除算法如图</a:t>
            </a:r>
            <a:r>
              <a:rPr lang="en-US" altLang="zh-CN"/>
              <a:t>3-21</a:t>
            </a:r>
            <a:r>
              <a:rPr lang="zh-CN" altLang="en-US"/>
              <a:t>所示。 </a:t>
            </a:r>
          </a:p>
        </p:txBody>
      </p:sp>
      <p:sp>
        <p:nvSpPr>
          <p:cNvPr id="831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7317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5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1.3  </a:t>
            </a:r>
            <a:r>
              <a:rPr lang="zh-CN" altLang="en-US" sz="3200">
                <a:latin typeface="黑体" panose="02010609060101010101" pitchFamily="49" charset="-122"/>
                <a:ea typeface="黑体" panose="02010609060101010101" pitchFamily="49" charset="-122"/>
              </a:rPr>
              <a:t>操作系统的基本特性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前面所介绍的多道批处理系统、分时系统和实时系统这三种基本操作系统都具有各自不同的特征，如批处理系统有着高的资源利用率和系统吞吐量；分时系统能获得及时响应；实时系统具有实时特征。除此之外，它们还共同具有并发、共享、虚拟和异步四个基本特征。</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772618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endParaRPr lang="zh-CN" altLang="zh-CN"/>
          </a:p>
        </p:txBody>
      </p:sp>
      <p:sp>
        <p:nvSpPr>
          <p:cNvPr id="832515" name="Rectangle 3"/>
          <p:cNvSpPr>
            <a:spLocks noGrp="1" noChangeArrowheads="1"/>
          </p:cNvSpPr>
          <p:nvPr>
            <p:ph type="body" idx="1"/>
          </p:nvPr>
        </p:nvSpPr>
        <p:spPr/>
        <p:txBody>
          <a:bodyPr/>
          <a:lstStyle/>
          <a:p>
            <a:r>
              <a:rPr lang="zh-CN" altLang="en-US"/>
              <a:t>图</a:t>
            </a:r>
            <a:r>
              <a:rPr lang="en-US" altLang="zh-CN"/>
              <a:t>3-21  </a:t>
            </a:r>
            <a:r>
              <a:rPr lang="zh-CN" altLang="en-US"/>
              <a:t>付出代价最小的死锁解除算法</a:t>
            </a:r>
          </a:p>
        </p:txBody>
      </p:sp>
      <p:pic>
        <p:nvPicPr>
          <p:cNvPr id="832516" name="Picture 4" descr="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628775"/>
            <a:ext cx="6769100" cy="3203575"/>
          </a:xfrm>
          <a:prstGeom prst="rect">
            <a:avLst/>
          </a:prstGeom>
          <a:noFill/>
          <a:extLst>
            <a:ext uri="{909E8E84-426E-40DD-AFC4-6F175D3DCCD1}">
              <a14:hiddenFill xmlns:a14="http://schemas.microsoft.com/office/drawing/2010/main">
                <a:solidFill>
                  <a:srgbClr val="FFFFFF"/>
                </a:solidFill>
              </a14:hiddenFill>
            </a:ext>
          </a:extLst>
        </p:spPr>
      </p:pic>
      <p:sp>
        <p:nvSpPr>
          <p:cNvPr id="832517"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57918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高级调度与低级调度的主要任务是什么</a:t>
            </a:r>
            <a:r>
              <a:rPr lang="en-US" altLang="zh-CN"/>
              <a:t>? </a:t>
            </a:r>
            <a:r>
              <a:rPr lang="zh-CN" altLang="en-US"/>
              <a:t>为什么要引入中级调度</a:t>
            </a:r>
            <a:r>
              <a:rPr lang="en-US" altLang="zh-CN"/>
              <a:t>? </a:t>
            </a:r>
            <a:br>
              <a:rPr lang="en-US" altLang="zh-CN"/>
            </a:br>
            <a:r>
              <a:rPr lang="zh-CN" altLang="en-US"/>
              <a:t>　　</a:t>
            </a:r>
            <a:r>
              <a:rPr lang="en-US" altLang="zh-CN"/>
              <a:t>2. </a:t>
            </a:r>
            <a:r>
              <a:rPr lang="zh-CN" altLang="en-US"/>
              <a:t>处理机调度算法的共同目标是什么</a:t>
            </a:r>
            <a:r>
              <a:rPr lang="en-US" altLang="zh-CN"/>
              <a:t>? </a:t>
            </a:r>
            <a:r>
              <a:rPr lang="zh-CN" altLang="en-US"/>
              <a:t>批处理系统的调度目标又是什么</a:t>
            </a:r>
            <a:r>
              <a:rPr lang="en-US" altLang="zh-CN"/>
              <a:t>? </a:t>
            </a:r>
            <a:br>
              <a:rPr lang="en-US" altLang="zh-CN"/>
            </a:br>
            <a:r>
              <a:rPr lang="zh-CN" altLang="en-US"/>
              <a:t>　　</a:t>
            </a:r>
            <a:r>
              <a:rPr lang="en-US" altLang="zh-CN"/>
              <a:t>3. </a:t>
            </a:r>
            <a:r>
              <a:rPr lang="zh-CN" altLang="en-US"/>
              <a:t>何谓作业、作业步和作业流</a:t>
            </a:r>
            <a:r>
              <a:rPr lang="en-US" altLang="zh-CN"/>
              <a:t>? </a:t>
            </a:r>
            <a:br>
              <a:rPr lang="en-US" altLang="zh-CN"/>
            </a:br>
            <a:r>
              <a:rPr lang="zh-CN" altLang="en-US"/>
              <a:t>　　</a:t>
            </a:r>
            <a:r>
              <a:rPr lang="en-US" altLang="zh-CN"/>
              <a:t>4. </a:t>
            </a:r>
            <a:r>
              <a:rPr lang="zh-CN" altLang="en-US"/>
              <a:t>在什么情况下需要使用作业控制块</a:t>
            </a:r>
            <a:r>
              <a:rPr lang="en-US" altLang="zh-CN"/>
              <a:t>JCB</a:t>
            </a:r>
            <a:r>
              <a:rPr lang="zh-CN" altLang="en-US"/>
              <a:t>，其中包含了哪些内容</a:t>
            </a:r>
            <a:r>
              <a:rPr lang="en-US" altLang="zh-CN"/>
              <a:t>? </a:t>
            </a:r>
            <a:br>
              <a:rPr lang="en-US" altLang="zh-CN"/>
            </a:br>
            <a:r>
              <a:rPr lang="zh-CN" altLang="en-US"/>
              <a:t>　　</a:t>
            </a:r>
            <a:r>
              <a:rPr lang="en-US" altLang="zh-CN"/>
              <a:t>5. </a:t>
            </a:r>
            <a:r>
              <a:rPr lang="zh-CN" altLang="en-US"/>
              <a:t>在作业调度中应如何确定接纳多少个作业和接纳哪些作业</a:t>
            </a:r>
            <a:r>
              <a:rPr lang="en-US" altLang="zh-CN"/>
              <a:t>?</a:t>
            </a:r>
          </a:p>
        </p:txBody>
      </p:sp>
      <p:sp>
        <p:nvSpPr>
          <p:cNvPr id="833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3202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r>
              <a:rPr lang="zh-CN" altLang="en-US"/>
              <a:t>　　</a:t>
            </a:r>
            <a:r>
              <a:rPr lang="en-US" altLang="zh-CN"/>
              <a:t>6. </a:t>
            </a:r>
            <a:r>
              <a:rPr lang="zh-CN" altLang="en-US"/>
              <a:t>为什么要引入高响应比优先调度算法</a:t>
            </a:r>
            <a:r>
              <a:rPr lang="en-US" altLang="zh-CN"/>
              <a:t>? </a:t>
            </a:r>
            <a:r>
              <a:rPr lang="zh-CN" altLang="en-US"/>
              <a:t>它有何优点</a:t>
            </a:r>
            <a:r>
              <a:rPr lang="en-US" altLang="zh-CN"/>
              <a:t>? </a:t>
            </a:r>
            <a:br>
              <a:rPr lang="en-US" altLang="zh-CN"/>
            </a:br>
            <a:r>
              <a:rPr lang="zh-CN" altLang="en-US"/>
              <a:t>　　</a:t>
            </a:r>
            <a:r>
              <a:rPr lang="en-US" altLang="zh-CN"/>
              <a:t>7. </a:t>
            </a:r>
            <a:r>
              <a:rPr lang="zh-CN" altLang="en-US"/>
              <a:t>试说明低级调度的主要功能。</a:t>
            </a:r>
            <a:br>
              <a:rPr lang="zh-CN" altLang="en-US"/>
            </a:br>
            <a:r>
              <a:rPr lang="zh-CN" altLang="en-US"/>
              <a:t>　　</a:t>
            </a:r>
            <a:r>
              <a:rPr lang="en-US" altLang="zh-CN"/>
              <a:t>8. </a:t>
            </a:r>
            <a:r>
              <a:rPr lang="zh-CN" altLang="en-US"/>
              <a:t>在抢占调度方式中，抢占的原则是什么</a:t>
            </a:r>
            <a:r>
              <a:rPr lang="en-US" altLang="zh-CN"/>
              <a:t>? </a:t>
            </a:r>
            <a:br>
              <a:rPr lang="en-US" altLang="zh-CN"/>
            </a:br>
            <a:r>
              <a:rPr lang="zh-CN" altLang="en-US"/>
              <a:t>　　</a:t>
            </a:r>
            <a:r>
              <a:rPr lang="en-US" altLang="zh-CN"/>
              <a:t>9. </a:t>
            </a:r>
            <a:r>
              <a:rPr lang="zh-CN" altLang="en-US"/>
              <a:t>在选择调度方式和调度算法时，应遵循的准则是什么</a:t>
            </a:r>
            <a:r>
              <a:rPr lang="en-US" altLang="zh-CN"/>
              <a:t>? </a:t>
            </a:r>
            <a:br>
              <a:rPr lang="en-US" altLang="zh-CN"/>
            </a:br>
            <a:r>
              <a:rPr lang="zh-CN" altLang="en-US"/>
              <a:t>　　</a:t>
            </a:r>
            <a:r>
              <a:rPr lang="en-US" altLang="zh-CN"/>
              <a:t>10. </a:t>
            </a:r>
            <a:r>
              <a:rPr lang="zh-CN" altLang="en-US"/>
              <a:t>在批处理系统、分时系统和实时系统中，各采用哪几种进程</a:t>
            </a:r>
            <a:r>
              <a:rPr lang="en-US" altLang="zh-CN"/>
              <a:t>(</a:t>
            </a:r>
            <a:r>
              <a:rPr lang="zh-CN" altLang="en-US"/>
              <a:t>作业</a:t>
            </a:r>
            <a:r>
              <a:rPr lang="en-US" altLang="zh-CN"/>
              <a:t>)</a:t>
            </a:r>
            <a:r>
              <a:rPr lang="zh-CN" altLang="en-US"/>
              <a:t>调度算法</a:t>
            </a:r>
            <a:r>
              <a:rPr lang="en-US" altLang="zh-CN"/>
              <a:t>? </a:t>
            </a:r>
            <a:br>
              <a:rPr lang="en-US" altLang="zh-CN"/>
            </a:br>
            <a:r>
              <a:rPr lang="zh-CN" altLang="en-US"/>
              <a:t>　　</a:t>
            </a:r>
            <a:r>
              <a:rPr lang="en-US" altLang="zh-CN"/>
              <a:t>11. </a:t>
            </a:r>
            <a:r>
              <a:rPr lang="zh-CN" altLang="en-US"/>
              <a:t>何谓静态和动态优先级</a:t>
            </a:r>
            <a:r>
              <a:rPr lang="en-US" altLang="zh-CN"/>
              <a:t>? </a:t>
            </a:r>
            <a:r>
              <a:rPr lang="zh-CN" altLang="en-US"/>
              <a:t>确定静态优先级的依据是什么</a:t>
            </a:r>
            <a:r>
              <a:rPr lang="en-US" altLang="zh-CN"/>
              <a:t>? </a:t>
            </a:r>
            <a:br>
              <a:rPr lang="en-US" altLang="zh-CN"/>
            </a:br>
            <a:r>
              <a:rPr lang="zh-CN" altLang="en-US"/>
              <a:t>　　</a:t>
            </a:r>
            <a:r>
              <a:rPr lang="en-US" altLang="zh-CN"/>
              <a:t>12. </a:t>
            </a:r>
            <a:r>
              <a:rPr lang="zh-CN" altLang="en-US"/>
              <a:t>试比较</a:t>
            </a:r>
            <a:r>
              <a:rPr lang="en-US" altLang="zh-CN"/>
              <a:t>FCFS</a:t>
            </a:r>
            <a:r>
              <a:rPr lang="zh-CN" altLang="en-US"/>
              <a:t>和</a:t>
            </a:r>
            <a:r>
              <a:rPr lang="en-US" altLang="zh-CN"/>
              <a:t>SJF</a:t>
            </a:r>
            <a:r>
              <a:rPr lang="zh-CN" altLang="en-US"/>
              <a:t>两种进程调度算法。</a:t>
            </a:r>
            <a:br>
              <a:rPr lang="zh-CN" altLang="en-US"/>
            </a:br>
            <a:r>
              <a:rPr lang="zh-CN" altLang="en-US"/>
              <a:t>　　</a:t>
            </a:r>
            <a:r>
              <a:rPr lang="en-US" altLang="zh-CN"/>
              <a:t>13. </a:t>
            </a:r>
            <a:r>
              <a:rPr lang="zh-CN" altLang="en-US"/>
              <a:t>在时间片轮转法中，应如何确定时间片的大小</a:t>
            </a:r>
            <a:r>
              <a:rPr lang="en-US" altLang="zh-CN"/>
              <a:t>?</a:t>
            </a:r>
            <a:br>
              <a:rPr lang="en-US" altLang="zh-CN"/>
            </a:br>
            <a:endParaRPr lang="en-US" altLang="zh-CN"/>
          </a:p>
        </p:txBody>
      </p:sp>
      <p:sp>
        <p:nvSpPr>
          <p:cNvPr id="83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853781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zh-CN" altLang="en-US"/>
              <a:t>　　</a:t>
            </a:r>
            <a:r>
              <a:rPr lang="en-US" altLang="zh-CN"/>
              <a:t>14. </a:t>
            </a:r>
            <a:r>
              <a:rPr lang="zh-CN" altLang="en-US"/>
              <a:t>通过一个例子来说明通常的优先级调度算法为什么不能适用于实时系统</a:t>
            </a:r>
            <a:r>
              <a:rPr lang="en-US" altLang="zh-CN"/>
              <a:t>? </a:t>
            </a:r>
            <a:br>
              <a:rPr lang="en-US" altLang="zh-CN"/>
            </a:br>
            <a:r>
              <a:rPr lang="zh-CN" altLang="en-US"/>
              <a:t>　　</a:t>
            </a:r>
            <a:r>
              <a:rPr lang="en-US" altLang="zh-CN"/>
              <a:t>15. </a:t>
            </a:r>
            <a:r>
              <a:rPr lang="zh-CN" altLang="en-US"/>
              <a:t>为什么说多级反馈队列调度算法能较好地满足各方面用户的需要</a:t>
            </a:r>
            <a:r>
              <a:rPr lang="en-US" altLang="zh-CN"/>
              <a:t>? </a:t>
            </a:r>
            <a:br>
              <a:rPr lang="en-US" altLang="zh-CN"/>
            </a:br>
            <a:r>
              <a:rPr lang="zh-CN" altLang="en-US"/>
              <a:t>　　</a:t>
            </a:r>
            <a:r>
              <a:rPr lang="en-US" altLang="zh-CN"/>
              <a:t>16. </a:t>
            </a:r>
            <a:r>
              <a:rPr lang="zh-CN" altLang="en-US"/>
              <a:t>为什么说传统的几种调度算法都不能算是公平调度算法</a:t>
            </a:r>
            <a:r>
              <a:rPr lang="en-US" altLang="zh-CN"/>
              <a:t>? </a:t>
            </a:r>
            <a:br>
              <a:rPr lang="en-US" altLang="zh-CN"/>
            </a:br>
            <a:r>
              <a:rPr lang="zh-CN" altLang="en-US"/>
              <a:t>　　</a:t>
            </a:r>
            <a:r>
              <a:rPr lang="en-US" altLang="zh-CN"/>
              <a:t>17. </a:t>
            </a:r>
            <a:r>
              <a:rPr lang="zh-CN" altLang="en-US"/>
              <a:t>保证调度算法是如何做到调度的公平性的</a:t>
            </a:r>
            <a:r>
              <a:rPr lang="en-US" altLang="zh-CN"/>
              <a:t>? </a:t>
            </a:r>
            <a:br>
              <a:rPr lang="en-US" altLang="zh-CN"/>
            </a:br>
            <a:r>
              <a:rPr lang="zh-CN" altLang="en-US"/>
              <a:t>　　</a:t>
            </a:r>
            <a:r>
              <a:rPr lang="en-US" altLang="zh-CN"/>
              <a:t>18. </a:t>
            </a:r>
            <a:r>
              <a:rPr lang="zh-CN" altLang="en-US"/>
              <a:t>公平分享调度算法又是如何做到调度的公平性的</a:t>
            </a:r>
            <a:r>
              <a:rPr lang="en-US" altLang="zh-CN"/>
              <a:t>? </a:t>
            </a:r>
            <a:br>
              <a:rPr lang="en-US" altLang="zh-CN"/>
            </a:br>
            <a:r>
              <a:rPr lang="zh-CN" altLang="en-US"/>
              <a:t>　　</a:t>
            </a:r>
            <a:r>
              <a:rPr lang="en-US" altLang="zh-CN"/>
              <a:t>19. </a:t>
            </a:r>
            <a:r>
              <a:rPr lang="zh-CN" altLang="en-US"/>
              <a:t>为什么在实时系统中，要求系统</a:t>
            </a:r>
            <a:r>
              <a:rPr lang="en-US" altLang="zh-CN"/>
              <a:t>(</a:t>
            </a:r>
            <a:r>
              <a:rPr lang="zh-CN" altLang="en-US"/>
              <a:t>尤其是</a:t>
            </a:r>
            <a:r>
              <a:rPr lang="en-US" altLang="zh-CN"/>
              <a:t>CPU)</a:t>
            </a:r>
            <a:r>
              <a:rPr lang="zh-CN" altLang="en-US"/>
              <a:t>具有较强的处理能力</a:t>
            </a:r>
            <a:r>
              <a:rPr lang="en-US" altLang="zh-CN"/>
              <a:t>? </a:t>
            </a:r>
            <a:br>
              <a:rPr lang="en-US" altLang="zh-CN"/>
            </a:br>
            <a:r>
              <a:rPr lang="zh-CN" altLang="en-US"/>
              <a:t>　　</a:t>
            </a:r>
            <a:r>
              <a:rPr lang="en-US" altLang="zh-CN"/>
              <a:t>20. </a:t>
            </a:r>
            <a:r>
              <a:rPr lang="zh-CN" altLang="en-US"/>
              <a:t>按调度方式可将实时调度算法分为哪几种</a:t>
            </a:r>
            <a:r>
              <a:rPr lang="en-US" altLang="zh-CN"/>
              <a:t>?</a:t>
            </a:r>
          </a:p>
        </p:txBody>
      </p:sp>
      <p:sp>
        <p:nvSpPr>
          <p:cNvPr id="835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3559841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r>
              <a:rPr lang="zh-CN" altLang="en-US"/>
              <a:t>　　</a:t>
            </a:r>
            <a:r>
              <a:rPr lang="en-US" altLang="zh-CN"/>
              <a:t>21. </a:t>
            </a:r>
            <a:r>
              <a:rPr lang="zh-CN" altLang="en-US"/>
              <a:t>什么是最早截止时间优先调度算法</a:t>
            </a:r>
            <a:r>
              <a:rPr lang="en-US" altLang="zh-CN"/>
              <a:t>? </a:t>
            </a:r>
            <a:r>
              <a:rPr lang="zh-CN" altLang="en-US"/>
              <a:t>举例说明之。</a:t>
            </a:r>
            <a:br>
              <a:rPr lang="zh-CN" altLang="en-US"/>
            </a:br>
            <a:r>
              <a:rPr lang="zh-CN" altLang="en-US"/>
              <a:t>　　</a:t>
            </a:r>
            <a:r>
              <a:rPr lang="en-US" altLang="zh-CN"/>
              <a:t>22. </a:t>
            </a:r>
            <a:r>
              <a:rPr lang="zh-CN" altLang="en-US"/>
              <a:t>什么是最低松弛度优先调度算法</a:t>
            </a:r>
            <a:r>
              <a:rPr lang="en-US" altLang="zh-CN"/>
              <a:t>? </a:t>
            </a:r>
            <a:r>
              <a:rPr lang="zh-CN" altLang="en-US"/>
              <a:t>举例说明之。</a:t>
            </a:r>
            <a:br>
              <a:rPr lang="zh-CN" altLang="en-US"/>
            </a:br>
            <a:r>
              <a:rPr lang="zh-CN" altLang="en-US"/>
              <a:t>　　</a:t>
            </a:r>
            <a:r>
              <a:rPr lang="en-US" altLang="zh-CN"/>
              <a:t>23. </a:t>
            </a:r>
            <a:r>
              <a:rPr lang="zh-CN" altLang="en-US"/>
              <a:t>何谓“优先级倒置”现象，可采取什么方法来解决</a:t>
            </a:r>
            <a:r>
              <a:rPr lang="en-US" altLang="zh-CN"/>
              <a:t>? </a:t>
            </a:r>
            <a:br>
              <a:rPr lang="en-US" altLang="zh-CN"/>
            </a:br>
            <a:r>
              <a:rPr lang="zh-CN" altLang="en-US"/>
              <a:t>　　</a:t>
            </a:r>
            <a:r>
              <a:rPr lang="en-US" altLang="zh-CN"/>
              <a:t>24. </a:t>
            </a:r>
            <a:r>
              <a:rPr lang="zh-CN" altLang="en-US"/>
              <a:t>试分别说明可重用资源和可消耗资源的性质。</a:t>
            </a:r>
            <a:br>
              <a:rPr lang="zh-CN" altLang="en-US"/>
            </a:br>
            <a:r>
              <a:rPr lang="zh-CN" altLang="en-US"/>
              <a:t>　　</a:t>
            </a:r>
            <a:r>
              <a:rPr lang="en-US" altLang="zh-CN"/>
              <a:t>25. </a:t>
            </a:r>
            <a:r>
              <a:rPr lang="zh-CN" altLang="en-US"/>
              <a:t>试举例说明竞争不可抢占资源所引起的死锁。</a:t>
            </a:r>
            <a:br>
              <a:rPr lang="zh-CN" altLang="en-US"/>
            </a:br>
            <a:r>
              <a:rPr lang="zh-CN" altLang="en-US"/>
              <a:t>　　</a:t>
            </a:r>
            <a:r>
              <a:rPr lang="en-US" altLang="zh-CN"/>
              <a:t>26. </a:t>
            </a:r>
            <a:r>
              <a:rPr lang="zh-CN" altLang="en-US"/>
              <a:t>为了破坏“请求和保持”条件而提出了两种协议，试比较这两种协议。</a:t>
            </a:r>
            <a:br>
              <a:rPr lang="zh-CN" altLang="en-US"/>
            </a:br>
            <a:r>
              <a:rPr lang="zh-CN" altLang="en-US"/>
              <a:t>　　</a:t>
            </a:r>
            <a:r>
              <a:rPr lang="en-US" altLang="zh-CN"/>
              <a:t>27. </a:t>
            </a:r>
            <a:r>
              <a:rPr lang="zh-CN" altLang="en-US"/>
              <a:t>何谓死锁</a:t>
            </a:r>
            <a:r>
              <a:rPr lang="en-US" altLang="zh-CN"/>
              <a:t>? </a:t>
            </a:r>
            <a:r>
              <a:rPr lang="zh-CN" altLang="en-US"/>
              <a:t>产生死锁的原因和必要条件是什么</a:t>
            </a:r>
            <a:r>
              <a:rPr lang="en-US" altLang="zh-CN"/>
              <a:t>? </a:t>
            </a:r>
            <a:br>
              <a:rPr lang="en-US" altLang="zh-CN"/>
            </a:br>
            <a:r>
              <a:rPr lang="zh-CN" altLang="en-US"/>
              <a:t>　　</a:t>
            </a:r>
            <a:r>
              <a:rPr lang="en-US" altLang="zh-CN"/>
              <a:t>28. </a:t>
            </a:r>
            <a:r>
              <a:rPr lang="zh-CN" altLang="en-US"/>
              <a:t>在解决死锁问题的几个方法中，哪种方法最易于实现</a:t>
            </a:r>
            <a:r>
              <a:rPr lang="en-US" altLang="zh-CN"/>
              <a:t>? </a:t>
            </a:r>
            <a:r>
              <a:rPr lang="zh-CN" altLang="en-US"/>
              <a:t>哪种方法使资源利用率最高</a:t>
            </a:r>
            <a:r>
              <a:rPr lang="en-US" altLang="zh-CN"/>
              <a:t>? </a:t>
            </a:r>
            <a:br>
              <a:rPr lang="en-US" altLang="zh-CN"/>
            </a:br>
            <a:r>
              <a:rPr lang="zh-CN" altLang="en-US"/>
              <a:t>　　</a:t>
            </a:r>
            <a:r>
              <a:rPr lang="en-US" altLang="zh-CN"/>
              <a:t>29. </a:t>
            </a:r>
            <a:r>
              <a:rPr lang="zh-CN" altLang="en-US"/>
              <a:t>请详细说明可通过哪些途径预防死锁。</a:t>
            </a:r>
          </a:p>
        </p:txBody>
      </p:sp>
      <p:sp>
        <p:nvSpPr>
          <p:cNvPr id="83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313187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323850" y="692150"/>
            <a:ext cx="8496300" cy="5545138"/>
          </a:xfrm>
        </p:spPr>
        <p:txBody>
          <a:bodyPr/>
          <a:lstStyle/>
          <a:p>
            <a:pPr>
              <a:lnSpc>
                <a:spcPct val="120000"/>
              </a:lnSpc>
            </a:pPr>
            <a:r>
              <a:rPr lang="zh-CN" altLang="en-US"/>
              <a:t>　　</a:t>
            </a:r>
            <a:r>
              <a:rPr lang="en-US" altLang="zh-CN"/>
              <a:t>30. </a:t>
            </a:r>
            <a:r>
              <a:rPr lang="zh-CN" altLang="en-US"/>
              <a:t>在银行家算法的例子中，如果</a:t>
            </a:r>
            <a:r>
              <a:rPr lang="en-US" altLang="zh-CN"/>
              <a:t>P0</a:t>
            </a:r>
            <a:r>
              <a:rPr lang="zh-CN" altLang="en-US"/>
              <a:t>发出的请求向量由</a:t>
            </a:r>
            <a:r>
              <a:rPr lang="en-US" altLang="zh-CN"/>
              <a:t>Request(0, 2, 0)</a:t>
            </a:r>
            <a:r>
              <a:rPr lang="zh-CN" altLang="en-US"/>
              <a:t>改为</a:t>
            </a:r>
            <a:r>
              <a:rPr lang="en-US" altLang="zh-CN"/>
              <a:t>Request(0, 1, 0)</a:t>
            </a:r>
            <a:r>
              <a:rPr lang="zh-CN" altLang="en-US"/>
              <a:t>，问系统可否将资源分配给它</a:t>
            </a:r>
            <a:r>
              <a:rPr lang="en-US" altLang="zh-CN"/>
              <a:t>? </a:t>
            </a:r>
            <a:br>
              <a:rPr lang="en-US" altLang="zh-CN"/>
            </a:br>
            <a:r>
              <a:rPr lang="zh-CN" altLang="en-US"/>
              <a:t>　　</a:t>
            </a:r>
            <a:r>
              <a:rPr lang="en-US" altLang="zh-CN"/>
              <a:t>31. </a:t>
            </a:r>
            <a:r>
              <a:rPr lang="zh-CN" altLang="en-US"/>
              <a:t>在银行家算法中，若出现下述资源分配情况，试问：</a:t>
            </a:r>
            <a:br>
              <a:rPr lang="zh-CN" altLang="en-US"/>
            </a:br>
            <a:r>
              <a:rPr lang="zh-CN" altLang="en-US"/>
              <a:t/>
            </a:r>
            <a:br>
              <a:rPr lang="zh-CN" altLang="en-US"/>
            </a:br>
            <a:r>
              <a:rPr lang="zh-CN" altLang="en-US"/>
              <a:t/>
            </a:r>
            <a:br>
              <a:rPr lang="zh-CN" altLang="en-US"/>
            </a:br>
            <a:r>
              <a:rPr lang="zh-CN" altLang="en-US"/>
              <a:t/>
            </a:r>
            <a:br>
              <a:rPr lang="zh-CN" altLang="en-US"/>
            </a:br>
            <a:r>
              <a:rPr lang="zh-CN" altLang="en-US"/>
              <a:t/>
            </a:r>
            <a:br>
              <a:rPr lang="zh-CN" altLang="en-US"/>
            </a:br>
            <a:r>
              <a:rPr lang="zh-CN" altLang="en-US"/>
              <a:t/>
            </a:r>
            <a:br>
              <a:rPr lang="zh-CN" altLang="en-US"/>
            </a:br>
            <a:r>
              <a:rPr lang="zh-CN" altLang="en-US"/>
              <a:t>　　</a:t>
            </a:r>
            <a:r>
              <a:rPr lang="en-US" altLang="zh-CN"/>
              <a:t>(1) </a:t>
            </a:r>
            <a:r>
              <a:rPr lang="zh-CN" altLang="en-US"/>
              <a:t>该状态是否安全</a:t>
            </a:r>
            <a:r>
              <a:rPr lang="en-US" altLang="zh-CN"/>
              <a:t>? </a:t>
            </a:r>
            <a:br>
              <a:rPr lang="en-US" altLang="zh-CN"/>
            </a:br>
            <a:r>
              <a:rPr lang="zh-CN" altLang="en-US"/>
              <a:t>　　</a:t>
            </a:r>
            <a:r>
              <a:rPr lang="en-US" altLang="zh-CN"/>
              <a:t>(2) </a:t>
            </a:r>
            <a:r>
              <a:rPr lang="zh-CN" altLang="en-US"/>
              <a:t>若进程</a:t>
            </a:r>
            <a:r>
              <a:rPr lang="en-US" altLang="zh-CN"/>
              <a:t>P2</a:t>
            </a:r>
            <a:r>
              <a:rPr lang="zh-CN" altLang="en-US"/>
              <a:t>提出请求</a:t>
            </a:r>
            <a:r>
              <a:rPr lang="en-US" altLang="zh-CN"/>
              <a:t>Request(1, 2, 2, 2)</a:t>
            </a:r>
            <a:r>
              <a:rPr lang="zh-CN" altLang="en-US"/>
              <a:t>后，系统能否将资源分配给它</a:t>
            </a:r>
            <a:r>
              <a:rPr lang="en-US" altLang="zh-CN"/>
              <a:t>? </a:t>
            </a:r>
          </a:p>
        </p:txBody>
      </p:sp>
      <p:sp>
        <p:nvSpPr>
          <p:cNvPr id="837635" name="Rectangle 3"/>
          <p:cNvSpPr>
            <a:spLocks noGrp="1" noChangeArrowheads="1"/>
          </p:cNvSpPr>
          <p:nvPr>
            <p:ph type="body" idx="1"/>
          </p:nvPr>
        </p:nvSpPr>
        <p:spPr/>
        <p:txBody>
          <a:bodyPr/>
          <a:lstStyle/>
          <a:p>
            <a:endParaRPr lang="zh-CN" altLang="zh-CN"/>
          </a:p>
        </p:txBody>
      </p:sp>
      <p:pic>
        <p:nvPicPr>
          <p:cNvPr id="83763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636838"/>
            <a:ext cx="7272337"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7637"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5924774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第四章    存 储 器 管 理</a:t>
            </a:r>
          </a:p>
        </p:txBody>
      </p:sp>
      <p:sp>
        <p:nvSpPr>
          <p:cNvPr id="108558" name="Text Box 14"/>
          <p:cNvSpPr txBox="1">
            <a:spLocks noChangeArrowheads="1"/>
          </p:cNvSpPr>
          <p:nvPr/>
        </p:nvSpPr>
        <p:spPr bwMode="auto">
          <a:xfrm>
            <a:off x="2916238" y="2565400"/>
            <a:ext cx="403225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4.1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存储器的层次结构</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4.2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程序的装入和链接</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4.3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连续分配存储管理方式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4.4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对换</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(Swapping)</a:t>
            </a:r>
            <a:endPar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4.5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分页存储管理方式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4.6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分段存储管理方式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9"/>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008501"/>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4.1  </a:t>
            </a:r>
            <a:r>
              <a:rPr lang="zh-CN" altLang="en-US" sz="3200">
                <a:latin typeface="黑体" panose="02010609060101010101" pitchFamily="49" charset="-122"/>
                <a:ea typeface="黑体" panose="02010609060101010101" pitchFamily="49" charset="-122"/>
              </a:rPr>
              <a:t>存储器的层次结构</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计算机执行时，几乎每一条指令都涉及对存储器的访问，因此要求对存储器的访问速度能跟得上处理机的运行速度。或者说，存储器的速度必须非常快，能与处理机的速度相匹配，否则会明显地影响到处理机的运行。此外还要求存储器具有非常大的容量，而且存储器的价格还应很便宜。 </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8141988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4.1.1  </a:t>
            </a:r>
            <a:r>
              <a:rPr lang="zh-CN" altLang="en-US">
                <a:latin typeface="黑体" panose="02010609060101010101" pitchFamily="49" charset="-122"/>
                <a:ea typeface="黑体" panose="02010609060101010101" pitchFamily="49" charset="-122"/>
              </a:rPr>
              <a:t>多层结构的存储器系统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存储器的多层结构</a:t>
            </a:r>
            <a:br>
              <a:rPr lang="zh-CN" altLang="en-US">
                <a:latin typeface="黑体" panose="02010609060101010101" pitchFamily="49" charset="-122"/>
                <a:ea typeface="黑体" panose="02010609060101010101" pitchFamily="49" charset="-122"/>
              </a:rPr>
            </a:br>
            <a:r>
              <a:rPr lang="zh-CN" altLang="en-US"/>
              <a:t>　    对于通用计算机而言，存储层次至少应具有三级：最高层为</a:t>
            </a:r>
            <a:r>
              <a:rPr lang="en-US" altLang="zh-CN"/>
              <a:t>CPU</a:t>
            </a:r>
            <a:r>
              <a:rPr lang="zh-CN" altLang="en-US"/>
              <a:t>寄存器，中间为主存，最底层是辅存。在较高档的计算机中，还可以根据具体的功能细分为寄存器、高速缓存、主存储器、磁盘缓存、固定磁盘、可移动存储介质等</a:t>
            </a:r>
            <a:r>
              <a:rPr lang="en-US" altLang="zh-CN"/>
              <a:t>6</a:t>
            </a:r>
            <a:r>
              <a:rPr lang="zh-CN" altLang="en-US"/>
              <a:t>层。如图</a:t>
            </a:r>
            <a:r>
              <a:rPr lang="en-US" altLang="zh-CN"/>
              <a:t>4-1</a:t>
            </a:r>
            <a:r>
              <a:rPr lang="zh-CN" altLang="en-US"/>
              <a:t>所示。 </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185705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endParaRPr lang="zh-CN" altLang="zh-CN"/>
          </a:p>
        </p:txBody>
      </p:sp>
      <p:sp>
        <p:nvSpPr>
          <p:cNvPr id="712707" name="Rectangle 3"/>
          <p:cNvSpPr>
            <a:spLocks noGrp="1" noChangeArrowheads="1"/>
          </p:cNvSpPr>
          <p:nvPr>
            <p:ph type="body" idx="1"/>
          </p:nvPr>
        </p:nvSpPr>
        <p:spPr>
          <a:xfrm>
            <a:off x="0" y="5445125"/>
            <a:ext cx="9144000" cy="476250"/>
          </a:xfrm>
        </p:spPr>
        <p:txBody>
          <a:bodyPr/>
          <a:lstStyle/>
          <a:p>
            <a:r>
              <a:rPr lang="zh-CN" altLang="en-US"/>
              <a:t>图</a:t>
            </a:r>
            <a:r>
              <a:rPr lang="en-US" altLang="zh-CN"/>
              <a:t>4-1  </a:t>
            </a:r>
            <a:r>
              <a:rPr lang="zh-CN" altLang="en-US"/>
              <a:t>计算机系统存储层次示意</a:t>
            </a:r>
          </a:p>
        </p:txBody>
      </p:sp>
      <p:pic>
        <p:nvPicPr>
          <p:cNvPr id="712708" name="Picture 4" descr="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844675"/>
            <a:ext cx="6313488"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43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1.3.1  </a:t>
            </a:r>
            <a:r>
              <a:rPr lang="zh-CN" altLang="en-US">
                <a:latin typeface="黑体" panose="02010609060101010101" pitchFamily="49" charset="-122"/>
                <a:ea typeface="黑体" panose="02010609060101010101" pitchFamily="49" charset="-122"/>
              </a:rPr>
              <a:t>并发</a:t>
            </a:r>
            <a:r>
              <a:rPr lang="en-US" altLang="zh-CN">
                <a:latin typeface="黑体" panose="02010609060101010101" pitchFamily="49" charset="-122"/>
                <a:ea typeface="黑体" panose="02010609060101010101" pitchFamily="49" charset="-122"/>
              </a:rPr>
              <a:t>(Concurrence) </a:t>
            </a:r>
            <a:br>
              <a:rPr lang="en-US" altLang="zh-CN">
                <a:latin typeface="黑体" panose="02010609060101010101" pitchFamily="49" charset="-122"/>
                <a:ea typeface="黑体" panose="02010609060101010101" pitchFamily="49" charset="-122"/>
              </a:rPr>
            </a:br>
            <a:r>
              <a:rPr lang="zh-CN" altLang="en-US"/>
              <a:t>　　正是系统中的程序能并发执行这一特征，才使得</a:t>
            </a:r>
            <a:r>
              <a:rPr lang="en-US" altLang="zh-CN"/>
              <a:t>OS</a:t>
            </a:r>
            <a:r>
              <a:rPr lang="zh-CN" altLang="en-US"/>
              <a:t>能有效地提高系统中的资源利用率，增加系统的吞吐量。</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并行与并发</a:t>
            </a:r>
            <a:br>
              <a:rPr lang="zh-CN" altLang="en-US">
                <a:latin typeface="黑体" panose="02010609060101010101" pitchFamily="49" charset="-122"/>
                <a:ea typeface="黑体" panose="02010609060101010101" pitchFamily="49" charset="-122"/>
              </a:rPr>
            </a:br>
            <a:r>
              <a:rPr lang="zh-CN" altLang="en-US"/>
              <a:t>　　并行性和并发性是既相似又有区别的两个概念。并行性是指两个或多个事件在同一时刻发生。而并发性是指两个或多个事件在同一时间间隔内发生。 </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515255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可执行存储器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计算机系统的存储层次中，寄存器和主存储器又被称为可执行存储器。对于存放于其中的信息，与存放于辅存中的信息相比较而言，计算机所采用的访问机制是不同的，所需耗费的时间也是不同的。进程可以在很少的时钟周期内使用一条</a:t>
            </a:r>
            <a:r>
              <a:rPr lang="en-US" altLang="zh-CN"/>
              <a:t>load</a:t>
            </a:r>
            <a:r>
              <a:rPr lang="zh-CN" altLang="en-US"/>
              <a:t>或</a:t>
            </a:r>
            <a:r>
              <a:rPr lang="en-US" altLang="zh-CN"/>
              <a:t>store</a:t>
            </a:r>
            <a:r>
              <a:rPr lang="zh-CN" altLang="en-US"/>
              <a:t>指令对可执行存储器进行访问。但对辅存的访问则需要通过</a:t>
            </a:r>
            <a:r>
              <a:rPr lang="en-US" altLang="zh-CN"/>
              <a:t>I/O</a:t>
            </a:r>
            <a:r>
              <a:rPr lang="zh-CN" altLang="en-US"/>
              <a:t>设备实现，因此，在访问中将涉及到中断、设备驱动程序以及物理设备的运行，所需耗费的时间远远高于访问可执行存储器的时间，一般相差</a:t>
            </a:r>
            <a:r>
              <a:rPr lang="en-US" altLang="zh-CN"/>
              <a:t>3</a:t>
            </a:r>
            <a:r>
              <a:rPr lang="zh-CN" altLang="en-US"/>
              <a:t>个数量级甚至更多。</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77151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4.1.2  </a:t>
            </a:r>
            <a:r>
              <a:rPr lang="zh-CN" altLang="en-US">
                <a:latin typeface="黑体" panose="02010609060101010101" pitchFamily="49" charset="-122"/>
                <a:ea typeface="黑体" panose="02010609060101010101" pitchFamily="49" charset="-122"/>
              </a:rPr>
              <a:t>主存储器与寄存器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主存储器</a:t>
            </a:r>
            <a:br>
              <a:rPr lang="zh-CN" altLang="en-US">
                <a:latin typeface="黑体" panose="02010609060101010101" pitchFamily="49" charset="-122"/>
                <a:ea typeface="黑体" panose="02010609060101010101" pitchFamily="49" charset="-122"/>
              </a:rPr>
            </a:br>
            <a:r>
              <a:rPr lang="zh-CN" altLang="en-US"/>
              <a:t>　　主存储器简称内存或主存，是计算机系统中的主要部件，用于保存进程运行时的程序和数据，也称可执行存储器。 </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507534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寄存器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寄存器具有与处理机相同的速度，故对寄存器的访问速度最快，完全能与</a:t>
            </a:r>
            <a:r>
              <a:rPr lang="en-US" altLang="zh-CN"/>
              <a:t>CPU</a:t>
            </a:r>
            <a:r>
              <a:rPr lang="zh-CN" altLang="en-US"/>
              <a:t>协调工作，但价格却十分昂贵，因此容量不可能做得很大。 </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084652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4.1.3  </a:t>
            </a:r>
            <a:r>
              <a:rPr lang="zh-CN" altLang="en-US">
                <a:latin typeface="黑体" panose="02010609060101010101" pitchFamily="49" charset="-122"/>
                <a:ea typeface="黑体" panose="02010609060101010101" pitchFamily="49" charset="-122"/>
              </a:rPr>
              <a:t>高速缓存和磁盘缓存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高速缓存</a:t>
            </a:r>
            <a:br>
              <a:rPr lang="zh-CN" altLang="en-US">
                <a:latin typeface="黑体" panose="02010609060101010101" pitchFamily="49" charset="-122"/>
                <a:ea typeface="黑体" panose="02010609060101010101" pitchFamily="49" charset="-122"/>
              </a:rPr>
            </a:br>
            <a:r>
              <a:rPr lang="zh-CN" altLang="en-US"/>
              <a:t>　　高速缓存是现代计算机结构中的一个重要部件，它是介于寄存器和存储器之间的存储器，主要用于备份主存中较常用的数据，以减少处理机对主存储器的访问次数，这样可大幅度地提高程序执行速度。高速缓存容量远大于寄存器，而比内存约小两到三个数量级左右，从几十</a:t>
            </a:r>
            <a:r>
              <a:rPr lang="en-US" altLang="zh-CN"/>
              <a:t>KB</a:t>
            </a:r>
            <a:r>
              <a:rPr lang="zh-CN" altLang="en-US"/>
              <a:t>到几</a:t>
            </a:r>
            <a:r>
              <a:rPr lang="en-US" altLang="zh-CN"/>
              <a:t>MB</a:t>
            </a:r>
            <a:r>
              <a:rPr lang="zh-CN" altLang="en-US"/>
              <a:t>，访问速度快于主存储器。 </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43858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磁盘缓存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由于目前磁盘的</a:t>
            </a:r>
            <a:r>
              <a:rPr lang="en-US" altLang="zh-CN"/>
              <a:t>I/O</a:t>
            </a:r>
            <a:r>
              <a:rPr lang="zh-CN" altLang="en-US"/>
              <a:t>速度远低于对主存的访问速度，为了缓和两者之间在速度上的不匹配，而设置了磁盘缓存，主要用于暂时存放频繁使用的一部分磁盘数据和信息，以减少访问磁盘的次数。但磁盘缓存与高速缓存不同，它本身并不是一种实际存在的存储器，而是利用主存中的部分存储空间暂时存放从磁盘中读出</a:t>
            </a:r>
            <a:r>
              <a:rPr lang="en-US" altLang="zh-CN"/>
              <a:t>(</a:t>
            </a:r>
            <a:r>
              <a:rPr lang="zh-CN" altLang="en-US"/>
              <a:t>或写入</a:t>
            </a:r>
            <a:r>
              <a:rPr lang="en-US" altLang="zh-CN"/>
              <a:t>)</a:t>
            </a:r>
            <a:r>
              <a:rPr lang="zh-CN" altLang="en-US"/>
              <a:t>的信息。主存也可以看作是辅存的高速缓存，因为，辅存中的数据必须复制到主存方能使用，反之，数据也必须先存在主存中，才能输出到辅存。</a:t>
            </a:r>
          </a:p>
        </p:txBody>
      </p:sp>
      <p:sp>
        <p:nvSpPr>
          <p:cNvPr id="717827" name="Rectangle 3"/>
          <p:cNvSpPr>
            <a:spLocks noGrp="1" noChangeArrowheads="1"/>
          </p:cNvSpPr>
          <p:nvPr>
            <p:ph type="body" idx="1"/>
          </p:nvPr>
        </p:nvSpPr>
        <p:spPr/>
        <p:txBody>
          <a:bodyPr/>
          <a:lstStyle/>
          <a:p>
            <a:endParaRPr lang="zh-CN" altLang="zh-CN"/>
          </a:p>
        </p:txBody>
      </p:sp>
      <p:sp>
        <p:nvSpPr>
          <p:cNvPr id="71782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9617846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1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4.2  </a:t>
            </a:r>
            <a:r>
              <a:rPr lang="zh-CN" altLang="en-US" sz="3200">
                <a:latin typeface="黑体" panose="02010609060101010101" pitchFamily="49" charset="-122"/>
                <a:ea typeface="黑体" panose="02010609060101010101" pitchFamily="49" charset="-122"/>
              </a:rPr>
              <a:t>程序的装入和链接</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用户程序要在系统中运行，必须先将它装入内存，然后再将其转变为一个可以执行的程序，通常都要经过以下几个步骤：</a:t>
            </a:r>
            <a:br>
              <a:rPr lang="zh-CN" altLang="en-US"/>
            </a:br>
            <a:r>
              <a:rPr lang="zh-CN" altLang="en-US"/>
              <a:t>　　</a:t>
            </a:r>
            <a:r>
              <a:rPr lang="en-US" altLang="zh-CN"/>
              <a:t>(1) </a:t>
            </a:r>
            <a:r>
              <a:rPr lang="zh-CN" altLang="en-US"/>
              <a:t>编译，由编译程序</a:t>
            </a:r>
            <a:r>
              <a:rPr lang="en-US" altLang="zh-CN"/>
              <a:t>(Compiler)</a:t>
            </a:r>
            <a:r>
              <a:rPr lang="zh-CN" altLang="en-US"/>
              <a:t>对用户源程序进行编译，形成若干个目标模块</a:t>
            </a:r>
            <a:r>
              <a:rPr lang="en-US" altLang="zh-CN"/>
              <a:t>(Object Module)</a:t>
            </a:r>
            <a:r>
              <a:rPr lang="zh-CN" altLang="en-US"/>
              <a:t>；</a:t>
            </a:r>
            <a:br>
              <a:rPr lang="zh-CN" altLang="en-US"/>
            </a:br>
            <a:r>
              <a:rPr lang="zh-CN" altLang="en-US"/>
              <a:t>　　</a:t>
            </a:r>
            <a:r>
              <a:rPr lang="en-US" altLang="zh-CN"/>
              <a:t>(2) </a:t>
            </a:r>
            <a:r>
              <a:rPr lang="zh-CN" altLang="en-US"/>
              <a:t>链接，由链接程序</a:t>
            </a:r>
            <a:r>
              <a:rPr lang="en-US" altLang="zh-CN"/>
              <a:t>(Linker)</a:t>
            </a:r>
            <a:r>
              <a:rPr lang="zh-CN" altLang="en-US"/>
              <a:t>将编译后形成的一组目标模块以及它们所需要的库函数链接在一起，形成一个完整的装入模块</a:t>
            </a:r>
            <a:r>
              <a:rPr lang="en-US" altLang="zh-CN"/>
              <a:t>(Load Module)</a:t>
            </a:r>
            <a:r>
              <a:rPr lang="zh-CN" altLang="en-US"/>
              <a:t>；</a:t>
            </a:r>
            <a:br>
              <a:rPr lang="zh-CN" altLang="en-US"/>
            </a:br>
            <a:r>
              <a:rPr lang="zh-CN" altLang="en-US"/>
              <a:t>　　</a:t>
            </a:r>
            <a:r>
              <a:rPr lang="en-US" altLang="zh-CN"/>
              <a:t>(3) </a:t>
            </a:r>
            <a:r>
              <a:rPr lang="zh-CN" altLang="en-US"/>
              <a:t>装入，由装入程序</a:t>
            </a:r>
            <a:r>
              <a:rPr lang="en-US" altLang="zh-CN"/>
              <a:t>(Loader)</a:t>
            </a:r>
            <a:r>
              <a:rPr lang="zh-CN" altLang="en-US"/>
              <a:t>将装入模块装入内存。</a:t>
            </a:r>
            <a:br>
              <a:rPr lang="zh-CN" altLang="en-US"/>
            </a:br>
            <a:r>
              <a:rPr lang="zh-CN" altLang="en-US"/>
              <a:t>　　图</a:t>
            </a:r>
            <a:r>
              <a:rPr lang="en-US" altLang="zh-CN"/>
              <a:t>4-2</a:t>
            </a:r>
            <a:r>
              <a:rPr lang="zh-CN" altLang="en-US"/>
              <a:t>示出了这样的三步过程。本节将扼要阐述程序</a:t>
            </a:r>
            <a:r>
              <a:rPr lang="en-US" altLang="zh-CN"/>
              <a:t>(</a:t>
            </a:r>
            <a:r>
              <a:rPr lang="zh-CN" altLang="en-US"/>
              <a:t>含数据</a:t>
            </a:r>
            <a:r>
              <a:rPr lang="en-US" altLang="zh-CN"/>
              <a:t>)</a:t>
            </a:r>
            <a:r>
              <a:rPr lang="zh-CN" altLang="en-US"/>
              <a:t>的链接和装入过程。</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63553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endParaRPr lang="zh-CN" altLang="zh-CN"/>
          </a:p>
        </p:txBody>
      </p:sp>
      <p:sp>
        <p:nvSpPr>
          <p:cNvPr id="719875" name="Rectangle 3"/>
          <p:cNvSpPr>
            <a:spLocks noGrp="1" noChangeArrowheads="1"/>
          </p:cNvSpPr>
          <p:nvPr>
            <p:ph type="body" idx="1"/>
          </p:nvPr>
        </p:nvSpPr>
        <p:spPr>
          <a:xfrm>
            <a:off x="0" y="5373688"/>
            <a:ext cx="9144000" cy="476250"/>
          </a:xfrm>
        </p:spPr>
        <p:txBody>
          <a:bodyPr/>
          <a:lstStyle/>
          <a:p>
            <a:r>
              <a:rPr lang="zh-CN" altLang="en-US"/>
              <a:t>图</a:t>
            </a:r>
            <a:r>
              <a:rPr lang="en-US" altLang="zh-CN"/>
              <a:t>4-2</a:t>
            </a:r>
            <a:r>
              <a:rPr lang="zh-CN" altLang="en-US"/>
              <a:t>　对用户程序的处理步骤</a:t>
            </a:r>
          </a:p>
        </p:txBody>
      </p:sp>
      <p:pic>
        <p:nvPicPr>
          <p:cNvPr id="719876" name="Picture 4" descr="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84313"/>
            <a:ext cx="7129462" cy="327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833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4.2.1  </a:t>
            </a:r>
            <a:r>
              <a:rPr lang="zh-CN" altLang="en-US">
                <a:latin typeface="黑体" panose="02010609060101010101" pitchFamily="49" charset="-122"/>
                <a:ea typeface="黑体" panose="02010609060101010101" pitchFamily="49" charset="-122"/>
              </a:rPr>
              <a:t>程序的装入</a:t>
            </a:r>
            <a:br>
              <a:rPr lang="zh-CN" altLang="en-US">
                <a:latin typeface="黑体" panose="02010609060101010101" pitchFamily="49" charset="-122"/>
                <a:ea typeface="黑体" panose="02010609060101010101" pitchFamily="49" charset="-122"/>
              </a:rPr>
            </a:br>
            <a:r>
              <a:rPr lang="zh-CN" altLang="en-US"/>
              <a:t>　　为了阐述上的方便，我们先介绍一个无需进行链接的单个目标模块的装入过程。该目标模块也就是装入模块。在将一个装入模块装入内存时，可以有如下三种装入方式：</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绝对装入方式</a:t>
            </a:r>
            <a:r>
              <a:rPr lang="en-US" altLang="zh-CN">
                <a:latin typeface="黑体" panose="02010609060101010101" pitchFamily="49" charset="-122"/>
                <a:ea typeface="黑体" panose="02010609060101010101" pitchFamily="49" charset="-122"/>
              </a:rPr>
              <a:t>(Absolute Loading Mode)</a:t>
            </a:r>
            <a:r>
              <a:rPr lang="en-US" altLang="zh-CN"/>
              <a:t/>
            </a:r>
            <a:br>
              <a:rPr lang="en-US" altLang="zh-CN"/>
            </a:br>
            <a:r>
              <a:rPr lang="zh-CN" altLang="en-US"/>
              <a:t>　　当计算机系统很小，且仅能运行单道程序时，完全有可能知道程序将驻留在内存的什么位置。此时可以采用绝对装入方式。用户程序经编译后，将产生绝对地址</a:t>
            </a:r>
            <a:r>
              <a:rPr lang="en-US" altLang="zh-CN"/>
              <a:t>(</a:t>
            </a:r>
            <a:r>
              <a:rPr lang="zh-CN" altLang="en-US"/>
              <a:t>即物理地址</a:t>
            </a:r>
            <a:r>
              <a:rPr lang="en-US" altLang="zh-CN"/>
              <a:t>)</a:t>
            </a:r>
            <a:r>
              <a:rPr lang="zh-CN" altLang="en-US"/>
              <a:t>的目标代码。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32865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可重定位装入方式</a:t>
            </a:r>
            <a:r>
              <a:rPr lang="en-US" altLang="zh-CN">
                <a:latin typeface="黑体" panose="02010609060101010101" pitchFamily="49" charset="-122"/>
                <a:ea typeface="黑体" panose="02010609060101010101" pitchFamily="49" charset="-122"/>
              </a:rPr>
              <a:t>(Relocation Loading Mode)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绝对装入方式只能将目标模块装入到内存中事先指定的位置，这只适用于单道程序环境。而在多道程序环境下，编译程序不可能预知经编译后所得到的目标模块应放在内存的何处。因此，对于用户程序编译所形成的若干个目标模块，它们的起始地址通常都是从</a:t>
            </a:r>
            <a:r>
              <a:rPr lang="en-US" altLang="zh-CN"/>
              <a:t>0</a:t>
            </a:r>
            <a:r>
              <a:rPr lang="zh-CN" altLang="en-US"/>
              <a:t>开始的，程序中的其它地址也都是相对于起始地址计算的。 </a:t>
            </a:r>
            <a:br>
              <a:rPr lang="zh-CN" altLang="en-US"/>
            </a:br>
            <a:r>
              <a:rPr lang="zh-CN" altLang="en-US"/>
              <a:t>　　</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894466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endParaRPr lang="zh-CN" altLang="zh-CN"/>
          </a:p>
        </p:txBody>
      </p:sp>
      <p:sp>
        <p:nvSpPr>
          <p:cNvPr id="722947" name="Rectangle 3"/>
          <p:cNvSpPr>
            <a:spLocks noGrp="1" noChangeArrowheads="1"/>
          </p:cNvSpPr>
          <p:nvPr>
            <p:ph type="body" idx="1"/>
          </p:nvPr>
        </p:nvSpPr>
        <p:spPr/>
        <p:txBody>
          <a:bodyPr/>
          <a:lstStyle/>
          <a:p>
            <a:r>
              <a:rPr lang="zh-CN" altLang="en-US"/>
              <a:t>图</a:t>
            </a:r>
            <a:r>
              <a:rPr lang="en-US" altLang="zh-CN"/>
              <a:t>4-3</a:t>
            </a:r>
            <a:r>
              <a:rPr lang="zh-CN" altLang="en-US"/>
              <a:t>　作业装入内存时的情况</a:t>
            </a:r>
          </a:p>
        </p:txBody>
      </p:sp>
      <p:pic>
        <p:nvPicPr>
          <p:cNvPr id="722948" name="Picture 4"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28775"/>
            <a:ext cx="5881687" cy="355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24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引入进程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在一个未引入进程的系统中，在属于同一个应用程序的计算程序和</a:t>
            </a:r>
            <a:r>
              <a:rPr lang="en-US" altLang="zh-CN"/>
              <a:t>I/O</a:t>
            </a:r>
            <a:r>
              <a:rPr lang="zh-CN" altLang="en-US"/>
              <a:t>程序之间只能是顺序执行，即只有在计算程序执行告一段落后，才允许</a:t>
            </a:r>
            <a:r>
              <a:rPr lang="en-US" altLang="zh-CN"/>
              <a:t>I/O</a:t>
            </a:r>
            <a:r>
              <a:rPr lang="zh-CN" altLang="en-US"/>
              <a:t>程序执行；反之，在程序执行</a:t>
            </a:r>
            <a:r>
              <a:rPr lang="en-US" altLang="zh-CN"/>
              <a:t>I/O</a:t>
            </a:r>
            <a:r>
              <a:rPr lang="zh-CN" altLang="en-US"/>
              <a:t>操作时，计算程序也不能执行。但在为计算程序和</a:t>
            </a:r>
            <a:r>
              <a:rPr lang="en-US" altLang="zh-CN"/>
              <a:t>I/O</a:t>
            </a:r>
            <a:r>
              <a:rPr lang="zh-CN" altLang="en-US"/>
              <a:t>程序分别建立一个进程</a:t>
            </a:r>
            <a:r>
              <a:rPr lang="en-US" altLang="zh-CN"/>
              <a:t>(Process)</a:t>
            </a:r>
            <a:r>
              <a:rPr lang="zh-CN" altLang="en-US"/>
              <a:t>后，这两个进程便可并发执行。若对内存中的多个程序都分别建立一个进程，它们就可以并发执行，这样便能极大地提高系统资源的利用率，增加系统的吞吐量。</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9539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动态运行时的装入方式</a:t>
            </a:r>
            <a:r>
              <a:rPr lang="en-US" altLang="zh-CN">
                <a:latin typeface="黑体" panose="02010609060101010101" pitchFamily="49" charset="-122"/>
                <a:ea typeface="黑体" panose="02010609060101010101" pitchFamily="49" charset="-122"/>
              </a:rPr>
              <a:t>(Dynamic Run-time Loading)</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可重定位装入方式可将装入模块装入到内存中任何允许的位置，故可用于多道程序环境。但该方式并不允许程序运行时在内存中移动位置。 </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71396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4.2.2  </a:t>
            </a:r>
            <a:r>
              <a:rPr lang="zh-CN" altLang="en-US">
                <a:latin typeface="黑体" panose="02010609060101010101" pitchFamily="49" charset="-122"/>
                <a:ea typeface="黑体" panose="02010609060101010101" pitchFamily="49" charset="-122"/>
              </a:rPr>
              <a:t>程序的链接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静态链接</a:t>
            </a:r>
            <a:r>
              <a:rPr lang="en-US" altLang="zh-CN">
                <a:latin typeface="黑体" panose="02010609060101010101" pitchFamily="49" charset="-122"/>
                <a:ea typeface="黑体" panose="02010609060101010101" pitchFamily="49" charset="-122"/>
              </a:rPr>
              <a:t>(Static Linking)</a:t>
            </a:r>
            <a:r>
              <a:rPr lang="zh-CN" altLang="en-US">
                <a:latin typeface="黑体" panose="02010609060101010101" pitchFamily="49" charset="-122"/>
                <a:ea typeface="黑体" panose="02010609060101010101" pitchFamily="49" charset="-122"/>
              </a:rPr>
              <a:t>方式</a:t>
            </a:r>
            <a:br>
              <a:rPr lang="zh-CN" altLang="en-US">
                <a:latin typeface="黑体" panose="02010609060101010101" pitchFamily="49" charset="-122"/>
                <a:ea typeface="黑体" panose="02010609060101010101" pitchFamily="49" charset="-122"/>
              </a:rPr>
            </a:br>
            <a:r>
              <a:rPr lang="zh-CN" altLang="en-US"/>
              <a:t>　　在程序运行之前，先将各目标模块及它们所需的库函数链接成一个完整的装配模块，以后不再拆开。在图</a:t>
            </a:r>
            <a:r>
              <a:rPr lang="en-US" altLang="zh-CN"/>
              <a:t>4-4(a)</a:t>
            </a:r>
            <a:r>
              <a:rPr lang="zh-CN" altLang="en-US"/>
              <a:t>中示出了经过编译后所得到的三个目标模块</a:t>
            </a:r>
            <a:r>
              <a:rPr lang="en-US" altLang="zh-CN"/>
              <a:t>A</a:t>
            </a:r>
            <a:r>
              <a:rPr lang="zh-CN" altLang="en-US"/>
              <a:t>、</a:t>
            </a:r>
            <a:r>
              <a:rPr lang="en-US" altLang="zh-CN"/>
              <a:t>B</a:t>
            </a:r>
            <a:r>
              <a:rPr lang="zh-CN" altLang="en-US"/>
              <a:t>、</a:t>
            </a:r>
            <a:r>
              <a:rPr lang="en-US" altLang="zh-CN"/>
              <a:t>C</a:t>
            </a:r>
            <a:r>
              <a:rPr lang="zh-CN" altLang="en-US"/>
              <a:t>，它们的长度分别为</a:t>
            </a:r>
            <a:r>
              <a:rPr lang="en-US" altLang="zh-CN"/>
              <a:t>L</a:t>
            </a:r>
            <a:r>
              <a:rPr lang="zh-CN" altLang="en-US"/>
              <a:t>、</a:t>
            </a:r>
            <a:r>
              <a:rPr lang="en-US" altLang="zh-CN"/>
              <a:t>M</a:t>
            </a:r>
            <a:r>
              <a:rPr lang="zh-CN" altLang="en-US"/>
              <a:t>和</a:t>
            </a:r>
            <a:r>
              <a:rPr lang="en-US" altLang="zh-CN"/>
              <a:t>N</a:t>
            </a:r>
            <a:r>
              <a:rPr lang="zh-CN" altLang="en-US"/>
              <a:t>。在模块</a:t>
            </a:r>
            <a:r>
              <a:rPr lang="en-US" altLang="zh-CN"/>
              <a:t>A</a:t>
            </a:r>
            <a:r>
              <a:rPr lang="zh-CN" altLang="en-US"/>
              <a:t>中有一条语句</a:t>
            </a:r>
            <a:r>
              <a:rPr lang="en-US" altLang="zh-CN"/>
              <a:t>CALL B</a:t>
            </a:r>
            <a:r>
              <a:rPr lang="zh-CN" altLang="en-US"/>
              <a:t>，用于调用模块</a:t>
            </a:r>
            <a:r>
              <a:rPr lang="en-US" altLang="zh-CN"/>
              <a:t>B</a:t>
            </a:r>
            <a:r>
              <a:rPr lang="zh-CN" altLang="en-US"/>
              <a:t>。在模块</a:t>
            </a:r>
            <a:r>
              <a:rPr lang="en-US" altLang="zh-CN"/>
              <a:t>B</a:t>
            </a:r>
            <a:r>
              <a:rPr lang="zh-CN" altLang="en-US"/>
              <a:t>中有一条语句</a:t>
            </a:r>
            <a:r>
              <a:rPr lang="en-US" altLang="zh-CN"/>
              <a:t>CALL C</a:t>
            </a:r>
            <a:r>
              <a:rPr lang="zh-CN" altLang="en-US"/>
              <a:t>，用于调用模块</a:t>
            </a:r>
            <a:r>
              <a:rPr lang="en-US" altLang="zh-CN"/>
              <a:t>C</a:t>
            </a:r>
            <a:r>
              <a:rPr lang="zh-CN" altLang="en-US"/>
              <a:t>。</a:t>
            </a:r>
            <a:r>
              <a:rPr lang="en-US" altLang="zh-CN"/>
              <a:t>B</a:t>
            </a:r>
            <a:r>
              <a:rPr lang="zh-CN" altLang="en-US"/>
              <a:t>和</a:t>
            </a:r>
            <a:r>
              <a:rPr lang="en-US" altLang="zh-CN"/>
              <a:t>C</a:t>
            </a:r>
            <a:r>
              <a:rPr lang="zh-CN" altLang="en-US"/>
              <a:t>都属于外部调用符号，在将这几个目标模块装配成一个装入模块时，须解决以下两个问题： </a:t>
            </a:r>
            <a:br>
              <a:rPr lang="zh-CN" altLang="en-US"/>
            </a:br>
            <a:r>
              <a:rPr lang="zh-CN" altLang="en-US"/>
              <a:t>　　</a:t>
            </a:r>
            <a:r>
              <a:rPr lang="en-US" altLang="zh-CN"/>
              <a:t>(1) </a:t>
            </a:r>
            <a:r>
              <a:rPr lang="zh-CN" altLang="en-US"/>
              <a:t>对相对地址进行修改。</a:t>
            </a:r>
            <a:br>
              <a:rPr lang="zh-CN" altLang="en-US"/>
            </a:br>
            <a:r>
              <a:rPr lang="zh-CN" altLang="en-US"/>
              <a:t>　　</a:t>
            </a:r>
            <a:r>
              <a:rPr lang="en-US" altLang="zh-CN"/>
              <a:t>(2) </a:t>
            </a:r>
            <a:r>
              <a:rPr lang="zh-CN" altLang="en-US"/>
              <a:t>变换外部调用符号。 </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33858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endParaRPr lang="zh-CN" altLang="zh-CN"/>
          </a:p>
        </p:txBody>
      </p:sp>
      <p:sp>
        <p:nvSpPr>
          <p:cNvPr id="726019" name="Rectangle 3"/>
          <p:cNvSpPr>
            <a:spLocks noGrp="1" noChangeArrowheads="1"/>
          </p:cNvSpPr>
          <p:nvPr>
            <p:ph type="body" idx="1"/>
          </p:nvPr>
        </p:nvSpPr>
        <p:spPr/>
        <p:txBody>
          <a:bodyPr/>
          <a:lstStyle/>
          <a:p>
            <a:r>
              <a:rPr lang="zh-CN" altLang="en-US"/>
              <a:t>图</a:t>
            </a:r>
            <a:r>
              <a:rPr lang="en-US" altLang="zh-CN"/>
              <a:t>4-4</a:t>
            </a:r>
            <a:r>
              <a:rPr lang="zh-CN" altLang="en-US"/>
              <a:t>　程序链接示意图</a:t>
            </a:r>
          </a:p>
        </p:txBody>
      </p:sp>
      <p:pic>
        <p:nvPicPr>
          <p:cNvPr id="726020" name="Picture 4" descr="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12875"/>
            <a:ext cx="6026150" cy="390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246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装入时动态链接</a:t>
            </a:r>
            <a:r>
              <a:rPr lang="en-US" altLang="zh-CN">
                <a:latin typeface="黑体" panose="02010609060101010101" pitchFamily="49" charset="-122"/>
                <a:ea typeface="黑体" panose="02010609060101010101" pitchFamily="49" charset="-122"/>
              </a:rPr>
              <a:t>(Load-time Dynamic Linking)</a:t>
            </a:r>
            <a:r>
              <a:rPr lang="en-US" altLang="zh-CN"/>
              <a:t/>
            </a:r>
            <a:br>
              <a:rPr lang="en-US" altLang="zh-CN"/>
            </a:br>
            <a:r>
              <a:rPr lang="zh-CN" altLang="en-US"/>
              <a:t>　　这是指将用户源程序编译后所得到的一组目标模块，在装入内存时，采用边装入边链接的链接方式。即在装入一个目标模块时，若发生一个外部模块调用事件，将引起装入程序去找出相应的外部目标模块，并将它装入内存，还要按照图</a:t>
            </a:r>
            <a:r>
              <a:rPr lang="en-US" altLang="zh-CN"/>
              <a:t>4-4</a:t>
            </a:r>
            <a:r>
              <a:rPr lang="zh-CN" altLang="en-US"/>
              <a:t>所示的方式修改目标模块中的相对地址。装入时动态链接方式有以下优点：</a:t>
            </a:r>
            <a:br>
              <a:rPr lang="zh-CN" altLang="en-US"/>
            </a:br>
            <a:r>
              <a:rPr lang="zh-CN" altLang="en-US"/>
              <a:t>　　</a:t>
            </a:r>
            <a:r>
              <a:rPr lang="en-US" altLang="zh-CN"/>
              <a:t>(1) </a:t>
            </a:r>
            <a:r>
              <a:rPr lang="zh-CN" altLang="en-US"/>
              <a:t>便于修改和更新。</a:t>
            </a:r>
            <a:br>
              <a:rPr lang="zh-CN" altLang="en-US"/>
            </a:br>
            <a:r>
              <a:rPr lang="zh-CN" altLang="en-US"/>
              <a:t>　　</a:t>
            </a:r>
            <a:r>
              <a:rPr lang="en-US" altLang="zh-CN"/>
              <a:t>(2) </a:t>
            </a:r>
            <a:r>
              <a:rPr lang="zh-CN" altLang="en-US"/>
              <a:t>便于实现对目标模块的共享。 </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325848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运行时动态链接</a:t>
            </a:r>
            <a:r>
              <a:rPr lang="en-US" altLang="zh-CN">
                <a:latin typeface="黑体" panose="02010609060101010101" pitchFamily="49" charset="-122"/>
                <a:ea typeface="黑体" panose="02010609060101010101" pitchFamily="49" charset="-122"/>
              </a:rPr>
              <a:t>(Run-time Dynamic Linking)</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许多情况下，应用程序在运行时，每次要运行的模块可能是不相同的。但由于事先无法知道本次要运行哪些模块，故只能是将所有可能要运行到的模块全部都装入内存，并在装入时全部链接在一起。显然这是低效的，因为往往会有部分目标模块根本就不运行。比较典型的例子是作为错误处理用的目标模块，如果程序在整个运行过程中都不出现错误，则显然就不会用到该模块。</a:t>
            </a:r>
          </a:p>
        </p:txBody>
      </p:sp>
      <p:sp>
        <p:nvSpPr>
          <p:cNvPr id="728067" name="Rectangle 3"/>
          <p:cNvSpPr>
            <a:spLocks noGrp="1" noChangeArrowheads="1"/>
          </p:cNvSpPr>
          <p:nvPr>
            <p:ph type="body" idx="1"/>
          </p:nvPr>
        </p:nvSpPr>
        <p:spPr/>
        <p:txBody>
          <a:bodyPr/>
          <a:lstStyle/>
          <a:p>
            <a:endParaRPr lang="zh-CN" altLang="zh-CN"/>
          </a:p>
        </p:txBody>
      </p:sp>
      <p:sp>
        <p:nvSpPr>
          <p:cNvPr id="72806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0299094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4.3  </a:t>
            </a:r>
            <a:r>
              <a:rPr lang="zh-CN" altLang="en-US" sz="3200">
                <a:latin typeface="黑体" panose="02010609060101010101" pitchFamily="49" charset="-122"/>
                <a:ea typeface="黑体" panose="02010609060101010101" pitchFamily="49" charset="-122"/>
              </a:rPr>
              <a:t>连续分配存储管理方式</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4.3.1  </a:t>
            </a:r>
            <a:r>
              <a:rPr lang="zh-CN" altLang="en-US">
                <a:latin typeface="黑体" panose="02010609060101010101" pitchFamily="49" charset="-122"/>
                <a:ea typeface="黑体" panose="02010609060101010101" pitchFamily="49" charset="-122"/>
              </a:rPr>
              <a:t>单一连续分配</a:t>
            </a:r>
            <a:br>
              <a:rPr lang="zh-CN" altLang="en-US">
                <a:latin typeface="黑体" panose="02010609060101010101" pitchFamily="49" charset="-122"/>
                <a:ea typeface="黑体" panose="02010609060101010101" pitchFamily="49" charset="-122"/>
              </a:rPr>
            </a:br>
            <a:r>
              <a:rPr lang="zh-CN" altLang="en-US"/>
              <a:t>　　在单道程序环境下，当时的存储器管理方式是把内存分为系统区和用户区两部分，系统区仅提供给</a:t>
            </a:r>
            <a:r>
              <a:rPr lang="en-US" altLang="zh-CN"/>
              <a:t>OS</a:t>
            </a:r>
            <a:r>
              <a:rPr lang="zh-CN" altLang="en-US"/>
              <a:t>使用，它通常是放在内存的低址部分。而在用户区内存中，仅装有一道用户程序，即整个内存的用户空间由该程序独占。这样的存储器分配方式被称为单一连续分配方式。</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7317681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4.3.2  </a:t>
            </a:r>
            <a:r>
              <a:rPr lang="zh-CN" altLang="en-US">
                <a:latin typeface="黑体" panose="02010609060101010101" pitchFamily="49" charset="-122"/>
                <a:ea typeface="黑体" panose="02010609060101010101" pitchFamily="49" charset="-122"/>
              </a:rPr>
              <a:t>固定分区分配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划分分区的方法</a:t>
            </a:r>
            <a:br>
              <a:rPr lang="zh-CN" altLang="en-US">
                <a:latin typeface="黑体" panose="02010609060101010101" pitchFamily="49" charset="-122"/>
                <a:ea typeface="黑体" panose="02010609060101010101" pitchFamily="49" charset="-122"/>
              </a:rPr>
            </a:br>
            <a:r>
              <a:rPr lang="zh-CN" altLang="en-US"/>
              <a:t>　　可用下述两种方法将内存的用户空间划分为若干个固定大小的分区： </a:t>
            </a:r>
            <a:br>
              <a:rPr lang="zh-CN" altLang="en-US"/>
            </a:br>
            <a:r>
              <a:rPr lang="zh-CN" altLang="en-US"/>
              <a:t>　　</a:t>
            </a:r>
            <a:r>
              <a:rPr lang="en-US" altLang="zh-CN"/>
              <a:t>(1) </a:t>
            </a:r>
            <a:r>
              <a:rPr lang="zh-CN" altLang="en-US"/>
              <a:t>分区大小相等</a:t>
            </a:r>
            <a:r>
              <a:rPr lang="en-US" altLang="zh-CN"/>
              <a:t>(</a:t>
            </a:r>
            <a:r>
              <a:rPr lang="zh-CN" altLang="en-US"/>
              <a:t>指所有的内存分区大小相等</a:t>
            </a:r>
            <a:r>
              <a:rPr lang="en-US" altLang="zh-CN"/>
              <a:t>)</a:t>
            </a:r>
            <a:r>
              <a:rPr lang="zh-CN" altLang="en-US"/>
              <a:t>。</a:t>
            </a:r>
            <a:br>
              <a:rPr lang="zh-CN" altLang="en-US"/>
            </a:br>
            <a:r>
              <a:rPr lang="zh-CN" altLang="en-US"/>
              <a:t>　　</a:t>
            </a:r>
            <a:r>
              <a:rPr lang="en-US" altLang="zh-CN"/>
              <a:t>(2) </a:t>
            </a:r>
            <a:r>
              <a:rPr lang="zh-CN" altLang="en-US"/>
              <a:t>分区大小不等。</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03134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内存分配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为了便于内存分配，通常将分区按其大小进行排队，并为之建立一张分区使用表，其中各表项包括每个分区的起始地址、大小及状态</a:t>
            </a:r>
            <a:r>
              <a:rPr lang="en-US" altLang="zh-CN"/>
              <a:t>(</a:t>
            </a:r>
            <a:r>
              <a:rPr lang="zh-CN" altLang="en-US"/>
              <a:t>是否已分配</a:t>
            </a:r>
            <a:r>
              <a:rPr lang="en-US" altLang="zh-CN"/>
              <a:t>)</a:t>
            </a:r>
            <a:r>
              <a:rPr lang="zh-CN" altLang="en-US"/>
              <a:t>，如图</a:t>
            </a:r>
            <a:r>
              <a:rPr lang="en-US" altLang="zh-CN"/>
              <a:t>4-5</a:t>
            </a:r>
            <a:r>
              <a:rPr lang="zh-CN" altLang="en-US"/>
              <a:t>所示。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000470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endParaRPr lang="zh-CN" altLang="zh-CN"/>
          </a:p>
        </p:txBody>
      </p:sp>
      <p:sp>
        <p:nvSpPr>
          <p:cNvPr id="732163" name="Rectangle 3"/>
          <p:cNvSpPr>
            <a:spLocks noGrp="1" noChangeArrowheads="1"/>
          </p:cNvSpPr>
          <p:nvPr>
            <p:ph type="body" idx="1"/>
          </p:nvPr>
        </p:nvSpPr>
        <p:spPr>
          <a:xfrm>
            <a:off x="0" y="5516563"/>
            <a:ext cx="9144000" cy="476250"/>
          </a:xfrm>
        </p:spPr>
        <p:txBody>
          <a:bodyPr/>
          <a:lstStyle/>
          <a:p>
            <a:r>
              <a:rPr lang="zh-CN" altLang="en-US"/>
              <a:t>图</a:t>
            </a:r>
            <a:r>
              <a:rPr lang="en-US" altLang="zh-CN"/>
              <a:t>4-5  </a:t>
            </a:r>
            <a:r>
              <a:rPr lang="zh-CN" altLang="en-US"/>
              <a:t>固定分区使用表</a:t>
            </a:r>
          </a:p>
        </p:txBody>
      </p:sp>
      <p:pic>
        <p:nvPicPr>
          <p:cNvPr id="732164" name="Picture 4" descr="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2875"/>
            <a:ext cx="6913562" cy="363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71714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4.3.3  </a:t>
            </a:r>
            <a:r>
              <a:rPr lang="zh-CN" altLang="en-US">
                <a:latin typeface="黑体" panose="02010609060101010101" pitchFamily="49" charset="-122"/>
                <a:ea typeface="黑体" panose="02010609060101010101" pitchFamily="49" charset="-122"/>
              </a:rPr>
              <a:t>动态分区分配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动态分区分配中的数据结构   </a:t>
            </a:r>
            <a:br>
              <a:rPr lang="zh-CN" altLang="en-US">
                <a:latin typeface="黑体" panose="02010609060101010101" pitchFamily="49" charset="-122"/>
                <a:ea typeface="黑体" panose="02010609060101010101" pitchFamily="49" charset="-122"/>
              </a:rPr>
            </a:br>
            <a:r>
              <a:rPr lang="zh-CN" altLang="en-US"/>
              <a:t>　　常用的数据结构有以下两种形式：① 空闲分区表，在系统中设置一张空闲分区表，用于记录每个空闲分区的情况。每个空闲分区占一个表目，表目中包括分区号、分区大小和分区始址等数据项，如图</a:t>
            </a:r>
            <a:r>
              <a:rPr lang="en-US" altLang="zh-CN"/>
              <a:t>4-6</a:t>
            </a:r>
            <a:r>
              <a:rPr lang="zh-CN" altLang="en-US"/>
              <a:t>所示。② 空闲分区链。为了实现对空闲分区的分配和链接，在每个分区的起始部分设置一些用于控制分区分配的信息，以及用于链接各分区所用的前向指针，在分区尾部则设置一后向指针。通过前、后向链接指针，可将所有的空闲分区链接成一个双向链，如图</a:t>
            </a:r>
            <a:r>
              <a:rPr lang="en-US" altLang="zh-CN"/>
              <a:t>4-7</a:t>
            </a:r>
            <a:r>
              <a:rPr lang="zh-CN" altLang="en-US"/>
              <a:t>所示。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3493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1.3.2  </a:t>
            </a:r>
            <a:r>
              <a:rPr lang="zh-CN" altLang="en-US">
                <a:latin typeface="黑体" panose="02010609060101010101" pitchFamily="49" charset="-122"/>
                <a:ea typeface="黑体" panose="02010609060101010101" pitchFamily="49" charset="-122"/>
              </a:rPr>
              <a:t>共享</a:t>
            </a:r>
            <a:r>
              <a:rPr lang="en-US" altLang="zh-CN">
                <a:latin typeface="黑体" panose="02010609060101010101" pitchFamily="49" charset="-122"/>
                <a:ea typeface="黑体" panose="02010609060101010101" pitchFamily="49" charset="-122"/>
              </a:rPr>
              <a:t>(Sharing)</a:t>
            </a:r>
            <a:r>
              <a:rPr lang="en-US" altLang="zh-CN"/>
              <a:t>           </a:t>
            </a:r>
            <a:br>
              <a:rPr lang="en-US" altLang="zh-CN"/>
            </a:br>
            <a:r>
              <a:rPr lang="zh-CN" altLang="en-US"/>
              <a:t>　　一般情况下的共享与操作系统环境下的共享其含义并不完全相同。 </a:t>
            </a:r>
            <a:br>
              <a:rPr lang="zh-CN" altLang="en-US"/>
            </a:b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互斥共享方式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系统中的某些资源，如打印机、磁带机等，虽然可以提供给多个进程</a:t>
            </a:r>
            <a:r>
              <a:rPr lang="en-US" altLang="zh-CN"/>
              <a:t>(</a:t>
            </a:r>
            <a:r>
              <a:rPr lang="zh-CN" altLang="en-US"/>
              <a:t>线程</a:t>
            </a:r>
            <a:r>
              <a:rPr lang="en-US" altLang="zh-CN"/>
              <a:t>)</a:t>
            </a:r>
            <a:r>
              <a:rPr lang="zh-CN" altLang="en-US"/>
              <a:t>使用，但应规定在一段时间内，只允许一个进程访问该资源。为此，在系统中应建立一种机制，以保证多个进程对这类资源的互斥访问。</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173257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endParaRPr lang="zh-CN" altLang="zh-CN"/>
          </a:p>
        </p:txBody>
      </p:sp>
      <p:sp>
        <p:nvSpPr>
          <p:cNvPr id="734211" name="Rectangle 3"/>
          <p:cNvSpPr>
            <a:spLocks noGrp="1" noChangeArrowheads="1"/>
          </p:cNvSpPr>
          <p:nvPr>
            <p:ph type="body" idx="1"/>
          </p:nvPr>
        </p:nvSpPr>
        <p:spPr>
          <a:xfrm>
            <a:off x="0" y="5516563"/>
            <a:ext cx="9144000" cy="476250"/>
          </a:xfrm>
        </p:spPr>
        <p:txBody>
          <a:bodyPr/>
          <a:lstStyle/>
          <a:p>
            <a:r>
              <a:rPr lang="en-US" altLang="zh-CN"/>
              <a:t> </a:t>
            </a:r>
            <a:r>
              <a:rPr lang="zh-CN" altLang="en-US"/>
              <a:t>图</a:t>
            </a:r>
            <a:r>
              <a:rPr lang="en-US" altLang="zh-CN"/>
              <a:t>4-6  </a:t>
            </a:r>
            <a:r>
              <a:rPr lang="zh-CN" altLang="en-US"/>
              <a:t>空闲分区表 </a:t>
            </a:r>
          </a:p>
        </p:txBody>
      </p:sp>
      <p:pic>
        <p:nvPicPr>
          <p:cNvPr id="734212" name="Picture 4" descr="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5884862" cy="342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11624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endParaRPr lang="zh-CN" altLang="zh-CN"/>
          </a:p>
        </p:txBody>
      </p:sp>
      <p:sp>
        <p:nvSpPr>
          <p:cNvPr id="735235" name="Rectangle 3"/>
          <p:cNvSpPr>
            <a:spLocks noGrp="1" noChangeArrowheads="1"/>
          </p:cNvSpPr>
          <p:nvPr>
            <p:ph type="body" idx="1"/>
          </p:nvPr>
        </p:nvSpPr>
        <p:spPr/>
        <p:txBody>
          <a:bodyPr/>
          <a:lstStyle/>
          <a:p>
            <a:r>
              <a:rPr lang="en-US" altLang="zh-CN"/>
              <a:t> </a:t>
            </a:r>
            <a:r>
              <a:rPr lang="zh-CN" altLang="en-US"/>
              <a:t>图</a:t>
            </a:r>
            <a:r>
              <a:rPr lang="en-US" altLang="zh-CN"/>
              <a:t>4-7  </a:t>
            </a:r>
            <a:r>
              <a:rPr lang="zh-CN" altLang="en-US"/>
              <a:t>空闲链结构 </a:t>
            </a:r>
          </a:p>
        </p:txBody>
      </p:sp>
      <p:pic>
        <p:nvPicPr>
          <p:cNvPr id="735236" name="Picture 4" descr="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6975"/>
            <a:ext cx="50101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595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动态分区分配算法</a:t>
            </a:r>
            <a:r>
              <a:rPr lang="zh-CN" altLang="en-US"/>
              <a:t/>
            </a:r>
            <a:br>
              <a:rPr lang="zh-CN" altLang="en-US"/>
            </a:br>
            <a:r>
              <a:rPr lang="zh-CN" altLang="en-US"/>
              <a:t>　　为把一个新作业装入内存，须按照一定的分配算法，从空闲分区表或空闲分区链中选出一分区分配给该作业。由于内存分配算法对系统性能有很大的影响，故人们对它进行了较为广泛而深入的研究，于是产生了许多动态分区分配算法。 </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689704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分区分配操作</a:t>
            </a:r>
            <a:br>
              <a:rPr lang="zh-CN" altLang="en-US"/>
            </a:br>
            <a:r>
              <a:rPr lang="zh-CN" altLang="en-US"/>
              <a:t>　　</a:t>
            </a:r>
            <a:r>
              <a:rPr lang="en-US" altLang="zh-CN"/>
              <a:t>1) </a:t>
            </a:r>
            <a:r>
              <a:rPr lang="zh-CN" altLang="en-US"/>
              <a:t>分配内存</a:t>
            </a:r>
            <a:br>
              <a:rPr lang="zh-CN" altLang="en-US"/>
            </a:br>
            <a:r>
              <a:rPr lang="zh-CN" altLang="en-US"/>
              <a:t>　　系统应利用某种分配算法，从空闲分区链</a:t>
            </a:r>
            <a:r>
              <a:rPr lang="en-US" altLang="zh-CN"/>
              <a:t>(</a:t>
            </a:r>
            <a:r>
              <a:rPr lang="zh-CN" altLang="en-US"/>
              <a:t>表</a:t>
            </a:r>
            <a:r>
              <a:rPr lang="en-US" altLang="zh-CN"/>
              <a:t>)</a:t>
            </a:r>
            <a:r>
              <a:rPr lang="zh-CN" altLang="en-US"/>
              <a:t>中找到所需大小的分区。设请求的分区大小为</a:t>
            </a:r>
            <a:r>
              <a:rPr lang="en-US" altLang="zh-CN"/>
              <a:t>u.size</a:t>
            </a:r>
            <a:r>
              <a:rPr lang="zh-CN" altLang="en-US"/>
              <a:t>，表中每个空闲分区的大小可表示为</a:t>
            </a:r>
            <a:r>
              <a:rPr lang="en-US" altLang="zh-CN"/>
              <a:t>m.size</a:t>
            </a:r>
            <a:r>
              <a:rPr lang="zh-CN" altLang="en-US"/>
              <a:t>。 </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59648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endParaRPr lang="zh-CN" altLang="zh-CN"/>
          </a:p>
        </p:txBody>
      </p:sp>
      <p:sp>
        <p:nvSpPr>
          <p:cNvPr id="738307" name="Rectangle 3"/>
          <p:cNvSpPr>
            <a:spLocks noGrp="1" noChangeArrowheads="1"/>
          </p:cNvSpPr>
          <p:nvPr>
            <p:ph type="body" idx="1"/>
          </p:nvPr>
        </p:nvSpPr>
        <p:spPr/>
        <p:txBody>
          <a:bodyPr/>
          <a:lstStyle/>
          <a:p>
            <a:r>
              <a:rPr lang="zh-CN" altLang="en-US"/>
              <a:t>图</a:t>
            </a:r>
            <a:r>
              <a:rPr lang="en-US" altLang="zh-CN"/>
              <a:t>4-8</a:t>
            </a:r>
            <a:r>
              <a:rPr lang="zh-CN" altLang="en-US"/>
              <a:t>　内存分配流程</a:t>
            </a:r>
          </a:p>
        </p:txBody>
      </p:sp>
      <p:pic>
        <p:nvPicPr>
          <p:cNvPr id="738308" name="Picture 4" descr="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125538"/>
            <a:ext cx="381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3477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a:t>　　</a:t>
            </a:r>
            <a:r>
              <a:rPr lang="en-US" altLang="zh-CN"/>
              <a:t>2) </a:t>
            </a:r>
            <a:r>
              <a:rPr lang="zh-CN" altLang="en-US"/>
              <a:t>回收内存  </a:t>
            </a:r>
            <a:br>
              <a:rPr lang="zh-CN" altLang="en-US"/>
            </a:br>
            <a:r>
              <a:rPr lang="zh-CN" altLang="en-US"/>
              <a:t>　　当进程运行完毕释放内存时，系统根据回收区的首址，从空闲区链</a:t>
            </a:r>
            <a:r>
              <a:rPr lang="en-US" altLang="zh-CN"/>
              <a:t>(</a:t>
            </a:r>
            <a:r>
              <a:rPr lang="zh-CN" altLang="en-US"/>
              <a:t>表</a:t>
            </a:r>
            <a:r>
              <a:rPr lang="en-US" altLang="zh-CN"/>
              <a:t>)</a:t>
            </a:r>
            <a:r>
              <a:rPr lang="zh-CN" altLang="en-US"/>
              <a:t>中找到相应的插入点，此时可能出现以下四种情况之一： </a:t>
            </a:r>
            <a:br>
              <a:rPr lang="zh-CN" altLang="en-US"/>
            </a:br>
            <a:r>
              <a:rPr lang="zh-CN" altLang="en-US"/>
              <a:t>　　</a:t>
            </a:r>
            <a:r>
              <a:rPr lang="en-US" altLang="zh-CN"/>
              <a:t>(1) </a:t>
            </a:r>
            <a:r>
              <a:rPr lang="zh-CN" altLang="en-US"/>
              <a:t>回收区与插入点的前一个空闲分区</a:t>
            </a:r>
            <a:r>
              <a:rPr lang="en-US" altLang="zh-CN"/>
              <a:t>F</a:t>
            </a:r>
            <a:r>
              <a:rPr lang="en-US" altLang="zh-CN" baseline="-25000"/>
              <a:t>1</a:t>
            </a:r>
            <a:r>
              <a:rPr lang="zh-CN" altLang="en-US"/>
              <a:t>相邻接，见图</a:t>
            </a:r>
            <a:r>
              <a:rPr lang="en-US" altLang="zh-CN"/>
              <a:t>4-9(a)</a:t>
            </a:r>
            <a:r>
              <a:rPr lang="zh-CN" altLang="en-US"/>
              <a:t>。此时应将回收区与插入点的前一分区合并，不必为回收分区分配新表项，而只需修改其前一分区</a:t>
            </a:r>
            <a:r>
              <a:rPr lang="en-US" altLang="zh-CN"/>
              <a:t>F</a:t>
            </a:r>
            <a:r>
              <a:rPr lang="en-US" altLang="zh-CN" baseline="-25000"/>
              <a:t>1</a:t>
            </a:r>
            <a:r>
              <a:rPr lang="zh-CN" altLang="en-US"/>
              <a:t>的大小。</a:t>
            </a:r>
            <a:br>
              <a:rPr lang="zh-CN" altLang="en-US"/>
            </a:br>
            <a:r>
              <a:rPr lang="zh-CN" altLang="en-US"/>
              <a:t>　　</a:t>
            </a:r>
            <a:r>
              <a:rPr lang="en-US" altLang="zh-CN"/>
              <a:t>(2) </a:t>
            </a:r>
            <a:r>
              <a:rPr lang="zh-CN" altLang="en-US"/>
              <a:t>回收分区与插入点的后一空闲分区</a:t>
            </a:r>
            <a:r>
              <a:rPr lang="en-US" altLang="zh-CN"/>
              <a:t>F</a:t>
            </a:r>
            <a:r>
              <a:rPr lang="en-US" altLang="zh-CN" baseline="-25000"/>
              <a:t>2</a:t>
            </a:r>
            <a:r>
              <a:rPr lang="zh-CN" altLang="en-US"/>
              <a:t>相邻接，见图</a:t>
            </a:r>
            <a:br>
              <a:rPr lang="zh-CN" altLang="en-US"/>
            </a:br>
            <a:r>
              <a:rPr lang="en-US" altLang="zh-CN"/>
              <a:t>4-9(b)</a:t>
            </a:r>
            <a:r>
              <a:rPr lang="zh-CN" altLang="en-US"/>
              <a:t>。此时也可将两分区合并，形成新的空闲分区，但用回收区的首址作为新空闲区的首址，大小为两者之和。</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099204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回收区同时与插入点的前、后两个分区邻接，见图</a:t>
            </a:r>
            <a:br>
              <a:rPr lang="zh-CN" altLang="en-US"/>
            </a:br>
            <a:r>
              <a:rPr lang="en-US" altLang="zh-CN"/>
              <a:t>4-9(c)</a:t>
            </a:r>
            <a:r>
              <a:rPr lang="zh-CN" altLang="en-US"/>
              <a:t>。此时将三个分区合并，使用</a:t>
            </a:r>
            <a:r>
              <a:rPr lang="en-US" altLang="zh-CN"/>
              <a:t>F</a:t>
            </a:r>
            <a:r>
              <a:rPr lang="en-US" altLang="zh-CN" baseline="-25000"/>
              <a:t>1</a:t>
            </a:r>
            <a:r>
              <a:rPr lang="zh-CN" altLang="en-US"/>
              <a:t>的表项和</a:t>
            </a:r>
            <a:r>
              <a:rPr lang="en-US" altLang="zh-CN"/>
              <a:t>F</a:t>
            </a:r>
            <a:r>
              <a:rPr lang="en-US" altLang="zh-CN" baseline="-25000"/>
              <a:t>1</a:t>
            </a:r>
            <a:r>
              <a:rPr lang="zh-CN" altLang="en-US"/>
              <a:t>的首址，取消</a:t>
            </a:r>
            <a:r>
              <a:rPr lang="en-US" altLang="zh-CN"/>
              <a:t>F</a:t>
            </a:r>
            <a:r>
              <a:rPr lang="en-US" altLang="zh-CN" baseline="-25000"/>
              <a:t>2</a:t>
            </a:r>
            <a:r>
              <a:rPr lang="zh-CN" altLang="en-US"/>
              <a:t>的表项，大小为三者之和。</a:t>
            </a:r>
            <a:br>
              <a:rPr lang="zh-CN" altLang="en-US"/>
            </a:br>
            <a:r>
              <a:rPr lang="zh-CN" altLang="en-US"/>
              <a:t>　　</a:t>
            </a:r>
            <a:r>
              <a:rPr lang="en-US" altLang="zh-CN"/>
              <a:t>(4) </a:t>
            </a:r>
            <a:r>
              <a:rPr lang="zh-CN" altLang="en-US"/>
              <a:t>回收区既不与</a:t>
            </a:r>
            <a:r>
              <a:rPr lang="en-US" altLang="zh-CN"/>
              <a:t>F</a:t>
            </a:r>
            <a:r>
              <a:rPr lang="en-US" altLang="zh-CN" baseline="-25000"/>
              <a:t>1</a:t>
            </a:r>
            <a:r>
              <a:rPr lang="zh-CN" altLang="en-US"/>
              <a:t>邻接，又不与</a:t>
            </a:r>
            <a:r>
              <a:rPr lang="en-US" altLang="zh-CN"/>
              <a:t>F</a:t>
            </a:r>
            <a:r>
              <a:rPr lang="en-US" altLang="zh-CN" baseline="-25000"/>
              <a:t>2</a:t>
            </a:r>
            <a:r>
              <a:rPr lang="zh-CN" altLang="en-US"/>
              <a:t>邻接。这时应为回收区单独建立一个新表项，填写回收区的首址和大小，并根据其首址插入到空闲链中的适当位置。图</a:t>
            </a:r>
            <a:r>
              <a:rPr lang="en-US" altLang="zh-CN"/>
              <a:t>4-10</a:t>
            </a:r>
            <a:r>
              <a:rPr lang="zh-CN" altLang="en-US"/>
              <a:t>示出了内存回收时的流程。</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627317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endParaRPr lang="zh-CN" altLang="zh-CN"/>
          </a:p>
        </p:txBody>
      </p:sp>
      <p:sp>
        <p:nvSpPr>
          <p:cNvPr id="741379" name="Rectangle 3"/>
          <p:cNvSpPr>
            <a:spLocks noGrp="1" noChangeArrowheads="1"/>
          </p:cNvSpPr>
          <p:nvPr>
            <p:ph type="body" idx="1"/>
          </p:nvPr>
        </p:nvSpPr>
        <p:spPr>
          <a:xfrm>
            <a:off x="0" y="5013325"/>
            <a:ext cx="9144000" cy="476250"/>
          </a:xfrm>
        </p:spPr>
        <p:txBody>
          <a:bodyPr/>
          <a:lstStyle/>
          <a:p>
            <a:r>
              <a:rPr lang="zh-CN" altLang="en-US"/>
              <a:t>图</a:t>
            </a:r>
            <a:r>
              <a:rPr lang="en-US" altLang="zh-CN"/>
              <a:t>4-9  </a:t>
            </a:r>
            <a:r>
              <a:rPr lang="zh-CN" altLang="en-US"/>
              <a:t>内存回收时的情况</a:t>
            </a:r>
          </a:p>
        </p:txBody>
      </p:sp>
      <p:pic>
        <p:nvPicPr>
          <p:cNvPr id="741380" name="Picture 4" descr="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628775"/>
            <a:ext cx="6551612"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7484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endParaRPr lang="zh-CN" altLang="zh-CN"/>
          </a:p>
        </p:txBody>
      </p:sp>
      <p:sp>
        <p:nvSpPr>
          <p:cNvPr id="742403" name="Rectangle 3"/>
          <p:cNvSpPr>
            <a:spLocks noGrp="1" noChangeArrowheads="1"/>
          </p:cNvSpPr>
          <p:nvPr>
            <p:ph type="body" idx="1"/>
          </p:nvPr>
        </p:nvSpPr>
        <p:spPr/>
        <p:txBody>
          <a:bodyPr/>
          <a:lstStyle/>
          <a:p>
            <a:r>
              <a:rPr lang="zh-CN" altLang="en-US"/>
              <a:t>图</a:t>
            </a:r>
            <a:r>
              <a:rPr lang="en-US" altLang="zh-CN"/>
              <a:t>4-10  </a:t>
            </a:r>
            <a:r>
              <a:rPr lang="zh-CN" altLang="en-US"/>
              <a:t>内存回收流程</a:t>
            </a:r>
          </a:p>
        </p:txBody>
      </p:sp>
      <p:pic>
        <p:nvPicPr>
          <p:cNvPr id="742404" name="Picture 4" descr="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052513"/>
            <a:ext cx="5537200" cy="446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1112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4.3.4  </a:t>
            </a:r>
            <a:r>
              <a:rPr lang="zh-CN" altLang="en-US">
                <a:latin typeface="黑体" panose="02010609060101010101" pitchFamily="49" charset="-122"/>
                <a:ea typeface="黑体" panose="02010609060101010101" pitchFamily="49" charset="-122"/>
              </a:rPr>
              <a:t>基于顺序搜索的动态分区分配算法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首次适应</a:t>
            </a:r>
            <a:r>
              <a:rPr lang="en-US" altLang="zh-CN">
                <a:latin typeface="黑体" panose="02010609060101010101" pitchFamily="49" charset="-122"/>
                <a:ea typeface="黑体" panose="02010609060101010101" pitchFamily="49" charset="-122"/>
              </a:rPr>
              <a:t>(first fit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FF)</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t>　　我们以空闲分区链为例来说明采用</a:t>
            </a:r>
            <a:r>
              <a:rPr lang="en-US" altLang="zh-CN"/>
              <a:t>FF</a:t>
            </a:r>
            <a:r>
              <a:rPr lang="zh-CN" altLang="en-US"/>
              <a:t>算法时的分配情况。</a:t>
            </a:r>
            <a:r>
              <a:rPr lang="en-US" altLang="zh-CN"/>
              <a:t>FF</a:t>
            </a:r>
            <a:r>
              <a:rPr lang="zh-CN" altLang="en-US"/>
              <a:t>算法要求空闲分区链以地址递增的次序链接。在分配内存时，从链首开始顺序查找，直至找到一个大小能满足要求的空闲分区为止。然后再按照作业的大小，从该分区中划出一块内存空间，分配给请求者，余下的空闲分区仍留在空闲链中。若从链首直至链尾都不能找到一个能满足要求的分区，则表明系统中已没有足够大的内存分配给该进程，内存分配失败，返回。</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69810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同时访问方式</a:t>
            </a:r>
            <a:r>
              <a:rPr lang="zh-CN" altLang="en-US"/>
              <a:t/>
            </a:r>
            <a:br>
              <a:rPr lang="zh-CN" altLang="en-US"/>
            </a:br>
            <a:r>
              <a:rPr lang="zh-CN" altLang="en-US"/>
              <a:t>　　系统中还有另一类资源，允许在一段时间内由多个进程“同时”对它们进行访问。这里所谓的“同时”，在单处理机环境下是宏观意义上的，而在微观上，这些进程对该资源的访问是交替进行的。典型的可供多个进程“同时”访问的资源是磁盘设备。一些用重入码编写的文件也可以被“同时”共享，即允许若干个用户同时访问该文件。</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604694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循环首次适应</a:t>
            </a:r>
            <a:r>
              <a:rPr lang="en-US" altLang="zh-CN">
                <a:latin typeface="黑体" panose="02010609060101010101" pitchFamily="49" charset="-122"/>
                <a:ea typeface="黑体" panose="02010609060101010101" pitchFamily="49" charset="-122"/>
              </a:rPr>
              <a:t>(next fit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NF)</a:t>
            </a:r>
            <a:r>
              <a:rPr lang="zh-CN" altLang="en-US">
                <a:latin typeface="黑体" panose="02010609060101010101" pitchFamily="49" charset="-122"/>
                <a:ea typeface="黑体" panose="02010609060101010101" pitchFamily="49" charset="-122"/>
              </a:rPr>
              <a:t>算法</a:t>
            </a:r>
            <a:r>
              <a:rPr lang="zh-CN" altLang="en-US"/>
              <a:t/>
            </a:r>
            <a:br>
              <a:rPr lang="zh-CN" altLang="en-US"/>
            </a:br>
            <a:r>
              <a:rPr lang="zh-CN" altLang="en-US"/>
              <a:t>　　为避免低址部分留下许多很小的空闲分区，以及减少查找可用空闲分区的开销，循环首次适应算法在为进程分配内存空间时，不再是每次都从链首开始查找，而是从上次找到的空闲分区的下一个空闲分区开始查找，直至找到一个能满足要求的空闲分区，从中划出一块与请求大小相等的内存空间分配给作业。 </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2606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最佳适应</a:t>
            </a:r>
            <a:r>
              <a:rPr lang="en-US" altLang="zh-CN">
                <a:latin typeface="黑体" panose="02010609060101010101" pitchFamily="49" charset="-122"/>
                <a:ea typeface="黑体" panose="02010609060101010101" pitchFamily="49" charset="-122"/>
              </a:rPr>
              <a:t>(best fit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BF)</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所谓“最佳”是指，每次为作业分配内存时，总是把能满足要求、又是最小的空闲分区分配给作业，避免“大材小用”。为了加速寻找，该算法要求将所有的空闲分区按其容量以从小到大的顺序形成一空闲分区链。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029992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最坏适应</a:t>
            </a:r>
            <a:r>
              <a:rPr lang="en-US" altLang="zh-CN">
                <a:latin typeface="黑体" panose="02010609060101010101" pitchFamily="49" charset="-122"/>
                <a:ea typeface="黑体" panose="02010609060101010101" pitchFamily="49" charset="-122"/>
              </a:rPr>
              <a:t>(worst fit</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WF)</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最坏适应分配算法选择空闲分区的策略正好与最佳适应算法相反：它在扫描整个空闲分区表或链表时，总是挑选一个最大的空闲区，从中分割一部分存储空间给作业使用，以至于存储器中缺乏大的空闲分区，故把它称为是最坏适应算法。 </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394509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4.3.5  </a:t>
            </a:r>
            <a:r>
              <a:rPr lang="zh-CN" altLang="en-US">
                <a:latin typeface="黑体" panose="02010609060101010101" pitchFamily="49" charset="-122"/>
                <a:ea typeface="黑体" panose="02010609060101010101" pitchFamily="49" charset="-122"/>
              </a:rPr>
              <a:t>基于索引搜索的动态分区分配算法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快速适应</a:t>
            </a:r>
            <a:r>
              <a:rPr lang="en-US" altLang="zh-CN">
                <a:latin typeface="黑体" panose="02010609060101010101" pitchFamily="49" charset="-122"/>
                <a:ea typeface="黑体" panose="02010609060101010101" pitchFamily="49" charset="-122"/>
              </a:rPr>
              <a:t>(quick fit)</a:t>
            </a:r>
            <a:r>
              <a:rPr lang="zh-CN" altLang="en-US">
                <a:latin typeface="黑体" panose="02010609060101010101" pitchFamily="49" charset="-122"/>
                <a:ea typeface="黑体" panose="02010609060101010101" pitchFamily="49" charset="-122"/>
              </a:rPr>
              <a:t>算法</a:t>
            </a:r>
            <a:r>
              <a:rPr lang="zh-CN" altLang="en-US"/>
              <a:t/>
            </a:r>
            <a:br>
              <a:rPr lang="zh-CN" altLang="en-US"/>
            </a:br>
            <a:r>
              <a:rPr lang="zh-CN" altLang="en-US"/>
              <a:t>　　该算法又称为分类搜索法，是将空闲分区根据其容量大小进行分类，对于每一类具有相同容量的所有空闲分区，单独设立一个空闲分区链表，这样系统中存在多个空闲分区链表。同时，在内存中设立一张管理索引表，其中的每一个索引表项对应了一种空闲分区类型，并记录了该类型空闲分区链表表头的指针。 </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255794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伙伴系统</a:t>
            </a:r>
            <a:r>
              <a:rPr lang="en-US" altLang="zh-CN">
                <a:latin typeface="黑体" panose="02010609060101010101" pitchFamily="49" charset="-122"/>
                <a:ea typeface="黑体" panose="02010609060101010101" pitchFamily="49" charset="-122"/>
              </a:rPr>
              <a:t>(buddy system)</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该算法规定，无论已分配分区或空闲分区，其大小均为</a:t>
            </a:r>
            <a:r>
              <a:rPr lang="en-US" altLang="zh-CN"/>
              <a:t>2</a:t>
            </a:r>
            <a:r>
              <a:rPr lang="zh-CN" altLang="en-US"/>
              <a:t>的</a:t>
            </a:r>
            <a:r>
              <a:rPr lang="en-US" altLang="zh-CN"/>
              <a:t>k</a:t>
            </a:r>
            <a:r>
              <a:rPr lang="zh-CN" altLang="en-US"/>
              <a:t>次幂</a:t>
            </a:r>
            <a:r>
              <a:rPr lang="en-US" altLang="zh-CN"/>
              <a:t>(k</a:t>
            </a:r>
            <a:r>
              <a:rPr lang="zh-CN" altLang="en-US"/>
              <a:t>为整数，</a:t>
            </a:r>
            <a:r>
              <a:rPr lang="en-US" altLang="zh-CN"/>
              <a:t>l≤k≤m)</a:t>
            </a:r>
            <a:r>
              <a:rPr lang="zh-CN" altLang="en-US"/>
              <a:t>。通常</a:t>
            </a:r>
            <a:r>
              <a:rPr lang="en-US" altLang="zh-CN"/>
              <a:t>2m</a:t>
            </a:r>
            <a:r>
              <a:rPr lang="zh-CN" altLang="en-US"/>
              <a:t>是整个可分配内存的大小</a:t>
            </a:r>
            <a:r>
              <a:rPr lang="en-US" altLang="zh-CN"/>
              <a:t>(</a:t>
            </a:r>
            <a:r>
              <a:rPr lang="zh-CN" altLang="en-US"/>
              <a:t>也就是最大分区的大小</a:t>
            </a:r>
            <a:r>
              <a:rPr lang="en-US" altLang="zh-CN"/>
              <a:t>)</a:t>
            </a:r>
            <a:r>
              <a:rPr lang="zh-CN" altLang="en-US"/>
              <a:t>。假设系统的可利用空间容量为</a:t>
            </a:r>
            <a:r>
              <a:rPr lang="en-US" altLang="zh-CN"/>
              <a:t>2</a:t>
            </a:r>
            <a:r>
              <a:rPr lang="en-US" altLang="zh-CN" baseline="30000"/>
              <a:t>m</a:t>
            </a:r>
            <a:r>
              <a:rPr lang="en-US" altLang="zh-CN"/>
              <a:t> </a:t>
            </a:r>
            <a:r>
              <a:rPr lang="zh-CN" altLang="en-US"/>
              <a:t>个字，则系统开始运行时，整个内存区是一个大小为</a:t>
            </a:r>
            <a:r>
              <a:rPr lang="en-US" altLang="zh-CN"/>
              <a:t>2</a:t>
            </a:r>
            <a:r>
              <a:rPr lang="en-US" altLang="zh-CN" baseline="30000"/>
              <a:t>m</a:t>
            </a:r>
            <a:r>
              <a:rPr lang="zh-CN" altLang="en-US"/>
              <a:t>的空闲分区。在系统运行过程中，由于不断地划分，将会形成若干个不连续的空闲分区，将这些空闲分区按分区的大小进行分类。对于具有相同大小的所有空闲分区，单独设立一个空闲分区双向链表，这样，不同大小的空闲分区形成了</a:t>
            </a:r>
            <a:r>
              <a:rPr lang="en-US" altLang="zh-CN"/>
              <a:t>k</a:t>
            </a:r>
            <a:r>
              <a:rPr lang="zh-CN" altLang="en-US"/>
              <a:t>个空闲分区链表。</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053965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50000"/>
              </a:lnSpc>
            </a:pPr>
            <a:r>
              <a:rPr lang="zh-CN" altLang="en-US"/>
              <a:t>　　在伙伴系统中，对于一个大小为</a:t>
            </a:r>
            <a:r>
              <a:rPr lang="en-US" altLang="zh-CN"/>
              <a:t>2</a:t>
            </a:r>
            <a:r>
              <a:rPr lang="en-US" altLang="zh-CN" baseline="30000"/>
              <a:t>k</a:t>
            </a:r>
            <a:r>
              <a:rPr lang="zh-CN" altLang="en-US"/>
              <a:t>，地址为</a:t>
            </a:r>
            <a:r>
              <a:rPr lang="en-US" altLang="zh-CN"/>
              <a:t>x</a:t>
            </a:r>
            <a:r>
              <a:rPr lang="zh-CN" altLang="en-US"/>
              <a:t>的内存块，其伙伴块的地址则用</a:t>
            </a:r>
            <a:r>
              <a:rPr lang="en-US" altLang="zh-CN"/>
              <a:t>buddy</a:t>
            </a:r>
            <a:r>
              <a:rPr lang="en-US" altLang="zh-CN" baseline="-25000"/>
              <a:t>k</a:t>
            </a:r>
            <a:r>
              <a:rPr lang="en-US" altLang="zh-CN"/>
              <a:t>(x)</a:t>
            </a:r>
            <a:r>
              <a:rPr lang="zh-CN" altLang="en-US"/>
              <a:t>表示，其通式为：</a:t>
            </a:r>
          </a:p>
        </p:txBody>
      </p:sp>
      <p:sp>
        <p:nvSpPr>
          <p:cNvPr id="749571" name="Rectangle 3"/>
          <p:cNvSpPr>
            <a:spLocks noGrp="1" noChangeArrowheads="1"/>
          </p:cNvSpPr>
          <p:nvPr>
            <p:ph type="body" idx="1"/>
          </p:nvPr>
        </p:nvSpPr>
        <p:spPr/>
        <p:txBody>
          <a:bodyPr/>
          <a:lstStyle/>
          <a:p>
            <a:endParaRPr lang="zh-CN" altLang="zh-CN"/>
          </a:p>
        </p:txBody>
      </p:sp>
      <p:sp>
        <p:nvSpPr>
          <p:cNvPr id="749573" name="Rectangle 5"/>
          <p:cNvSpPr>
            <a:spLocks noChangeArrowheads="1"/>
          </p:cNvSpPr>
          <p:nvPr/>
        </p:nvSpPr>
        <p:spPr bwMode="auto">
          <a:xfrm>
            <a:off x="0"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49572" name="Object 4"/>
          <p:cNvGraphicFramePr>
            <a:graphicFrameLocks noChangeAspect="1"/>
          </p:cNvGraphicFramePr>
          <p:nvPr/>
        </p:nvGraphicFramePr>
        <p:xfrm>
          <a:off x="1908175" y="2781300"/>
          <a:ext cx="5111750" cy="1006475"/>
        </p:xfrm>
        <a:graphic>
          <a:graphicData uri="http://schemas.openxmlformats.org/presentationml/2006/ole">
            <mc:AlternateContent xmlns:mc="http://schemas.openxmlformats.org/markup-compatibility/2006">
              <mc:Choice xmlns:v="urn:schemas-microsoft-com:vml" Requires="v">
                <p:oleObj spid="_x0000_s7170" name="公式" r:id="rId3" imgW="1803400" imgH="355600" progId="Equation.3">
                  <p:embed/>
                </p:oleObj>
              </mc:Choice>
              <mc:Fallback>
                <p:oleObj name="公式" r:id="rId3" imgW="1803400" imgH="355600" progId="Equation.3">
                  <p:embed/>
                  <p:pic>
                    <p:nvPicPr>
                      <p:cNvPr id="7495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781300"/>
                        <a:ext cx="5111750"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0851168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哈希算法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上述的分类搜索算法和伙伴系统算法中，都是将空闲分区根据分区大小进行分类，对于每一类具有相同大小的空闲分区，单独设立一个空闲分区链表。在为进程分配空间时，需要在一张管理索引表中查找到所需空间大小所对应的表项，从中得到对应的空闲分区链表表头指针，从而通过查找得到一个空闲分区。如果对空闲分区分类较细，则相应索引表的表项也就较多，因此会显著地增加搜索索引表的表项的时间开销。</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12091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4.3.6  </a:t>
            </a:r>
            <a:r>
              <a:rPr lang="zh-CN" altLang="en-US">
                <a:latin typeface="黑体" panose="02010609060101010101" pitchFamily="49" charset="-122"/>
                <a:ea typeface="黑体" panose="02010609060101010101" pitchFamily="49" charset="-122"/>
              </a:rPr>
              <a:t>动态可重定位分区分配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紧凑</a:t>
            </a:r>
            <a:br>
              <a:rPr lang="zh-CN" altLang="en-US">
                <a:latin typeface="黑体" panose="02010609060101010101" pitchFamily="49" charset="-122"/>
                <a:ea typeface="黑体" panose="02010609060101010101" pitchFamily="49" charset="-122"/>
              </a:rPr>
            </a:br>
            <a:r>
              <a:rPr lang="zh-CN" altLang="en-US"/>
              <a:t>　　连续分配方式的一个重要特点是，一个系统或用户程序必须被装入一片连续的内存空间中。当一台计算机运行了一段时间后，它的内存空间将会被分割成许多小的分区，而缺乏大的空闲空间。即使这些分散的许多小分区的容量总和大于要装入的程序，但由于这些分区不相邻接，也无法把该程序装入内存。 </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482977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endParaRPr lang="zh-CN" altLang="zh-CN"/>
          </a:p>
        </p:txBody>
      </p:sp>
      <p:sp>
        <p:nvSpPr>
          <p:cNvPr id="752643" name="Rectangle 3"/>
          <p:cNvSpPr>
            <a:spLocks noGrp="1" noChangeArrowheads="1"/>
          </p:cNvSpPr>
          <p:nvPr>
            <p:ph type="body" idx="1"/>
          </p:nvPr>
        </p:nvSpPr>
        <p:spPr/>
        <p:txBody>
          <a:bodyPr/>
          <a:lstStyle/>
          <a:p>
            <a:r>
              <a:rPr lang="zh-CN" altLang="en-US"/>
              <a:t>图</a:t>
            </a:r>
            <a:r>
              <a:rPr lang="en-US" altLang="zh-CN"/>
              <a:t>4-11  </a:t>
            </a:r>
            <a:r>
              <a:rPr lang="zh-CN" altLang="en-US"/>
              <a:t>紧凑的示意</a:t>
            </a:r>
          </a:p>
        </p:txBody>
      </p:sp>
      <p:pic>
        <p:nvPicPr>
          <p:cNvPr id="752644" name="Picture 4" descr="4-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96975"/>
            <a:ext cx="49339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9480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动态重定位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4.2.1</a:t>
            </a:r>
            <a:r>
              <a:rPr lang="zh-CN" altLang="en-US"/>
              <a:t>节中所介绍的动态运行时装入的方式中，作业装入内存后的所有地址仍然都是相对</a:t>
            </a:r>
            <a:r>
              <a:rPr lang="en-US" altLang="zh-CN"/>
              <a:t>(</a:t>
            </a:r>
            <a:r>
              <a:rPr lang="zh-CN" altLang="en-US"/>
              <a:t>逻辑</a:t>
            </a:r>
            <a:r>
              <a:rPr lang="en-US" altLang="zh-CN"/>
              <a:t>)</a:t>
            </a:r>
            <a:r>
              <a:rPr lang="zh-CN" altLang="en-US"/>
              <a:t>地址。而将相对地址转换为绝对</a:t>
            </a:r>
            <a:r>
              <a:rPr lang="en-US" altLang="zh-CN"/>
              <a:t>(</a:t>
            </a:r>
            <a:r>
              <a:rPr lang="zh-CN" altLang="en-US"/>
              <a:t>物理</a:t>
            </a:r>
            <a:r>
              <a:rPr lang="en-US" altLang="zh-CN"/>
              <a:t>)</a:t>
            </a:r>
            <a:r>
              <a:rPr lang="zh-CN" altLang="en-US"/>
              <a:t>地址的工作被推迟到程序指令要真正执行时进行。为使地址的转换不会影响到指令的执行速度，必须有硬件地址变换机构的支持，即须在系统中增设一个重定位寄存器，用它来存放程序</a:t>
            </a:r>
            <a:r>
              <a:rPr lang="en-US" altLang="zh-CN"/>
              <a:t>(</a:t>
            </a:r>
            <a:r>
              <a:rPr lang="zh-CN" altLang="en-US"/>
              <a:t>数据</a:t>
            </a:r>
            <a:r>
              <a:rPr lang="en-US" altLang="zh-CN"/>
              <a:t>)</a:t>
            </a:r>
            <a:r>
              <a:rPr lang="zh-CN" altLang="en-US"/>
              <a:t>在内存中的起始地址。程序在执行时，真正访问的内存地址是相对地址与重定位寄存器中的地址相加而形成的。 </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5876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1.1  </a:t>
            </a:r>
            <a:r>
              <a:rPr lang="zh-CN" altLang="en-US" sz="3200">
                <a:latin typeface="黑体" panose="02010609060101010101" pitchFamily="49" charset="-122"/>
                <a:ea typeface="黑体" panose="02010609060101010101" pitchFamily="49" charset="-122"/>
              </a:rPr>
              <a:t>操作系统的目标和作用</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操作系统的目标与应用环境有关。例如在查询系统中所用的</a:t>
            </a:r>
            <a:r>
              <a:rPr lang="en-US" altLang="zh-CN"/>
              <a:t>OS</a:t>
            </a:r>
            <a:r>
              <a:rPr lang="zh-CN" altLang="en-US"/>
              <a:t>，希望能提供良好的人</a:t>
            </a:r>
            <a:r>
              <a:rPr lang="en-US" altLang="zh-CN"/>
              <a:t>—</a:t>
            </a:r>
            <a:r>
              <a:rPr lang="zh-CN" altLang="en-US"/>
              <a:t>机交互性；对于应用于工</a:t>
            </a:r>
            <a:br>
              <a:rPr lang="zh-CN" altLang="en-US"/>
            </a:br>
            <a:r>
              <a:rPr lang="zh-CN" altLang="en-US"/>
              <a:t>业控制、武器控制以及多媒体环境下的</a:t>
            </a:r>
            <a:r>
              <a:rPr lang="en-US" altLang="zh-CN"/>
              <a:t>OS</a:t>
            </a:r>
            <a:r>
              <a:rPr lang="zh-CN" altLang="en-US"/>
              <a:t>，要求其具有实</a:t>
            </a:r>
            <a:br>
              <a:rPr lang="zh-CN" altLang="en-US"/>
            </a:br>
            <a:r>
              <a:rPr lang="zh-CN" altLang="en-US"/>
              <a:t>时性；而对于微机上配置的</a:t>
            </a:r>
            <a:r>
              <a:rPr lang="en-US" altLang="zh-CN"/>
              <a:t>OS</a:t>
            </a:r>
            <a:r>
              <a:rPr lang="zh-CN" altLang="en-US"/>
              <a:t>，则更看重的是其使用的方</a:t>
            </a:r>
            <a:br>
              <a:rPr lang="zh-CN" altLang="en-US"/>
            </a:br>
            <a:r>
              <a:rPr lang="zh-CN" altLang="en-US"/>
              <a:t>便性。</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3812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1.3.3  </a:t>
            </a:r>
            <a:r>
              <a:rPr lang="zh-CN" altLang="en-US">
                <a:latin typeface="黑体" panose="02010609060101010101" pitchFamily="49" charset="-122"/>
                <a:ea typeface="黑体" panose="02010609060101010101" pitchFamily="49" charset="-122"/>
              </a:rPr>
              <a:t>虚拟</a:t>
            </a:r>
            <a:r>
              <a:rPr lang="en-US" altLang="zh-CN">
                <a:latin typeface="黑体" panose="02010609060101010101" pitchFamily="49" charset="-122"/>
                <a:ea typeface="黑体" panose="02010609060101010101" pitchFamily="49" charset="-122"/>
              </a:rPr>
              <a:t>(Virtual)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时分复用技术</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虚拟处理机技术。</a:t>
            </a:r>
            <a:br>
              <a:rPr lang="zh-CN" altLang="en-US"/>
            </a:br>
            <a:r>
              <a:rPr lang="zh-CN" altLang="en-US"/>
              <a:t>　　</a:t>
            </a:r>
            <a:r>
              <a:rPr lang="en-US" altLang="zh-CN"/>
              <a:t>(2) </a:t>
            </a:r>
            <a:r>
              <a:rPr lang="zh-CN" altLang="en-US"/>
              <a:t>虚拟设备技术。 </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4774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endParaRPr lang="zh-CN" altLang="zh-CN"/>
          </a:p>
        </p:txBody>
      </p:sp>
      <p:sp>
        <p:nvSpPr>
          <p:cNvPr id="754691" name="Rectangle 3"/>
          <p:cNvSpPr>
            <a:spLocks noGrp="1" noChangeArrowheads="1"/>
          </p:cNvSpPr>
          <p:nvPr>
            <p:ph type="body" idx="1"/>
          </p:nvPr>
        </p:nvSpPr>
        <p:spPr/>
        <p:txBody>
          <a:bodyPr/>
          <a:lstStyle/>
          <a:p>
            <a:r>
              <a:rPr lang="zh-CN" altLang="en-US"/>
              <a:t>图</a:t>
            </a:r>
            <a:r>
              <a:rPr lang="en-US" altLang="zh-CN"/>
              <a:t>4-12</a:t>
            </a:r>
            <a:r>
              <a:rPr lang="zh-CN" altLang="en-US"/>
              <a:t>　动态重定位示意图</a:t>
            </a:r>
          </a:p>
        </p:txBody>
      </p:sp>
      <p:pic>
        <p:nvPicPr>
          <p:cNvPr id="754692" name="Picture 4" descr="4-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557338"/>
            <a:ext cx="6481763" cy="34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268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动态重定位分区分配算法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动态重定位分区分配算法与动态分区分配算法基本上相同，差别仅在于：在这种分配算法中，增加了紧凑的功能。通常，当该算法不能找到一个足够大的空闲分区以满足用户需求时，如果所有的小的空闲分区的容量总和大于用户的要求，这时便须对内存进行“紧凑”，将经“紧凑”后所得到的大空闲分区分配给用户。如果所有的小的空闲分区的容量总和仍小于用户的要求，则返回分配失败信息。 </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19280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endParaRPr lang="zh-CN" altLang="zh-CN"/>
          </a:p>
        </p:txBody>
      </p:sp>
      <p:sp>
        <p:nvSpPr>
          <p:cNvPr id="756739" name="Rectangle 3"/>
          <p:cNvSpPr>
            <a:spLocks noGrp="1" noChangeArrowheads="1"/>
          </p:cNvSpPr>
          <p:nvPr>
            <p:ph type="body" idx="1"/>
          </p:nvPr>
        </p:nvSpPr>
        <p:spPr/>
        <p:txBody>
          <a:bodyPr/>
          <a:lstStyle/>
          <a:p>
            <a:r>
              <a:rPr lang="zh-CN" altLang="en-US"/>
              <a:t>图</a:t>
            </a:r>
            <a:r>
              <a:rPr lang="en-US" altLang="zh-CN"/>
              <a:t>4-13  </a:t>
            </a:r>
            <a:r>
              <a:rPr lang="zh-CN" altLang="en-US"/>
              <a:t>动态分区分配算法流程图</a:t>
            </a:r>
          </a:p>
        </p:txBody>
      </p:sp>
      <p:pic>
        <p:nvPicPr>
          <p:cNvPr id="756740" name="Picture 4" descr="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68413"/>
            <a:ext cx="6026150" cy="4027487"/>
          </a:xfrm>
          <a:prstGeom prst="rect">
            <a:avLst/>
          </a:prstGeom>
          <a:noFill/>
          <a:extLst>
            <a:ext uri="{909E8E84-426E-40DD-AFC4-6F175D3DCCD1}">
              <a14:hiddenFill xmlns:a14="http://schemas.microsoft.com/office/drawing/2010/main">
                <a:solidFill>
                  <a:srgbClr val="FFFFFF"/>
                </a:solidFill>
              </a14:hiddenFill>
            </a:ext>
          </a:extLst>
        </p:spPr>
      </p:pic>
      <p:sp>
        <p:nvSpPr>
          <p:cNvPr id="75674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3272769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4.4  </a:t>
            </a:r>
            <a:r>
              <a:rPr lang="zh-CN" altLang="en-US" sz="3200">
                <a:latin typeface="黑体" panose="02010609060101010101" pitchFamily="49" charset="-122"/>
                <a:ea typeface="黑体" panose="02010609060101010101" pitchFamily="49" charset="-122"/>
              </a:rPr>
              <a:t>对换</a:t>
            </a:r>
            <a:r>
              <a:rPr lang="en-US" altLang="zh-CN" sz="3200">
                <a:latin typeface="黑体" panose="02010609060101010101" pitchFamily="49" charset="-122"/>
                <a:ea typeface="黑体" panose="02010609060101010101" pitchFamily="49" charset="-122"/>
              </a:rPr>
              <a:t>(Swapping)</a:t>
            </a:r>
            <a:br>
              <a:rPr lang="en-US" altLang="zh-CN" sz="3200">
                <a:latin typeface="黑体" panose="02010609060101010101" pitchFamily="49" charset="-122"/>
                <a:ea typeface="黑体" panose="02010609060101010101" pitchFamily="49" charset="-122"/>
              </a:rPr>
            </a:br>
            <a:r>
              <a:rPr lang="en-US" altLang="zh-CN"/>
              <a:t/>
            </a:r>
            <a:br>
              <a:rPr lang="en-US" altLang="zh-CN"/>
            </a:br>
            <a:r>
              <a:rPr lang="zh-CN" altLang="en-US"/>
              <a:t>　　对换技术也称为交换技术，最早用于麻省理工学院的单用户分时系统</a:t>
            </a:r>
            <a:r>
              <a:rPr lang="en-US" altLang="zh-CN"/>
              <a:t>CTSS</a:t>
            </a:r>
            <a:r>
              <a:rPr lang="zh-CN" altLang="en-US"/>
              <a:t>中。由于当时计算机的内存都非常小，为了使该系统能分时运行多个用户程序而引入了对换技术。系统把所有的用户作业存放在磁盘上，每次只能调入一个作业进入内存，当该作业的一个时间片用完时，将它调至外存的后备队列上等待，再从后备队列上将另一个作业调入内存。这就是最早出现的分时系统中所用的对换技术。现在已经很少使用。</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3293419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4.4.1  </a:t>
            </a:r>
            <a:r>
              <a:rPr lang="zh-CN" altLang="en-US">
                <a:latin typeface="黑体" panose="02010609060101010101" pitchFamily="49" charset="-122"/>
                <a:ea typeface="黑体" panose="02010609060101010101" pitchFamily="49" charset="-122"/>
              </a:rPr>
              <a:t>多道程序环境下的对换技术</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对换的引入</a:t>
            </a:r>
            <a:r>
              <a:rPr lang="zh-CN" altLang="en-US"/>
              <a:t/>
            </a:r>
            <a:br>
              <a:rPr lang="zh-CN" altLang="en-US"/>
            </a:br>
            <a:r>
              <a:rPr lang="zh-CN" altLang="en-US"/>
              <a:t>　　在多道程序环境下，一方面，在内存中的某些进程由于某事件尚未发生而被阻塞运行，但它却占用了大量的内存空间，甚至有时可能出现在内存中所有进程都被阻塞，而无可运行之进程，迫使</a:t>
            </a:r>
            <a:r>
              <a:rPr lang="en-US" altLang="zh-CN"/>
              <a:t>CPU</a:t>
            </a:r>
            <a:r>
              <a:rPr lang="zh-CN" altLang="en-US"/>
              <a:t>停止下来等待的情况；另一方面，却又有着许多作业，因内存空间不足，一直驻留在外存上，而不能进入内存运行。显然这对系统资源是一种严重的浪费，且使系统吞吐量下降。 </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45630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对换的类型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在每次对换时，都是将一定数量的程序或数据换入或换出内存。根据每次对换时所对换的数量，可将对换分为如下两类：</a:t>
            </a:r>
            <a:br>
              <a:rPr lang="zh-CN" altLang="en-US"/>
            </a:br>
            <a:r>
              <a:rPr lang="zh-CN" altLang="en-US"/>
              <a:t>　　</a:t>
            </a:r>
            <a:r>
              <a:rPr lang="en-US" altLang="zh-CN"/>
              <a:t>(1) </a:t>
            </a:r>
            <a:r>
              <a:rPr lang="zh-CN" altLang="en-US"/>
              <a:t>整体对换。</a:t>
            </a:r>
            <a:br>
              <a:rPr lang="zh-CN" altLang="en-US"/>
            </a:br>
            <a:r>
              <a:rPr lang="zh-CN" altLang="en-US"/>
              <a:t>　　</a:t>
            </a:r>
            <a:r>
              <a:rPr lang="en-US" altLang="zh-CN"/>
              <a:t>(2) </a:t>
            </a:r>
            <a:r>
              <a:rPr lang="zh-CN" altLang="en-US"/>
              <a:t>页面</a:t>
            </a:r>
            <a:r>
              <a:rPr lang="en-US" altLang="zh-CN"/>
              <a:t>(</a:t>
            </a:r>
            <a:r>
              <a:rPr lang="zh-CN" altLang="en-US"/>
              <a:t>分段</a:t>
            </a:r>
            <a:r>
              <a:rPr lang="en-US" altLang="zh-CN"/>
              <a:t>)</a:t>
            </a:r>
            <a:r>
              <a:rPr lang="zh-CN" altLang="en-US"/>
              <a:t>对换。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70510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4.4.2  </a:t>
            </a:r>
            <a:r>
              <a:rPr lang="zh-CN" altLang="en-US">
                <a:latin typeface="黑体" panose="02010609060101010101" pitchFamily="49" charset="-122"/>
                <a:ea typeface="黑体" panose="02010609060101010101" pitchFamily="49" charset="-122"/>
              </a:rPr>
              <a:t>对换空间的管理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对换空间管理的主要目标</a:t>
            </a:r>
            <a:br>
              <a:rPr lang="zh-CN" altLang="en-US">
                <a:latin typeface="黑体" panose="02010609060101010101" pitchFamily="49" charset="-122"/>
                <a:ea typeface="黑体" panose="02010609060101010101" pitchFamily="49" charset="-122"/>
              </a:rPr>
            </a:br>
            <a:r>
              <a:rPr lang="zh-CN" altLang="en-US"/>
              <a:t>　　在具有对换功能的</a:t>
            </a:r>
            <a:r>
              <a:rPr lang="en-US" altLang="zh-CN"/>
              <a:t>OS</a:t>
            </a:r>
            <a:r>
              <a:rPr lang="zh-CN" altLang="en-US"/>
              <a:t>中，通常把磁盘空间分为文件区和对换区两部分。</a:t>
            </a:r>
            <a:br>
              <a:rPr lang="zh-CN" altLang="en-US"/>
            </a:br>
            <a:r>
              <a:rPr lang="zh-CN" altLang="en-US"/>
              <a:t>　　</a:t>
            </a:r>
            <a:r>
              <a:rPr lang="en-US" altLang="zh-CN"/>
              <a:t>1) </a:t>
            </a:r>
            <a:r>
              <a:rPr lang="zh-CN" altLang="en-US"/>
              <a:t>对文件区管理的主要目标</a:t>
            </a:r>
            <a:br>
              <a:rPr lang="zh-CN" altLang="en-US"/>
            </a:br>
            <a:r>
              <a:rPr lang="zh-CN" altLang="en-US"/>
              <a:t>　　</a:t>
            </a:r>
            <a:r>
              <a:rPr lang="en-US" altLang="zh-CN"/>
              <a:t>2) </a:t>
            </a:r>
            <a:r>
              <a:rPr lang="zh-CN" altLang="en-US"/>
              <a:t>对对换空间管理的主要目标</a:t>
            </a:r>
            <a:br>
              <a:rPr lang="zh-CN" altLang="en-US"/>
            </a:br>
            <a:endParaRPr lang="zh-CN" altLang="en-US"/>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804128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对换区空闲盘块管理中的数据结构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实现对对换区中的空闲盘块的管理，在系统中应配置相应的数据结构，用于记录外存对换区中的空闲盘块的使用情况。其数据结构的形式与内存在动态分区分配方式中所用数据结构相似，即同样可以用空闲分区表或空闲分区链。在空闲分区表的每个表目中，应包含两项：对换区的首址及其大小，分别用盘块号和盘块数表示。</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442675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对换空间的分配与回收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对换分区的分配采用的是连续分配方式，因而对换空间的分配与回收与动态分区方式时的内存分配与回收方法雷同。其分配算法可以是首次适应算法、循环首次适应算法或最佳适应算法等。具体的分配操作也与图</a:t>
            </a:r>
            <a:r>
              <a:rPr lang="en-US" altLang="zh-CN"/>
              <a:t>4-8</a:t>
            </a:r>
            <a:r>
              <a:rPr lang="zh-CN" altLang="en-US"/>
              <a:t>中内存的分配过程相同。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561827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4.4.3  </a:t>
            </a:r>
            <a:r>
              <a:rPr lang="zh-CN" altLang="en-US">
                <a:latin typeface="黑体" panose="02010609060101010101" pitchFamily="49" charset="-122"/>
                <a:ea typeface="黑体" panose="02010609060101010101" pitchFamily="49" charset="-122"/>
              </a:rPr>
              <a:t>进程的换出与换入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进程的换出</a:t>
            </a:r>
            <a:br>
              <a:rPr lang="zh-CN" altLang="en-US">
                <a:latin typeface="黑体" panose="02010609060101010101" pitchFamily="49" charset="-122"/>
                <a:ea typeface="黑体" panose="02010609060101010101" pitchFamily="49" charset="-122"/>
              </a:rPr>
            </a:br>
            <a:r>
              <a:rPr lang="zh-CN" altLang="en-US"/>
              <a:t>　　对换进程在实现进程换出时，是将内存中的某些进程调出至对换区，以便腾出内存空间。换出过程可分为以下两步：</a:t>
            </a:r>
            <a:br>
              <a:rPr lang="zh-CN" altLang="en-US"/>
            </a:br>
            <a:r>
              <a:rPr lang="zh-CN" altLang="en-US"/>
              <a:t>　　</a:t>
            </a:r>
            <a:r>
              <a:rPr lang="en-US" altLang="zh-CN"/>
              <a:t>(1) </a:t>
            </a:r>
            <a:r>
              <a:rPr lang="zh-CN" altLang="en-US"/>
              <a:t>选择被换出的进程。</a:t>
            </a:r>
            <a:br>
              <a:rPr lang="zh-CN" altLang="en-US"/>
            </a:br>
            <a:r>
              <a:rPr lang="zh-CN" altLang="en-US"/>
              <a:t>　　</a:t>
            </a:r>
            <a:r>
              <a:rPr lang="en-US" altLang="zh-CN"/>
              <a:t>(2) </a:t>
            </a:r>
            <a:r>
              <a:rPr lang="zh-CN" altLang="en-US"/>
              <a:t>进程换出过程。 </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3985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468313" y="692150"/>
            <a:ext cx="8024812" cy="5545138"/>
          </a:xfrm>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空分复用技术</a:t>
            </a:r>
            <a:r>
              <a:rPr lang="zh-CN" altLang="en-US"/>
              <a:t/>
            </a:r>
            <a:br>
              <a:rPr lang="zh-CN" altLang="en-US"/>
            </a:br>
            <a:r>
              <a:rPr lang="zh-CN" altLang="en-US"/>
              <a:t>　　</a:t>
            </a:r>
            <a:r>
              <a:rPr lang="en-US" altLang="zh-CN"/>
              <a:t>20</a:t>
            </a:r>
            <a:r>
              <a:rPr lang="zh-CN" altLang="en-US"/>
              <a:t>世纪初，电信业中就已使用频分复用技术来提高信道的利用率。它是指将一个频率范围比较宽的信道划分成多个频率范围较窄的信道</a:t>
            </a:r>
            <a:r>
              <a:rPr lang="en-US" altLang="zh-CN"/>
              <a:t>(</a:t>
            </a:r>
            <a:r>
              <a:rPr lang="zh-CN" altLang="en-US"/>
              <a:t>称为频带</a:t>
            </a:r>
            <a:r>
              <a:rPr lang="en-US" altLang="zh-CN"/>
              <a:t>)</a:t>
            </a:r>
            <a:r>
              <a:rPr lang="zh-CN" altLang="en-US"/>
              <a:t>，其中的任何一个频带都仅供一对用户通话。早期的频分复用技术只能将一条物理信道划分为几条到几十条话路，后来又很快发展到成千上万条话路，每条话路供一对用户通话。再后来在计算机中也把空分复用技术用于对存储空间的管理，用以提高存储空间的利用率。 </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981963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进程的换入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对换进程将定时执行换入操作，它首先查看</a:t>
            </a:r>
            <a:r>
              <a:rPr lang="en-US" altLang="zh-CN"/>
              <a:t>PCB</a:t>
            </a:r>
            <a:r>
              <a:rPr lang="zh-CN" altLang="en-US"/>
              <a:t>集合中所有进程的状态，从中找出“就绪”状态但已换出的进程。当有许多这样的进程时，它将选择其中已换出到磁盘上时间最久</a:t>
            </a:r>
            <a:r>
              <a:rPr lang="en-US" altLang="zh-CN"/>
              <a:t>(</a:t>
            </a:r>
            <a:r>
              <a:rPr lang="zh-CN" altLang="en-US"/>
              <a:t>必须大于规定时间，如</a:t>
            </a:r>
            <a:r>
              <a:rPr lang="en-US" altLang="zh-CN"/>
              <a:t>2 s)</a:t>
            </a:r>
            <a:r>
              <a:rPr lang="zh-CN" altLang="en-US"/>
              <a:t>的进程作为换入进程，为它申请内存。如果申请成功，可直接将进程从外存调入内存；如果失败，则需先将内存中的某些进程换出，腾出足够的内存空间后，再将进程调入。</a:t>
            </a:r>
          </a:p>
        </p:txBody>
      </p:sp>
      <p:sp>
        <p:nvSpPr>
          <p:cNvPr id="764931" name="Rectangle 3"/>
          <p:cNvSpPr>
            <a:spLocks noGrp="1" noChangeArrowheads="1"/>
          </p:cNvSpPr>
          <p:nvPr>
            <p:ph type="body" idx="1"/>
          </p:nvPr>
        </p:nvSpPr>
        <p:spPr/>
        <p:txBody>
          <a:bodyPr/>
          <a:lstStyle/>
          <a:p>
            <a:endParaRPr lang="zh-CN" altLang="zh-CN"/>
          </a:p>
        </p:txBody>
      </p:sp>
      <p:sp>
        <p:nvSpPr>
          <p:cNvPr id="76493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1531208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6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4.5  </a:t>
            </a:r>
            <a:r>
              <a:rPr lang="zh-CN" altLang="en-US" sz="3200">
                <a:latin typeface="黑体" panose="02010609060101010101" pitchFamily="49" charset="-122"/>
                <a:ea typeface="黑体" panose="02010609060101010101" pitchFamily="49" charset="-122"/>
              </a:rPr>
              <a:t>分页存储管理方式</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分页存储管理方式。</a:t>
            </a:r>
            <a:br>
              <a:rPr lang="zh-CN" altLang="en-US"/>
            </a:br>
            <a:r>
              <a:rPr lang="zh-CN" altLang="en-US"/>
              <a:t>　　</a:t>
            </a:r>
            <a:r>
              <a:rPr lang="en-US" altLang="zh-CN"/>
              <a:t>(2) </a:t>
            </a:r>
            <a:r>
              <a:rPr lang="zh-CN" altLang="en-US"/>
              <a:t>分段存储管理方式。</a:t>
            </a:r>
            <a:br>
              <a:rPr lang="zh-CN" altLang="en-US"/>
            </a:br>
            <a:r>
              <a:rPr lang="zh-CN" altLang="en-US"/>
              <a:t>　　</a:t>
            </a:r>
            <a:r>
              <a:rPr lang="en-US" altLang="zh-CN"/>
              <a:t>(3) </a:t>
            </a:r>
            <a:r>
              <a:rPr lang="zh-CN" altLang="en-US"/>
              <a:t>段页式存储管理方式。 </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19585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4.5.1  </a:t>
            </a:r>
            <a:r>
              <a:rPr lang="zh-CN" altLang="en-US">
                <a:latin typeface="黑体" panose="02010609060101010101" pitchFamily="49" charset="-122"/>
                <a:ea typeface="黑体" panose="02010609060101010101" pitchFamily="49" charset="-122"/>
              </a:rPr>
              <a:t>分页存储管理的基本方法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页面和物理块</a:t>
            </a:r>
            <a:r>
              <a:rPr lang="zh-CN" altLang="en-US"/>
              <a:t/>
            </a:r>
            <a:br>
              <a:rPr lang="zh-CN" altLang="en-US"/>
            </a:br>
            <a:r>
              <a:rPr lang="zh-CN" altLang="en-US"/>
              <a:t>　　</a:t>
            </a:r>
            <a:r>
              <a:rPr lang="en-US" altLang="zh-CN"/>
              <a:t>(1) </a:t>
            </a:r>
            <a:r>
              <a:rPr lang="zh-CN" altLang="en-US"/>
              <a:t>页面。</a:t>
            </a:r>
            <a:br>
              <a:rPr lang="zh-CN" altLang="en-US"/>
            </a:br>
            <a:r>
              <a:rPr lang="zh-CN" altLang="en-US"/>
              <a:t>　　</a:t>
            </a:r>
            <a:r>
              <a:rPr lang="en-US" altLang="zh-CN"/>
              <a:t>(2) </a:t>
            </a:r>
            <a:r>
              <a:rPr lang="zh-CN" altLang="en-US"/>
              <a:t>页面大小。 </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783426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地址结构</a:t>
            </a:r>
            <a:br>
              <a:rPr lang="zh-CN" altLang="en-US">
                <a:latin typeface="黑体" panose="02010609060101010101" pitchFamily="49" charset="-122"/>
                <a:ea typeface="黑体" panose="02010609060101010101" pitchFamily="49" charset="-122"/>
              </a:rPr>
            </a:br>
            <a:r>
              <a:rPr lang="zh-CN" altLang="en-US"/>
              <a:t>　　分页地址中的地址结构如下：</a:t>
            </a:r>
          </a:p>
        </p:txBody>
      </p:sp>
      <p:sp>
        <p:nvSpPr>
          <p:cNvPr id="768003" name="Rectangle 3"/>
          <p:cNvSpPr>
            <a:spLocks noGrp="1" noChangeArrowheads="1"/>
          </p:cNvSpPr>
          <p:nvPr>
            <p:ph type="body" idx="1"/>
          </p:nvPr>
        </p:nvSpPr>
        <p:spPr/>
        <p:txBody>
          <a:bodyPr/>
          <a:lstStyle/>
          <a:p>
            <a:endParaRPr lang="zh-CN" altLang="zh-CN"/>
          </a:p>
        </p:txBody>
      </p:sp>
      <p:pic>
        <p:nvPicPr>
          <p:cNvPr id="7680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8930" t="-4347" r="18878" b="1358"/>
          <a:stretch>
            <a:fillRect/>
          </a:stretch>
        </p:blipFill>
        <p:spPr bwMode="auto">
          <a:xfrm>
            <a:off x="1908175" y="2492375"/>
            <a:ext cx="54213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2559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50000"/>
              </a:lnSpc>
            </a:pPr>
            <a:r>
              <a:rPr lang="zh-CN" altLang="en-US"/>
              <a:t>　　对某特定机器，其地址结构是一定的。若给定一个逻辑地址空间中的地址为</a:t>
            </a:r>
            <a:r>
              <a:rPr lang="en-US" altLang="zh-CN"/>
              <a:t>A</a:t>
            </a:r>
            <a:r>
              <a:rPr lang="zh-CN" altLang="en-US"/>
              <a:t>，页面的大小为</a:t>
            </a:r>
            <a:r>
              <a:rPr lang="en-US" altLang="zh-CN"/>
              <a:t>L</a:t>
            </a:r>
            <a:r>
              <a:rPr lang="zh-CN" altLang="en-US"/>
              <a:t>，则页号</a:t>
            </a:r>
            <a:r>
              <a:rPr lang="en-US" altLang="zh-CN"/>
              <a:t>P</a:t>
            </a:r>
            <a:r>
              <a:rPr lang="zh-CN" altLang="en-US"/>
              <a:t>和页内地址</a:t>
            </a:r>
            <a:r>
              <a:rPr lang="en-US" altLang="zh-CN"/>
              <a:t>d</a:t>
            </a:r>
            <a:r>
              <a:rPr lang="zh-CN" altLang="en-US"/>
              <a:t>可按下式求得：</a:t>
            </a:r>
          </a:p>
        </p:txBody>
      </p:sp>
      <p:sp>
        <p:nvSpPr>
          <p:cNvPr id="769027" name="Rectangle 3"/>
          <p:cNvSpPr>
            <a:spLocks noGrp="1" noChangeArrowheads="1"/>
          </p:cNvSpPr>
          <p:nvPr>
            <p:ph type="body" idx="1"/>
          </p:nvPr>
        </p:nvSpPr>
        <p:spPr/>
        <p:txBody>
          <a:bodyPr/>
          <a:lstStyle/>
          <a:p>
            <a:endParaRPr lang="zh-CN" altLang="zh-CN"/>
          </a:p>
        </p:txBody>
      </p:sp>
      <p:pic>
        <p:nvPicPr>
          <p:cNvPr id="769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28087" r="25575"/>
          <a:stretch>
            <a:fillRect/>
          </a:stretch>
        </p:blipFill>
        <p:spPr bwMode="auto">
          <a:xfrm>
            <a:off x="1692275" y="2924175"/>
            <a:ext cx="56896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87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页表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在分页系统中，允许将进程的各个页离散地存储在内存的任一物理块中，为保证进程仍然能够正确地运行，即能在内存中找到每个页面所对应的物理块，系统又为每个进程建立了一张页面映像表，简称页表。 </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997955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endParaRPr lang="zh-CN" altLang="zh-CN"/>
          </a:p>
        </p:txBody>
      </p:sp>
      <p:sp>
        <p:nvSpPr>
          <p:cNvPr id="771075" name="Rectangle 3"/>
          <p:cNvSpPr>
            <a:spLocks noGrp="1" noChangeArrowheads="1"/>
          </p:cNvSpPr>
          <p:nvPr>
            <p:ph type="body" idx="1"/>
          </p:nvPr>
        </p:nvSpPr>
        <p:spPr/>
        <p:txBody>
          <a:bodyPr/>
          <a:lstStyle/>
          <a:p>
            <a:r>
              <a:rPr lang="zh-CN" altLang="en-US"/>
              <a:t>图</a:t>
            </a:r>
            <a:r>
              <a:rPr lang="en-US" altLang="zh-CN"/>
              <a:t>4-14  </a:t>
            </a:r>
            <a:r>
              <a:rPr lang="zh-CN" altLang="en-US"/>
              <a:t>页表的作用</a:t>
            </a:r>
          </a:p>
        </p:txBody>
      </p:sp>
      <p:pic>
        <p:nvPicPr>
          <p:cNvPr id="771076" name="Picture 4" descr="4-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125538"/>
            <a:ext cx="53625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69912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4.5.2  </a:t>
            </a:r>
            <a:r>
              <a:rPr lang="zh-CN" altLang="en-US">
                <a:latin typeface="黑体" panose="02010609060101010101" pitchFamily="49" charset="-122"/>
                <a:ea typeface="黑体" panose="02010609060101010101" pitchFamily="49" charset="-122"/>
              </a:rPr>
              <a:t>地址变换机构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基本的地址变换机构</a:t>
            </a:r>
            <a:br>
              <a:rPr lang="zh-CN" altLang="en-US">
                <a:latin typeface="黑体" panose="02010609060101010101" pitchFamily="49" charset="-122"/>
                <a:ea typeface="黑体" panose="02010609060101010101" pitchFamily="49" charset="-122"/>
              </a:rPr>
            </a:br>
            <a:r>
              <a:rPr lang="zh-CN" altLang="en-US"/>
              <a:t>　　进程在运行期间，需要对程序和数据的地址进行变换，即将用户地址空间中的逻辑地址变换为内存空间中的物理地址，由于它执行的频率非常高，每条指令的地址都需要进行变换，因此需要采用硬件来实现。页表功能是由一组专门的寄存器来实现的。一个页表项用一个寄存器。 </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3945148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endParaRPr lang="zh-CN" altLang="zh-CN"/>
          </a:p>
        </p:txBody>
      </p:sp>
      <p:sp>
        <p:nvSpPr>
          <p:cNvPr id="773123" name="Rectangle 3"/>
          <p:cNvSpPr>
            <a:spLocks noGrp="1" noChangeArrowheads="1"/>
          </p:cNvSpPr>
          <p:nvPr>
            <p:ph type="body" idx="1"/>
          </p:nvPr>
        </p:nvSpPr>
        <p:spPr/>
        <p:txBody>
          <a:bodyPr/>
          <a:lstStyle/>
          <a:p>
            <a:r>
              <a:rPr lang="zh-CN" altLang="en-US"/>
              <a:t>图</a:t>
            </a:r>
            <a:r>
              <a:rPr lang="en-US" altLang="zh-CN"/>
              <a:t>4-15  </a:t>
            </a:r>
            <a:r>
              <a:rPr lang="zh-CN" altLang="en-US"/>
              <a:t>分页系统的地址变换机构</a:t>
            </a:r>
          </a:p>
        </p:txBody>
      </p:sp>
      <p:pic>
        <p:nvPicPr>
          <p:cNvPr id="773124" name="Picture 4" descr="4-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84313"/>
            <a:ext cx="6097587" cy="370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118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具有快表的地址变换机构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由于页表是存放在内存中的，这使</a:t>
            </a:r>
            <a:r>
              <a:rPr lang="en-US" altLang="zh-CN"/>
              <a:t>CPU</a:t>
            </a:r>
            <a:r>
              <a:rPr lang="zh-CN" altLang="en-US"/>
              <a:t>在每存取一个数据时，都要两次访问内存。第一次是访问内存中的页表，从中找到指定页的物理块号，再将块号与页内偏移量</a:t>
            </a:r>
            <a:r>
              <a:rPr lang="en-US" altLang="zh-CN"/>
              <a:t>W</a:t>
            </a:r>
            <a:r>
              <a:rPr lang="zh-CN" altLang="en-US"/>
              <a:t>拼接，以形成物理地址。第二次访问内存时，才是从第一次所得地址中获得所需数据</a:t>
            </a:r>
            <a:r>
              <a:rPr lang="en-US" altLang="zh-CN"/>
              <a:t>(</a:t>
            </a:r>
            <a:r>
              <a:rPr lang="zh-CN" altLang="en-US"/>
              <a:t>或向此地址中写入数据</a:t>
            </a:r>
            <a:r>
              <a:rPr lang="en-US" altLang="zh-CN"/>
              <a:t>)</a:t>
            </a:r>
            <a:r>
              <a:rPr lang="zh-CN" altLang="en-US"/>
              <a:t>。因此，采用这种方式将使计算机的处理速度降低近</a:t>
            </a:r>
            <a:r>
              <a:rPr lang="en-US" altLang="zh-CN"/>
              <a:t>1/2</a:t>
            </a:r>
            <a:r>
              <a:rPr lang="zh-CN" altLang="en-US"/>
              <a:t>。可见，以此高昂代价来换取存储器空间利用率的提高，是得不偿失的。</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4720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1.3.4  </a:t>
            </a:r>
            <a:r>
              <a:rPr lang="zh-CN" altLang="en-US">
                <a:latin typeface="黑体" panose="02010609060101010101" pitchFamily="49" charset="-122"/>
                <a:ea typeface="黑体" panose="02010609060101010101" pitchFamily="49" charset="-122"/>
              </a:rPr>
              <a:t>异步</a:t>
            </a:r>
            <a:r>
              <a:rPr lang="en-US" altLang="zh-CN">
                <a:latin typeface="黑体" panose="02010609060101010101" pitchFamily="49" charset="-122"/>
                <a:ea typeface="黑体" panose="02010609060101010101" pitchFamily="49" charset="-122"/>
              </a:rPr>
              <a:t>(Asynchronism)         </a:t>
            </a:r>
            <a:br>
              <a:rPr lang="en-US" altLang="zh-CN">
                <a:latin typeface="黑体" panose="02010609060101010101" pitchFamily="49" charset="-122"/>
                <a:ea typeface="黑体" panose="02010609060101010101" pitchFamily="49" charset="-122"/>
              </a:rPr>
            </a:br>
            <a:r>
              <a:rPr lang="zh-CN" altLang="en-US"/>
              <a:t>　　在多道程序环境下，系统允许多个进程并发执行。在单处理机环境下，由于系统中只有一台处理机，因而每次只允许一个进程执行，其余进程只能等待。当正在执行的进程提出某种资源要求时，如打印请求，而此时打印机正在为其它进程打印，由于打印机属于临界资源，因此正在执行的进程必须等待，并释放出处理机，直到打印机空闲，并再次获得处理机时，该进程方能继续执行。可见，由于资源等因素的限制，使进程的执行通常都不可能“一气呵成”，而是以“停停走走”的方式运行。</a:t>
            </a:r>
          </a:p>
        </p:txBody>
      </p:sp>
      <p:sp>
        <p:nvSpPr>
          <p:cNvPr id="749571" name="Rectangle 3"/>
          <p:cNvSpPr>
            <a:spLocks noGrp="1" noChangeArrowheads="1"/>
          </p:cNvSpPr>
          <p:nvPr>
            <p:ph type="body" idx="1"/>
          </p:nvPr>
        </p:nvSpPr>
        <p:spPr/>
        <p:txBody>
          <a:bodyPr/>
          <a:lstStyle/>
          <a:p>
            <a:endParaRPr lang="zh-CN" altLang="zh-CN"/>
          </a:p>
        </p:txBody>
      </p:sp>
      <p:sp>
        <p:nvSpPr>
          <p:cNvPr id="74957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5358258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endParaRPr lang="zh-CN" altLang="zh-CN"/>
          </a:p>
        </p:txBody>
      </p:sp>
      <p:sp>
        <p:nvSpPr>
          <p:cNvPr id="775171" name="Rectangle 3"/>
          <p:cNvSpPr>
            <a:spLocks noGrp="1" noChangeArrowheads="1"/>
          </p:cNvSpPr>
          <p:nvPr>
            <p:ph type="body" idx="1"/>
          </p:nvPr>
        </p:nvSpPr>
        <p:spPr/>
        <p:txBody>
          <a:bodyPr/>
          <a:lstStyle/>
          <a:p>
            <a:r>
              <a:rPr lang="zh-CN" altLang="en-US"/>
              <a:t>图</a:t>
            </a:r>
            <a:r>
              <a:rPr lang="en-US" altLang="zh-CN"/>
              <a:t>4-16  </a:t>
            </a:r>
            <a:r>
              <a:rPr lang="zh-CN" altLang="en-US"/>
              <a:t>具有快表的地址变换机构</a:t>
            </a:r>
          </a:p>
        </p:txBody>
      </p:sp>
      <p:pic>
        <p:nvPicPr>
          <p:cNvPr id="775172" name="Picture 4" descr="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358900"/>
            <a:ext cx="6624637"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0020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4.5.3  </a:t>
            </a:r>
            <a:r>
              <a:rPr lang="zh-CN" altLang="en-US">
                <a:latin typeface="黑体" panose="02010609060101010101" pitchFamily="49" charset="-122"/>
                <a:ea typeface="黑体" panose="02010609060101010101" pitchFamily="49" charset="-122"/>
              </a:rPr>
              <a:t>访问内存的有效时间</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从进程发出指定逻辑地址的访问请求，经过地址变换，到在内存中找到对应的实际物理地址单元并取出数据，所需要花费的总时间，称为内存的有效访问时间</a:t>
            </a:r>
            <a:r>
              <a:rPr lang="en-US" altLang="zh-CN"/>
              <a:t>(Effective Access Time</a:t>
            </a:r>
            <a:r>
              <a:rPr lang="zh-CN" altLang="en-US"/>
              <a:t>，</a:t>
            </a:r>
            <a:r>
              <a:rPr lang="en-US" altLang="zh-CN"/>
              <a:t>EAT)</a:t>
            </a:r>
            <a:r>
              <a:rPr lang="zh-CN" altLang="en-US"/>
              <a:t>。假设访问一次内存的时间为</a:t>
            </a:r>
            <a:r>
              <a:rPr lang="en-US" altLang="zh-CN"/>
              <a:t>t</a:t>
            </a:r>
            <a:r>
              <a:rPr lang="zh-CN" altLang="en-US"/>
              <a:t>，在基本分页存储管理方式中，有效访问时间分为第一次访问内存时间</a:t>
            </a:r>
            <a:r>
              <a:rPr lang="en-US" altLang="zh-CN"/>
              <a:t>(</a:t>
            </a:r>
            <a:r>
              <a:rPr lang="zh-CN" altLang="en-US"/>
              <a:t>即查找页表对应的页表项所耗费的时间</a:t>
            </a:r>
            <a:r>
              <a:rPr lang="en-US" altLang="zh-CN"/>
              <a:t>t)</a:t>
            </a:r>
            <a:r>
              <a:rPr lang="zh-CN" altLang="en-US"/>
              <a:t>与第二次访问内存时间</a:t>
            </a:r>
            <a:r>
              <a:rPr lang="en-US" altLang="zh-CN"/>
              <a:t>(</a:t>
            </a:r>
            <a:r>
              <a:rPr lang="zh-CN" altLang="en-US"/>
              <a:t>即将页表项中的物理块号与页内地址拼接成实际物理地址所耗费的时间</a:t>
            </a:r>
            <a:r>
              <a:rPr lang="en-US" altLang="zh-CN"/>
              <a:t>t)</a:t>
            </a:r>
            <a:r>
              <a:rPr lang="zh-CN" altLang="en-US"/>
              <a:t>之和：</a:t>
            </a:r>
            <a:br>
              <a:rPr lang="zh-CN" altLang="en-US"/>
            </a:br>
            <a:r>
              <a:rPr lang="zh-CN" altLang="en-US"/>
              <a:t>　　　　　　　　　</a:t>
            </a:r>
            <a:r>
              <a:rPr lang="en-US" altLang="zh-CN"/>
              <a:t>EAT = t + t = 2t</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847576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zh-CN" altLang="en-US"/>
              <a:t>　　在引入快表的分页存储管理方式中，通过快表查询，可以直接得到逻辑页所对应的物理块号，由此拼接形成实际物理地址，减少了一次内存访问，缩短了进程访问内存的有效时间。但是，由于快表的容量限制，不可能将一个进程的整个页表全部装入快表，所以在快表中查找到所需表项存在着命中率的问题。所谓命中率，是指使用快表并在其中成功查找到所需页面的表项的比率。这样，在引入快表的分页存储管理方式中，有效访问时间的计算公式即为： </a:t>
            </a:r>
            <a:br>
              <a:rPr lang="zh-CN" altLang="en-US"/>
            </a:br>
            <a:r>
              <a:rPr lang="zh-CN" altLang="en-US"/>
              <a:t>     </a:t>
            </a:r>
            <a:r>
              <a:rPr lang="de-DE" altLang="zh-CN"/>
              <a:t>        EAT</a:t>
            </a:r>
            <a:r>
              <a:rPr lang="en-US" altLang="zh-CN"/>
              <a:t>=а</a:t>
            </a:r>
            <a:r>
              <a:rPr lang="de-DE" altLang="zh-CN"/>
              <a:t>×</a:t>
            </a:r>
            <a:r>
              <a:rPr lang="en-US" altLang="zh-CN"/>
              <a:t>λ</a:t>
            </a:r>
            <a:r>
              <a:rPr lang="de-DE" altLang="zh-CN"/>
              <a:t>+(t+</a:t>
            </a:r>
            <a:r>
              <a:rPr lang="en-US" altLang="zh-CN"/>
              <a:t>λ</a:t>
            </a:r>
            <a:r>
              <a:rPr lang="de-DE" altLang="zh-CN"/>
              <a:t>)(1—</a:t>
            </a:r>
            <a:r>
              <a:rPr lang="en-US" altLang="zh-CN"/>
              <a:t>а</a:t>
            </a:r>
            <a:r>
              <a:rPr lang="de-DE" altLang="zh-CN"/>
              <a:t>)+t</a:t>
            </a:r>
            <a:r>
              <a:rPr lang="en-US" altLang="zh-CN"/>
              <a:t>=2t+λ—t×а</a:t>
            </a:r>
            <a:br>
              <a:rPr lang="en-US" altLang="zh-CN"/>
            </a:br>
            <a:r>
              <a:rPr lang="zh-CN" altLang="en-US"/>
              <a:t>上式中，</a:t>
            </a:r>
            <a:r>
              <a:rPr lang="en-US" altLang="zh-CN"/>
              <a:t>λ</a:t>
            </a:r>
            <a:r>
              <a:rPr lang="zh-CN" altLang="en-US"/>
              <a:t>表示查找快表所需要的时间，</a:t>
            </a:r>
            <a:r>
              <a:rPr lang="en-US" altLang="zh-CN"/>
              <a:t>а</a:t>
            </a:r>
            <a:r>
              <a:rPr lang="zh-CN" altLang="en-US"/>
              <a:t>表示命中率，</a:t>
            </a:r>
            <a:r>
              <a:rPr lang="en-US" altLang="zh-CN"/>
              <a:t>t</a:t>
            </a:r>
            <a:r>
              <a:rPr lang="zh-CN" altLang="en-US"/>
              <a:t>表示访问一次内存所需要的时间。</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49591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zh-CN" altLang="en-US"/>
              <a:t>　　可见，引入快表后的内存有效访问时间分为查找到逻辑页对应的页表项的平均时间</a:t>
            </a:r>
            <a:r>
              <a:rPr lang="en-US" altLang="zh-CN"/>
              <a:t>а × λ + (t + λ)(1 </a:t>
            </a:r>
            <a:r>
              <a:rPr lang="de-DE" altLang="zh-CN"/>
              <a:t>-</a:t>
            </a:r>
            <a:r>
              <a:rPr lang="en-US" altLang="zh-CN"/>
              <a:t> а)</a:t>
            </a:r>
            <a:r>
              <a:rPr lang="zh-CN" altLang="en-US"/>
              <a:t>，以及对应实际物理地址的内存访问时间</a:t>
            </a:r>
            <a:r>
              <a:rPr lang="en-US" altLang="zh-CN"/>
              <a:t>t</a:t>
            </a:r>
            <a:r>
              <a:rPr lang="zh-CN" altLang="en-US"/>
              <a:t>。假设对快表的访问时间</a:t>
            </a:r>
            <a:r>
              <a:rPr lang="en-US" altLang="zh-CN"/>
              <a:t>λ</a:t>
            </a:r>
            <a:r>
              <a:rPr lang="zh-CN" altLang="en-US"/>
              <a:t>为</a:t>
            </a:r>
            <a:r>
              <a:rPr lang="en-US" altLang="zh-CN"/>
              <a:t>20 ns(</a:t>
            </a:r>
            <a:r>
              <a:rPr lang="zh-CN" altLang="en-US"/>
              <a:t>纳秒</a:t>
            </a:r>
            <a:r>
              <a:rPr lang="en-US" altLang="zh-CN"/>
              <a:t>)</a:t>
            </a:r>
            <a:r>
              <a:rPr lang="zh-CN" altLang="en-US"/>
              <a:t>，对内存的访问时间</a:t>
            </a:r>
            <a:r>
              <a:rPr lang="en-US" altLang="zh-CN"/>
              <a:t>t</a:t>
            </a:r>
            <a:r>
              <a:rPr lang="zh-CN" altLang="en-US"/>
              <a:t>为</a:t>
            </a:r>
            <a:r>
              <a:rPr lang="en-US" altLang="zh-CN"/>
              <a:t>100 ns</a:t>
            </a:r>
            <a:r>
              <a:rPr lang="zh-CN" altLang="en-US"/>
              <a:t>，则下表中列出了不同的命中率</a:t>
            </a:r>
            <a:r>
              <a:rPr lang="en-US" altLang="zh-CN"/>
              <a:t>а</a:t>
            </a:r>
            <a:r>
              <a:rPr lang="zh-CN" altLang="en-US"/>
              <a:t>与有效访问时间的关系：</a:t>
            </a:r>
          </a:p>
        </p:txBody>
      </p:sp>
      <p:sp>
        <p:nvSpPr>
          <p:cNvPr id="778243" name="Rectangle 3"/>
          <p:cNvSpPr>
            <a:spLocks noGrp="1" noChangeArrowheads="1"/>
          </p:cNvSpPr>
          <p:nvPr>
            <p:ph type="body" idx="1"/>
          </p:nvPr>
        </p:nvSpPr>
        <p:spPr/>
        <p:txBody>
          <a:bodyPr/>
          <a:lstStyle/>
          <a:p>
            <a:endParaRPr lang="zh-CN" altLang="zh-CN"/>
          </a:p>
        </p:txBody>
      </p:sp>
      <p:pic>
        <p:nvPicPr>
          <p:cNvPr id="7782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24933" r="25288"/>
          <a:stretch>
            <a:fillRect/>
          </a:stretch>
        </p:blipFill>
        <p:spPr bwMode="auto">
          <a:xfrm>
            <a:off x="2339975" y="3357563"/>
            <a:ext cx="3959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2168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4.5.4  </a:t>
            </a:r>
            <a:r>
              <a:rPr lang="zh-CN" altLang="en-US">
                <a:latin typeface="黑体" panose="02010609060101010101" pitchFamily="49" charset="-122"/>
                <a:ea typeface="黑体" panose="02010609060101010101" pitchFamily="49" charset="-122"/>
              </a:rPr>
              <a:t>两级和多级页表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两级页表</a:t>
            </a:r>
            <a:r>
              <a:rPr lang="en-US" altLang="zh-CN">
                <a:latin typeface="黑体" panose="02010609060101010101" pitchFamily="49" charset="-122"/>
                <a:ea typeface="黑体" panose="02010609060101010101" pitchFamily="49" charset="-122"/>
              </a:rPr>
              <a:t>(Two-Level Page Table)</a:t>
            </a:r>
            <a:br>
              <a:rPr lang="en-US" altLang="zh-CN">
                <a:latin typeface="黑体" panose="02010609060101010101" pitchFamily="49" charset="-122"/>
                <a:ea typeface="黑体" panose="02010609060101010101" pitchFamily="49" charset="-122"/>
              </a:rPr>
            </a:br>
            <a:r>
              <a:rPr lang="zh-CN" altLang="en-US"/>
              <a:t>　　针对难于找到大的连续的内存空间来存放页表的问题，可利用将页表进行分页的方法，使每个页面的大小与内存物理块的大小相同，并为它们进行编号，即依次为</a:t>
            </a:r>
            <a:r>
              <a:rPr lang="en-US" altLang="zh-CN"/>
              <a:t>0# </a:t>
            </a:r>
            <a:r>
              <a:rPr lang="zh-CN" altLang="en-US"/>
              <a:t>页、</a:t>
            </a:r>
            <a:r>
              <a:rPr lang="en-US" altLang="zh-CN"/>
              <a:t>1# </a:t>
            </a:r>
            <a:r>
              <a:rPr lang="zh-CN" altLang="en-US"/>
              <a:t>页，</a:t>
            </a:r>
            <a:r>
              <a:rPr lang="en-US" altLang="zh-CN"/>
              <a:t>…</a:t>
            </a:r>
            <a:r>
              <a:rPr lang="zh-CN" altLang="en-US"/>
              <a:t>，</a:t>
            </a:r>
            <a:r>
              <a:rPr lang="en-US" altLang="zh-CN"/>
              <a:t>n# </a:t>
            </a:r>
            <a:r>
              <a:rPr lang="zh-CN" altLang="en-US"/>
              <a:t>页，然后离散地将各个页面分别存放在不同的物理块中。同样，也要为离散分配的页表再建立一张页表，称为外层页表</a:t>
            </a:r>
            <a:r>
              <a:rPr lang="en-US" altLang="zh-CN"/>
              <a:t>(Outer Page Table)</a:t>
            </a:r>
            <a:r>
              <a:rPr lang="zh-CN" altLang="en-US"/>
              <a:t>，在每个页表项中记录了页表页面的物理块号。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12128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a:xfrm>
            <a:off x="0" y="4581525"/>
            <a:ext cx="9144000" cy="476250"/>
          </a:xfrm>
        </p:spPr>
        <p:txBody>
          <a:bodyPr/>
          <a:lstStyle/>
          <a:p>
            <a:r>
              <a:rPr lang="zh-CN" altLang="en-US"/>
              <a:t>图</a:t>
            </a:r>
            <a:r>
              <a:rPr lang="en-US" altLang="zh-CN"/>
              <a:t>4-17</a:t>
            </a:r>
            <a:r>
              <a:rPr lang="zh-CN" altLang="en-US"/>
              <a:t>　两级页表结构</a:t>
            </a:r>
          </a:p>
        </p:txBody>
      </p:sp>
      <p:pic>
        <p:nvPicPr>
          <p:cNvPr id="780292" name="Picture 4" descr="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49500"/>
            <a:ext cx="624205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7897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为了方便实现地址变换，在地址变换机构中，同样需要增设一个外层页表寄存器，用于存放外层页表的始址，并利用逻辑地址中的外层页号作为外层页表的索引，从中找到指定页表分页的始址，再利用</a:t>
            </a:r>
            <a:r>
              <a:rPr lang="en-US" altLang="zh-CN"/>
              <a:t>P2</a:t>
            </a:r>
            <a:r>
              <a:rPr lang="zh-CN" altLang="en-US"/>
              <a:t>作为指定页表分页的索引，找到指定的页表项，其中即含有该页在内存的物理块号，用该块号</a:t>
            </a:r>
            <a:r>
              <a:rPr lang="en-US" altLang="zh-CN"/>
              <a:t>P</a:t>
            </a:r>
            <a:r>
              <a:rPr lang="zh-CN" altLang="en-US"/>
              <a:t>和页内地址</a:t>
            </a:r>
            <a:r>
              <a:rPr lang="en-US" altLang="zh-CN"/>
              <a:t>d</a:t>
            </a:r>
            <a:r>
              <a:rPr lang="zh-CN" altLang="en-US"/>
              <a:t>即可构成访问的内存物理地址。图</a:t>
            </a:r>
            <a:r>
              <a:rPr lang="en-US" altLang="zh-CN"/>
              <a:t>4-18</a:t>
            </a:r>
            <a:r>
              <a:rPr lang="zh-CN" altLang="en-US"/>
              <a:t>示出了两级页表时的地址变换机构。</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21419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endParaRPr lang="zh-CN" altLang="zh-CN"/>
          </a:p>
        </p:txBody>
      </p:sp>
      <p:sp>
        <p:nvSpPr>
          <p:cNvPr id="782339" name="Rectangle 3"/>
          <p:cNvSpPr>
            <a:spLocks noGrp="1" noChangeArrowheads="1"/>
          </p:cNvSpPr>
          <p:nvPr>
            <p:ph type="body" idx="1"/>
          </p:nvPr>
        </p:nvSpPr>
        <p:spPr/>
        <p:txBody>
          <a:bodyPr/>
          <a:lstStyle/>
          <a:p>
            <a:r>
              <a:rPr lang="zh-CN" altLang="en-US"/>
              <a:t>图</a:t>
            </a:r>
            <a:r>
              <a:rPr lang="en-US" altLang="zh-CN"/>
              <a:t>4-18</a:t>
            </a:r>
            <a:r>
              <a:rPr lang="zh-CN" altLang="en-US"/>
              <a:t>　具有两级页表的地址变换机构</a:t>
            </a:r>
          </a:p>
        </p:txBody>
      </p:sp>
      <p:pic>
        <p:nvPicPr>
          <p:cNvPr id="782340" name="Picture 4" descr="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052513"/>
            <a:ext cx="6264275" cy="435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765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多级页表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a:t>
            </a:r>
            <a:r>
              <a:rPr lang="en-US" altLang="zh-CN"/>
              <a:t>32</a:t>
            </a:r>
            <a:r>
              <a:rPr lang="zh-CN" altLang="en-US"/>
              <a:t>位的机器，采用两级页表结构是合适的，但对于</a:t>
            </a:r>
            <a:r>
              <a:rPr lang="en-US" altLang="zh-CN"/>
              <a:t>64</a:t>
            </a:r>
            <a:r>
              <a:rPr lang="zh-CN" altLang="en-US"/>
              <a:t>位的机器，采用两级页表是否仍然合适，须做以下简单分析。如果页面大小仍采用</a:t>
            </a:r>
            <a:r>
              <a:rPr lang="en-US" altLang="zh-CN"/>
              <a:t>4 KB</a:t>
            </a:r>
            <a:r>
              <a:rPr lang="zh-CN" altLang="en-US"/>
              <a:t>即</a:t>
            </a:r>
            <a:r>
              <a:rPr lang="en-US" altLang="zh-CN"/>
              <a:t>2</a:t>
            </a:r>
            <a:r>
              <a:rPr lang="en-US" altLang="zh-CN" baseline="30000"/>
              <a:t>12</a:t>
            </a:r>
            <a:r>
              <a:rPr lang="en-US" altLang="zh-CN"/>
              <a:t> B</a:t>
            </a:r>
            <a:r>
              <a:rPr lang="zh-CN" altLang="en-US"/>
              <a:t>，那么还剩下</a:t>
            </a:r>
            <a:r>
              <a:rPr lang="en-US" altLang="zh-CN"/>
              <a:t>52</a:t>
            </a:r>
            <a:r>
              <a:rPr lang="zh-CN" altLang="en-US"/>
              <a:t>位，假定仍按物理块的大小</a:t>
            </a:r>
            <a:r>
              <a:rPr lang="en-US" altLang="zh-CN"/>
              <a:t>(2</a:t>
            </a:r>
            <a:r>
              <a:rPr lang="en-US" altLang="zh-CN" baseline="30000"/>
              <a:t>12</a:t>
            </a:r>
            <a:r>
              <a:rPr lang="zh-CN" altLang="en-US"/>
              <a:t>位</a:t>
            </a:r>
            <a:r>
              <a:rPr lang="en-US" altLang="zh-CN"/>
              <a:t>)</a:t>
            </a:r>
            <a:r>
              <a:rPr lang="zh-CN" altLang="en-US"/>
              <a:t>来划分页表，则将余下的</a:t>
            </a:r>
            <a:r>
              <a:rPr lang="en-US" altLang="zh-CN"/>
              <a:t>42</a:t>
            </a:r>
            <a:r>
              <a:rPr lang="zh-CN" altLang="en-US"/>
              <a:t>位用于外层页号。此时在外层页表中可能有</a:t>
            </a:r>
            <a:r>
              <a:rPr lang="en-US" altLang="zh-CN"/>
              <a:t>4096 G</a:t>
            </a:r>
            <a:r>
              <a:rPr lang="zh-CN" altLang="en-US"/>
              <a:t>个页表项，要占用</a:t>
            </a:r>
            <a:r>
              <a:rPr lang="en-US" altLang="zh-CN"/>
              <a:t>16 384 GB</a:t>
            </a:r>
            <a:r>
              <a:rPr lang="zh-CN" altLang="en-US"/>
              <a:t>的连续内存空间。 </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02983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4.5.5  </a:t>
            </a:r>
            <a:r>
              <a:rPr lang="zh-CN" altLang="en-US">
                <a:latin typeface="黑体" panose="02010609060101010101" pitchFamily="49" charset="-122"/>
                <a:ea typeface="黑体" panose="02010609060101010101" pitchFamily="49" charset="-122"/>
              </a:rPr>
              <a:t>反置页表</a:t>
            </a:r>
            <a:r>
              <a:rPr lang="en-US" altLang="zh-CN">
                <a:latin typeface="黑体" panose="02010609060101010101" pitchFamily="49" charset="-122"/>
                <a:ea typeface="黑体" panose="02010609060101010101" pitchFamily="49" charset="-122"/>
              </a:rPr>
              <a:t>(Inverted Page Table)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反置页表的引入</a:t>
            </a:r>
            <a:br>
              <a:rPr lang="zh-CN" altLang="en-US">
                <a:latin typeface="黑体" panose="02010609060101010101" pitchFamily="49" charset="-122"/>
                <a:ea typeface="黑体" panose="02010609060101010101" pitchFamily="49" charset="-122"/>
              </a:rPr>
            </a:br>
            <a:r>
              <a:rPr lang="zh-CN" altLang="en-US"/>
              <a:t>　　在分页系统中，为每个进程配置了一张页表，进程逻辑地址空间中的每一页，在页表中都对应有一个页表项。在现代计算机系统中，通常允许一个进程的逻辑地址空间非常大，因此就需要有许多的页表项，而因此也会占用大量的内存空间。 </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0584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zh-CN" altLang="en-US"/>
              <a:t>　　　　　 </a:t>
            </a:r>
            <a:r>
              <a:rPr lang="en-US" altLang="zh-CN" sz="3200">
                <a:latin typeface="黑体" panose="02010609060101010101" pitchFamily="49" charset="-122"/>
                <a:ea typeface="黑体" panose="02010609060101010101" pitchFamily="49" charset="-122"/>
              </a:rPr>
              <a:t>1.4  </a:t>
            </a:r>
            <a:r>
              <a:rPr lang="zh-CN" altLang="en-US" sz="3200">
                <a:latin typeface="黑体" panose="02010609060101010101" pitchFamily="49" charset="-122"/>
                <a:ea typeface="黑体" panose="02010609060101010101" pitchFamily="49" charset="-122"/>
              </a:rPr>
              <a:t>操作系统的主要功能</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引入</a:t>
            </a:r>
            <a:r>
              <a:rPr lang="en-US" altLang="zh-CN"/>
              <a:t>OS</a:t>
            </a:r>
            <a:r>
              <a:rPr lang="zh-CN" altLang="en-US"/>
              <a:t>的主要目的是，为多道程序的运行提供良好的运行环境，以保证多道程序能有条不紊地、高效地运行，并能最大程度地提高系统中各种资源的利用率，方便用户的使用。为此，在传统的</a:t>
            </a:r>
            <a:r>
              <a:rPr lang="en-US" altLang="zh-CN"/>
              <a:t>OS</a:t>
            </a:r>
            <a:r>
              <a:rPr lang="zh-CN" altLang="en-US"/>
              <a:t>中应具有处理机管理、存储器管理、设备管理和文件管理等基本功能。此外，为了方便用户使用</a:t>
            </a:r>
            <a:r>
              <a:rPr lang="en-US" altLang="zh-CN"/>
              <a:t>OS</a:t>
            </a:r>
            <a:r>
              <a:rPr lang="zh-CN" altLang="en-US"/>
              <a:t>，还需向用户提供方便的用户接口。</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7767577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地址变换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在利用反置页表进行地址变换时，是根据进程标识符和页号，去检索反置页表。如果检索到与之匹配的页表项，则该页表项</a:t>
            </a:r>
            <a:r>
              <a:rPr lang="en-US" altLang="zh-CN"/>
              <a:t>(</a:t>
            </a:r>
            <a:r>
              <a:rPr lang="zh-CN" altLang="en-US"/>
              <a:t>中</a:t>
            </a:r>
            <a:r>
              <a:rPr lang="en-US" altLang="zh-CN"/>
              <a:t>)</a:t>
            </a:r>
            <a:r>
              <a:rPr lang="zh-CN" altLang="en-US"/>
              <a:t>的序号</a:t>
            </a:r>
            <a:r>
              <a:rPr lang="en-US" altLang="zh-CN"/>
              <a:t>i</a:t>
            </a:r>
            <a:r>
              <a:rPr lang="zh-CN" altLang="en-US"/>
              <a:t>便是该页所在的物理块号，可用该块号与页内地址一起构成物理地址送内存地址寄存器。若检索了整个反置页表仍未找到匹配的页表项，则表明此页尚未装入内存。对于不具有请求调页功能的存储器管理系统，此时则表示地址出错。对于具有请求调页功能的存储器管理系统，此时应产生请求调页中断，系统将把此页调入内存。</a:t>
            </a:r>
          </a:p>
        </p:txBody>
      </p:sp>
      <p:sp>
        <p:nvSpPr>
          <p:cNvPr id="785411" name="Rectangle 3"/>
          <p:cNvSpPr>
            <a:spLocks noGrp="1" noChangeArrowheads="1"/>
          </p:cNvSpPr>
          <p:nvPr>
            <p:ph type="body" idx="1"/>
          </p:nvPr>
        </p:nvSpPr>
        <p:spPr/>
        <p:txBody>
          <a:bodyPr/>
          <a:lstStyle/>
          <a:p>
            <a:endParaRPr lang="zh-CN" altLang="zh-CN"/>
          </a:p>
        </p:txBody>
      </p:sp>
      <p:sp>
        <p:nvSpPr>
          <p:cNvPr id="78541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0639523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4.6  </a:t>
            </a:r>
            <a:r>
              <a:rPr lang="zh-CN" altLang="en-US" sz="3200">
                <a:latin typeface="黑体" panose="02010609060101010101" pitchFamily="49" charset="-122"/>
                <a:ea typeface="黑体" panose="02010609060101010101" pitchFamily="49" charset="-122"/>
              </a:rPr>
              <a:t>分段存储管理方式</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存储管理方式随着</a:t>
            </a:r>
            <a:r>
              <a:rPr lang="en-US" altLang="zh-CN"/>
              <a:t>OS</a:t>
            </a:r>
            <a:r>
              <a:rPr lang="zh-CN" altLang="en-US"/>
              <a:t>的发展也在不断地发展。当</a:t>
            </a:r>
            <a:r>
              <a:rPr lang="en-US" altLang="zh-CN"/>
              <a:t>OS</a:t>
            </a:r>
            <a:r>
              <a:rPr lang="zh-CN" altLang="en-US"/>
              <a:t>由单道向多道发展时，存储管理方式便由单一连续分配发展为固定分区分配。 </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54202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4.6.1  </a:t>
            </a:r>
            <a:r>
              <a:rPr lang="zh-CN" altLang="en-US">
                <a:latin typeface="黑体" panose="02010609060101010101" pitchFamily="49" charset="-122"/>
                <a:ea typeface="黑体" panose="02010609060101010101" pitchFamily="49" charset="-122"/>
              </a:rPr>
              <a:t>分段存储管理方式的引入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方便编程</a:t>
            </a:r>
            <a:br>
              <a:rPr lang="zh-CN" altLang="en-US">
                <a:latin typeface="黑体" panose="02010609060101010101" pitchFamily="49" charset="-122"/>
                <a:ea typeface="黑体" panose="02010609060101010101" pitchFamily="49" charset="-122"/>
              </a:rPr>
            </a:br>
            <a:r>
              <a:rPr lang="zh-CN" altLang="en-US"/>
              <a:t>　　通常，用户把自己的作业按照逻辑关系划分为若干个段，每个段都从</a:t>
            </a:r>
            <a:r>
              <a:rPr lang="en-US" altLang="zh-CN"/>
              <a:t>0</a:t>
            </a:r>
            <a:r>
              <a:rPr lang="zh-CN" altLang="en-US"/>
              <a:t>开始编址，并有自己的名字和长度。因此，程序员们都迫切地需要访问的逻辑地址是由段名</a:t>
            </a:r>
            <a:r>
              <a:rPr lang="en-US" altLang="zh-CN"/>
              <a:t>(</a:t>
            </a:r>
            <a:r>
              <a:rPr lang="zh-CN" altLang="en-US"/>
              <a:t>段号</a:t>
            </a:r>
            <a:r>
              <a:rPr lang="en-US" altLang="zh-CN"/>
              <a:t>)</a:t>
            </a:r>
            <a:r>
              <a:rPr lang="zh-CN" altLang="en-US"/>
              <a:t>和段内偏移量</a:t>
            </a:r>
            <a:r>
              <a:rPr lang="en-US" altLang="zh-CN"/>
              <a:t>(</a:t>
            </a:r>
            <a:r>
              <a:rPr lang="zh-CN" altLang="en-US"/>
              <a:t>段内地址</a:t>
            </a:r>
            <a:r>
              <a:rPr lang="en-US" altLang="zh-CN"/>
              <a:t>)</a:t>
            </a:r>
            <a:r>
              <a:rPr lang="zh-CN" altLang="en-US"/>
              <a:t>决定的，这不仅可以方便程序员编程，也可使程序非常直观，更具可读性。例如，下述的两条指令便使用段名和段内地址：</a:t>
            </a:r>
            <a:br>
              <a:rPr lang="zh-CN" altLang="en-US"/>
            </a:br>
            <a:r>
              <a:rPr lang="zh-CN" altLang="en-US"/>
              <a:t>　　　  </a:t>
            </a:r>
            <a:r>
              <a:rPr lang="en-US" altLang="zh-CN"/>
              <a:t>LOAD 1</a:t>
            </a:r>
            <a:r>
              <a:rPr lang="zh-CN" altLang="en-US"/>
              <a:t>，</a:t>
            </a:r>
            <a:r>
              <a:rPr lang="en-US" altLang="zh-CN"/>
              <a:t>[A] |〈D〉</a:t>
            </a:r>
            <a:r>
              <a:rPr lang="zh-CN" altLang="en-US"/>
              <a:t>；</a:t>
            </a:r>
            <a:br>
              <a:rPr lang="zh-CN" altLang="en-US"/>
            </a:br>
            <a:r>
              <a:rPr lang="zh-CN" altLang="en-US"/>
              <a:t>　　　  </a:t>
            </a:r>
            <a:r>
              <a:rPr lang="en-US" altLang="zh-CN"/>
              <a:t>STORE 1</a:t>
            </a:r>
            <a:r>
              <a:rPr lang="zh-CN" altLang="en-US"/>
              <a:t>，</a:t>
            </a:r>
            <a:r>
              <a:rPr lang="en-US" altLang="zh-CN"/>
              <a:t>[B] |〈C〉</a:t>
            </a:r>
            <a:r>
              <a:rPr lang="zh-CN" altLang="en-US"/>
              <a:t>；</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417492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信息共享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在实现对程序和数据的共享时，是以信息的逻辑单位为基础的。比如，为了共享某个过程、函数或文件。分页系统中的“页”只是存放信息的物理单位</a:t>
            </a:r>
            <a:r>
              <a:rPr lang="en-US" altLang="zh-CN"/>
              <a:t>(</a:t>
            </a:r>
            <a:r>
              <a:rPr lang="zh-CN" altLang="en-US"/>
              <a:t>块</a:t>
            </a:r>
            <a:r>
              <a:rPr lang="en-US" altLang="zh-CN"/>
              <a:t>)</a:t>
            </a:r>
            <a:r>
              <a:rPr lang="zh-CN" altLang="en-US"/>
              <a:t>，并无完整的逻辑意义，这样，一个可被共享的过程往往可能需要占用数十个页面，这为实现共享增加了困难。 </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65852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信息保护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信息保护同样是以信息的逻辑单位为基础的，而且经常是以一个过程、函数或文件为基本单位进行保护的。 </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343061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动态增长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实际应用中，往往存在着一些段，尤其是数据段，在它们的使用过程中，由于数据量的不断增加，而使数据段动态增长，相应地它所需要的存储空间也会动态增加。然而，对于数据段究竟会增长到多大，事先又很难确切地知道。对此，很难采取预先多分配的方法进行解决。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39774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动态链接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4.2.2</a:t>
            </a:r>
            <a:r>
              <a:rPr lang="zh-CN" altLang="en-US"/>
              <a:t>节中我们已对运行时动态链接做了介绍。为了提高内存的利用率，系统只将真正要运行的目标程序装入内存，也就是说，动态链接在作业运行之前，并不是把所有的目标程序段都链接起来。当程序要运行时，首先将主程序和它立即需要用到的目标程序装入内存，即启动运行。而在程序运行过程中，当需要调用某个目标程序时，才将该段</a:t>
            </a:r>
            <a:r>
              <a:rPr lang="en-US" altLang="zh-CN"/>
              <a:t>(</a:t>
            </a:r>
            <a:r>
              <a:rPr lang="zh-CN" altLang="en-US"/>
              <a:t>目标程序</a:t>
            </a:r>
            <a:r>
              <a:rPr lang="en-US" altLang="zh-CN"/>
              <a:t>)</a:t>
            </a:r>
            <a:r>
              <a:rPr lang="zh-CN" altLang="en-US"/>
              <a:t>调入内存并进行链接。 </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42894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4.6.2  </a:t>
            </a:r>
            <a:r>
              <a:rPr lang="zh-CN" altLang="en-US">
                <a:latin typeface="黑体" panose="02010609060101010101" pitchFamily="49" charset="-122"/>
                <a:ea typeface="黑体" panose="02010609060101010101" pitchFamily="49" charset="-122"/>
              </a:rPr>
              <a:t>分段系统的基本原理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分段</a:t>
            </a:r>
            <a:br>
              <a:rPr lang="zh-CN" altLang="en-US">
                <a:latin typeface="黑体" panose="02010609060101010101" pitchFamily="49" charset="-122"/>
                <a:ea typeface="黑体" panose="02010609060101010101" pitchFamily="49" charset="-122"/>
              </a:rPr>
            </a:br>
            <a:r>
              <a:rPr lang="zh-CN" altLang="en-US"/>
              <a:t>　　在分段存储管理方式中，作业的地址空间被划分为若干个段，每个段定义了一组逻辑信息。例如，有主程序段</a:t>
            </a:r>
            <a:r>
              <a:rPr lang="en-US" altLang="zh-CN"/>
              <a:t>MAIN</a:t>
            </a:r>
            <a:r>
              <a:rPr lang="zh-CN" altLang="en-US"/>
              <a:t>、子程序段</a:t>
            </a:r>
            <a:r>
              <a:rPr lang="en-US" altLang="zh-CN"/>
              <a:t>X</a:t>
            </a:r>
            <a:r>
              <a:rPr lang="zh-CN" altLang="en-US"/>
              <a:t>、数据段</a:t>
            </a:r>
            <a:r>
              <a:rPr lang="en-US" altLang="zh-CN"/>
              <a:t>D</a:t>
            </a:r>
            <a:r>
              <a:rPr lang="zh-CN" altLang="en-US"/>
              <a:t>及栈段</a:t>
            </a:r>
            <a:r>
              <a:rPr lang="en-US" altLang="zh-CN"/>
              <a:t>S</a:t>
            </a:r>
            <a:r>
              <a:rPr lang="zh-CN" altLang="en-US"/>
              <a:t>等，如图</a:t>
            </a:r>
            <a:r>
              <a:rPr lang="en-US" altLang="zh-CN"/>
              <a:t>4-19</a:t>
            </a:r>
            <a:r>
              <a:rPr lang="zh-CN" altLang="en-US"/>
              <a:t>所示。 </a:t>
            </a:r>
            <a:br>
              <a:rPr lang="zh-CN" altLang="en-US"/>
            </a:br>
            <a:r>
              <a:rPr lang="zh-CN" altLang="en-US"/>
              <a:t>　　分段地址中的地址具有如下结构：</a:t>
            </a:r>
          </a:p>
        </p:txBody>
      </p:sp>
      <p:sp>
        <p:nvSpPr>
          <p:cNvPr id="792579" name="Rectangle 3"/>
          <p:cNvSpPr>
            <a:spLocks noGrp="1" noChangeArrowheads="1"/>
          </p:cNvSpPr>
          <p:nvPr>
            <p:ph type="body" idx="1"/>
          </p:nvPr>
        </p:nvSpPr>
        <p:spPr/>
        <p:txBody>
          <a:bodyPr/>
          <a:lstStyle/>
          <a:p>
            <a:endParaRPr lang="zh-CN" altLang="zh-CN"/>
          </a:p>
        </p:txBody>
      </p:sp>
      <p:pic>
        <p:nvPicPr>
          <p:cNvPr id="7925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9452" r="18755"/>
          <a:stretch>
            <a:fillRect/>
          </a:stretch>
        </p:blipFill>
        <p:spPr bwMode="auto">
          <a:xfrm>
            <a:off x="1619250" y="4076700"/>
            <a:ext cx="5554663"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6035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段表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前面所介绍的动态分区分配方式中，系统为整个进程分配一个连续的内存空间。而在分段式存储管理系统中，则是为每个分段分配一个连续的分区。进程中的各个段，可以离散地装入内存中不同的分区中。为保证程序能正常运行，就必须能从物理内存中找出每个逻辑段所对应的位置。 </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05098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endParaRPr lang="zh-CN" altLang="zh-CN"/>
          </a:p>
        </p:txBody>
      </p:sp>
      <p:sp>
        <p:nvSpPr>
          <p:cNvPr id="794627" name="Rectangle 3"/>
          <p:cNvSpPr>
            <a:spLocks noGrp="1" noChangeArrowheads="1"/>
          </p:cNvSpPr>
          <p:nvPr>
            <p:ph type="body" idx="1"/>
          </p:nvPr>
        </p:nvSpPr>
        <p:spPr/>
        <p:txBody>
          <a:bodyPr/>
          <a:lstStyle/>
          <a:p>
            <a:r>
              <a:rPr lang="zh-CN" altLang="en-US"/>
              <a:t>图</a:t>
            </a:r>
            <a:r>
              <a:rPr lang="en-US" altLang="zh-CN"/>
              <a:t>4-19  </a:t>
            </a:r>
            <a:r>
              <a:rPr lang="zh-CN" altLang="en-US"/>
              <a:t>利用段表实现地址映射</a:t>
            </a:r>
          </a:p>
        </p:txBody>
      </p:sp>
      <p:pic>
        <p:nvPicPr>
          <p:cNvPr id="794628" name="Picture 4" descr="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12875"/>
            <a:ext cx="6170612" cy="3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36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1.4.1  </a:t>
            </a:r>
            <a:r>
              <a:rPr lang="zh-CN" altLang="en-US">
                <a:latin typeface="黑体" panose="02010609060101010101" pitchFamily="49" charset="-122"/>
                <a:ea typeface="黑体" panose="02010609060101010101" pitchFamily="49" charset="-122"/>
              </a:rPr>
              <a:t>处理机管理功能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进程控制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进程同步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进程通信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调度</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作业调度。</a:t>
            </a:r>
            <a:br>
              <a:rPr lang="zh-CN" altLang="en-US"/>
            </a:br>
            <a:r>
              <a:rPr lang="zh-CN" altLang="en-US"/>
              <a:t>　　</a:t>
            </a:r>
            <a:r>
              <a:rPr lang="en-US" altLang="zh-CN"/>
              <a:t>(2) </a:t>
            </a:r>
            <a:r>
              <a:rPr lang="zh-CN" altLang="en-US"/>
              <a:t>进程调度。</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66131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地址变换机构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为了实现进程从逻辑地址到物理地址的变换功能，在系统中设置了段表寄存器，用于存放段表始址和段表长度</a:t>
            </a:r>
            <a:r>
              <a:rPr lang="en-US" altLang="zh-CN"/>
              <a:t>TL</a:t>
            </a:r>
            <a:r>
              <a:rPr lang="zh-CN" altLang="en-US"/>
              <a:t>。在进行地址变换时，系统将逻辑地址中的段号与段表长度</a:t>
            </a:r>
            <a:r>
              <a:rPr lang="en-US" altLang="zh-CN"/>
              <a:t>TL</a:t>
            </a:r>
            <a:r>
              <a:rPr lang="zh-CN" altLang="en-US"/>
              <a:t>进行比较。若</a:t>
            </a:r>
            <a:r>
              <a:rPr lang="en-US" altLang="zh-CN"/>
              <a:t>S&gt;TL</a:t>
            </a:r>
            <a:r>
              <a:rPr lang="zh-CN" altLang="en-US"/>
              <a:t>，表示段号太大，是访问越界，于是产生越界中断信号。若未越界，则根据段表的始址和该段的段号，计算出该段对应段表项的位置，从中读出该段在内存的起始地址。然后，再检查段内地址</a:t>
            </a:r>
            <a:r>
              <a:rPr lang="en-US" altLang="zh-CN"/>
              <a:t>d</a:t>
            </a:r>
            <a:r>
              <a:rPr lang="zh-CN" altLang="en-US"/>
              <a:t>是否超过该段的段长</a:t>
            </a:r>
            <a:r>
              <a:rPr lang="en-US" altLang="zh-CN"/>
              <a:t>SL</a:t>
            </a:r>
            <a:r>
              <a:rPr lang="zh-CN" altLang="en-US"/>
              <a:t>。若超过，即</a:t>
            </a:r>
            <a:r>
              <a:rPr lang="en-US" altLang="zh-CN"/>
              <a:t>d&gt;SL</a:t>
            </a:r>
            <a:r>
              <a:rPr lang="zh-CN" altLang="en-US"/>
              <a:t>，同样发出越界中断信号。若未越界，则将该段的基址</a:t>
            </a:r>
            <a:r>
              <a:rPr lang="en-US" altLang="zh-CN"/>
              <a:t>d</a:t>
            </a:r>
            <a:r>
              <a:rPr lang="zh-CN" altLang="en-US"/>
              <a:t>与段内地址相加，即可得到要访问的内存物理地址。图</a:t>
            </a:r>
            <a:r>
              <a:rPr lang="en-US" altLang="zh-CN"/>
              <a:t>4-20</a:t>
            </a:r>
            <a:r>
              <a:rPr lang="zh-CN" altLang="en-US"/>
              <a:t>示出了分段系统的地址变换过程。</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558403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endParaRPr lang="zh-CN" altLang="zh-CN"/>
          </a:p>
        </p:txBody>
      </p:sp>
      <p:sp>
        <p:nvSpPr>
          <p:cNvPr id="796675" name="Rectangle 3"/>
          <p:cNvSpPr>
            <a:spLocks noGrp="1" noChangeArrowheads="1"/>
          </p:cNvSpPr>
          <p:nvPr>
            <p:ph type="body" idx="1"/>
          </p:nvPr>
        </p:nvSpPr>
        <p:spPr/>
        <p:txBody>
          <a:bodyPr/>
          <a:lstStyle/>
          <a:p>
            <a:r>
              <a:rPr lang="zh-CN" altLang="en-US"/>
              <a:t>图</a:t>
            </a:r>
            <a:r>
              <a:rPr lang="en-US" altLang="zh-CN"/>
              <a:t>4-20  </a:t>
            </a:r>
            <a:r>
              <a:rPr lang="zh-CN" altLang="en-US"/>
              <a:t>分段系统的地址变换过程</a:t>
            </a:r>
          </a:p>
        </p:txBody>
      </p:sp>
      <p:pic>
        <p:nvPicPr>
          <p:cNvPr id="796676" name="Picture 4" descr="4-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281113"/>
            <a:ext cx="6119813"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35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分页和分段的主要区别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页是信息的物理单位。</a:t>
            </a:r>
            <a:br>
              <a:rPr lang="zh-CN" altLang="en-US"/>
            </a:br>
            <a:r>
              <a:rPr lang="zh-CN" altLang="en-US"/>
              <a:t>　　</a:t>
            </a:r>
            <a:r>
              <a:rPr lang="en-US" altLang="zh-CN"/>
              <a:t>(2) </a:t>
            </a:r>
            <a:r>
              <a:rPr lang="zh-CN" altLang="en-US"/>
              <a:t>页的大小固定且由系统决定。</a:t>
            </a:r>
            <a:br>
              <a:rPr lang="zh-CN" altLang="en-US"/>
            </a:br>
            <a:r>
              <a:rPr lang="zh-CN" altLang="en-US"/>
              <a:t>　　</a:t>
            </a:r>
            <a:r>
              <a:rPr lang="en-US" altLang="zh-CN"/>
              <a:t>(3) </a:t>
            </a:r>
            <a:r>
              <a:rPr lang="zh-CN" altLang="en-US"/>
              <a:t>分页的用户程序地址空间是一维的。 </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95802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4.6.3  </a:t>
            </a:r>
            <a:r>
              <a:rPr lang="zh-CN" altLang="en-US">
                <a:latin typeface="黑体" panose="02010609060101010101" pitchFamily="49" charset="-122"/>
                <a:ea typeface="黑体" panose="02010609060101010101" pitchFamily="49" charset="-122"/>
              </a:rPr>
              <a:t>信息共享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分页系统中对程序和数据的共享</a:t>
            </a:r>
            <a:br>
              <a:rPr lang="zh-CN" altLang="en-US">
                <a:latin typeface="黑体" panose="02010609060101010101" pitchFamily="49" charset="-122"/>
                <a:ea typeface="黑体" panose="02010609060101010101" pitchFamily="49" charset="-122"/>
              </a:rPr>
            </a:br>
            <a:r>
              <a:rPr lang="zh-CN" altLang="en-US"/>
              <a:t>　　在分页系统中，虽然也能实现对程序和数据的共享，但远不如分段系统来得方便。我们通过一个例子来说明这个问题。 </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5302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endParaRPr lang="zh-CN" altLang="zh-CN"/>
          </a:p>
        </p:txBody>
      </p:sp>
      <p:sp>
        <p:nvSpPr>
          <p:cNvPr id="799747" name="Rectangle 3"/>
          <p:cNvSpPr>
            <a:spLocks noGrp="1" noChangeArrowheads="1"/>
          </p:cNvSpPr>
          <p:nvPr>
            <p:ph type="body" idx="1"/>
          </p:nvPr>
        </p:nvSpPr>
        <p:spPr/>
        <p:txBody>
          <a:bodyPr/>
          <a:lstStyle/>
          <a:p>
            <a:r>
              <a:rPr lang="zh-CN" altLang="en-US"/>
              <a:t>图</a:t>
            </a:r>
            <a:r>
              <a:rPr lang="en-US" altLang="zh-CN"/>
              <a:t>4-21  </a:t>
            </a:r>
            <a:r>
              <a:rPr lang="zh-CN" altLang="en-US"/>
              <a:t>分页系统中共享</a:t>
            </a:r>
            <a:r>
              <a:rPr lang="en-US" altLang="zh-CN"/>
              <a:t>editor</a:t>
            </a:r>
            <a:r>
              <a:rPr lang="zh-CN" altLang="en-US"/>
              <a:t>的示意图</a:t>
            </a:r>
          </a:p>
        </p:txBody>
      </p:sp>
      <p:pic>
        <p:nvPicPr>
          <p:cNvPr id="799748" name="Picture 4" descr="4-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052513"/>
            <a:ext cx="5251450" cy="44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208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分段系统中程序和数据的共享</a:t>
            </a:r>
            <a:r>
              <a:rPr lang="zh-CN" altLang="en-US"/>
              <a:t/>
            </a:r>
            <a:br>
              <a:rPr lang="zh-CN" altLang="en-US"/>
            </a:br>
            <a:r>
              <a:rPr lang="zh-CN" altLang="en-US"/>
              <a:t>　　在分段系统中，由于是以段为基本单位的，不管该段有多大，我们都只需为该段设置一个段表项，因此使实现共享变得非常容易。我们仍以共享</a:t>
            </a:r>
            <a:r>
              <a:rPr lang="en-US" altLang="zh-CN"/>
              <a:t>editor</a:t>
            </a:r>
            <a:r>
              <a:rPr lang="zh-CN" altLang="en-US"/>
              <a:t>为例，此时只需在</a:t>
            </a:r>
            <a:r>
              <a:rPr lang="en-US" altLang="zh-CN"/>
              <a:t>(</a:t>
            </a:r>
            <a:r>
              <a:rPr lang="zh-CN" altLang="en-US"/>
              <a:t>每个</a:t>
            </a:r>
            <a:r>
              <a:rPr lang="en-US" altLang="zh-CN"/>
              <a:t>)</a:t>
            </a:r>
            <a:r>
              <a:rPr lang="zh-CN" altLang="en-US"/>
              <a:t>进程</a:t>
            </a:r>
            <a:r>
              <a:rPr lang="en-US" altLang="zh-CN"/>
              <a:t>1</a:t>
            </a:r>
            <a:r>
              <a:rPr lang="zh-CN" altLang="en-US"/>
              <a:t>和进程</a:t>
            </a:r>
            <a:r>
              <a:rPr lang="en-US" altLang="zh-CN"/>
              <a:t>2</a:t>
            </a:r>
            <a:r>
              <a:rPr lang="zh-CN" altLang="en-US"/>
              <a:t>的段表中，为文本编辑程序设置一个段表项，让段表项中的基址</a:t>
            </a:r>
            <a:r>
              <a:rPr lang="en-US" altLang="zh-CN"/>
              <a:t>(80)</a:t>
            </a:r>
            <a:r>
              <a:rPr lang="zh-CN" altLang="en-US"/>
              <a:t>指向</a:t>
            </a:r>
            <a:r>
              <a:rPr lang="en-US" altLang="zh-CN"/>
              <a:t>editor</a:t>
            </a:r>
            <a:r>
              <a:rPr lang="zh-CN" altLang="en-US"/>
              <a:t>程序在内存的起始地址。图</a:t>
            </a:r>
            <a:r>
              <a:rPr lang="en-US" altLang="zh-CN"/>
              <a:t>4-22</a:t>
            </a:r>
            <a:r>
              <a:rPr lang="zh-CN" altLang="en-US"/>
              <a:t>是分段系统中共享</a:t>
            </a:r>
            <a:r>
              <a:rPr lang="en-US" altLang="zh-CN"/>
              <a:t>editor</a:t>
            </a:r>
            <a:r>
              <a:rPr lang="zh-CN" altLang="en-US"/>
              <a:t>的示意图。</a:t>
            </a:r>
          </a:p>
        </p:txBody>
      </p:sp>
      <p:sp>
        <p:nvSpPr>
          <p:cNvPr id="80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912008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endParaRPr lang="zh-CN" altLang="zh-CN"/>
          </a:p>
        </p:txBody>
      </p:sp>
      <p:sp>
        <p:nvSpPr>
          <p:cNvPr id="801795" name="Rectangle 3"/>
          <p:cNvSpPr>
            <a:spLocks noGrp="1" noChangeArrowheads="1"/>
          </p:cNvSpPr>
          <p:nvPr>
            <p:ph type="body" idx="1"/>
          </p:nvPr>
        </p:nvSpPr>
        <p:spPr>
          <a:xfrm>
            <a:off x="0" y="5229225"/>
            <a:ext cx="9144000" cy="476250"/>
          </a:xfrm>
        </p:spPr>
        <p:txBody>
          <a:bodyPr/>
          <a:lstStyle/>
          <a:p>
            <a:r>
              <a:rPr lang="zh-CN" altLang="en-US"/>
              <a:t>图</a:t>
            </a:r>
            <a:r>
              <a:rPr lang="en-US" altLang="zh-CN"/>
              <a:t>4-22  </a:t>
            </a:r>
            <a:r>
              <a:rPr lang="zh-CN" altLang="en-US"/>
              <a:t>分段系统中共享</a:t>
            </a:r>
            <a:r>
              <a:rPr lang="en-US" altLang="zh-CN"/>
              <a:t>editor</a:t>
            </a:r>
            <a:r>
              <a:rPr lang="zh-CN" altLang="en-US"/>
              <a:t>的示意图</a:t>
            </a:r>
          </a:p>
        </p:txBody>
      </p:sp>
      <p:pic>
        <p:nvPicPr>
          <p:cNvPr id="801796" name="Picture 4" descr="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74850"/>
            <a:ext cx="6769100" cy="251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912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4.6.4  </a:t>
            </a:r>
            <a:r>
              <a:rPr lang="zh-CN" altLang="en-US">
                <a:latin typeface="黑体" panose="02010609060101010101" pitchFamily="49" charset="-122"/>
                <a:ea typeface="黑体" panose="02010609060101010101" pitchFamily="49" charset="-122"/>
              </a:rPr>
              <a:t>段页式存储管理方式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基本原理</a:t>
            </a:r>
            <a:br>
              <a:rPr lang="zh-CN" altLang="en-US">
                <a:latin typeface="黑体" panose="02010609060101010101" pitchFamily="49" charset="-122"/>
                <a:ea typeface="黑体" panose="02010609060101010101" pitchFamily="49" charset="-122"/>
              </a:rPr>
            </a:br>
            <a:r>
              <a:rPr lang="zh-CN" altLang="en-US"/>
              <a:t>　　段页式系统的基本原理是分段和分页原理的结合，即先将用户程序分成若干个段，再把每个段分成若干个页，并为每一个段赋予一个段名。图</a:t>
            </a:r>
            <a:r>
              <a:rPr lang="en-US" altLang="zh-CN"/>
              <a:t>4-23(a)</a:t>
            </a:r>
            <a:r>
              <a:rPr lang="zh-CN" altLang="en-US"/>
              <a:t>示出了一个作业地址空间的结构。该作业有三个段：主程序段、子程序段和数据段；页面大小为 </a:t>
            </a:r>
            <a:r>
              <a:rPr lang="en-US" altLang="zh-CN"/>
              <a:t>4 KB</a:t>
            </a:r>
            <a:r>
              <a:rPr lang="zh-CN" altLang="en-US"/>
              <a:t>。在段页式系统中，其地址结构由段号、段内页号及页内地址三部分所组成，如图</a:t>
            </a:r>
            <a:r>
              <a:rPr lang="en-US" altLang="zh-CN"/>
              <a:t>4-23(b)</a:t>
            </a:r>
            <a:r>
              <a:rPr lang="zh-CN" altLang="en-US"/>
              <a:t>所示。</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141084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endParaRPr lang="zh-CN" altLang="zh-CN"/>
          </a:p>
        </p:txBody>
      </p:sp>
      <p:sp>
        <p:nvSpPr>
          <p:cNvPr id="803843" name="Rectangle 3"/>
          <p:cNvSpPr>
            <a:spLocks noGrp="1" noChangeArrowheads="1"/>
          </p:cNvSpPr>
          <p:nvPr>
            <p:ph type="body" idx="1"/>
          </p:nvPr>
        </p:nvSpPr>
        <p:spPr/>
        <p:txBody>
          <a:bodyPr/>
          <a:lstStyle/>
          <a:p>
            <a:r>
              <a:rPr lang="zh-CN" altLang="en-US"/>
              <a:t>图</a:t>
            </a:r>
            <a:r>
              <a:rPr lang="en-US" altLang="zh-CN"/>
              <a:t>4-23  </a:t>
            </a:r>
            <a:r>
              <a:rPr lang="zh-CN" altLang="en-US"/>
              <a:t>作业地址空间和地址结构</a:t>
            </a:r>
          </a:p>
        </p:txBody>
      </p:sp>
      <p:pic>
        <p:nvPicPr>
          <p:cNvPr id="803844" name="Picture 4" descr="4-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628775"/>
            <a:ext cx="6624638" cy="331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5408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a:lnSpc>
                <a:spcPct val="140000"/>
              </a:lnSpc>
            </a:pPr>
            <a:r>
              <a:rPr lang="zh-CN" altLang="en-US"/>
              <a:t>　　在段页式系统中，为了实现从逻辑地址到物理地址的变换，系统中需要同时配置段表和页表。段表的内容与分段系统略有不同，它不再是内存始址和段长，而是页表始址和页表长度。图</a:t>
            </a:r>
            <a:r>
              <a:rPr lang="en-US" altLang="zh-CN"/>
              <a:t>4-24</a:t>
            </a:r>
            <a:r>
              <a:rPr lang="zh-CN" altLang="en-US"/>
              <a:t>示出了利用段表和页表进行从用户地址空间到物理</a:t>
            </a:r>
            <a:r>
              <a:rPr lang="en-US" altLang="zh-CN"/>
              <a:t>(</a:t>
            </a:r>
            <a:r>
              <a:rPr lang="zh-CN" altLang="en-US"/>
              <a:t>内存</a:t>
            </a:r>
            <a:r>
              <a:rPr lang="en-US" altLang="zh-CN"/>
              <a:t>)</a:t>
            </a:r>
            <a:r>
              <a:rPr lang="zh-CN" altLang="en-US"/>
              <a:t>空间的映射。</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50399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1.4.2  </a:t>
            </a:r>
            <a:r>
              <a:rPr lang="zh-CN" altLang="en-US">
                <a:latin typeface="黑体" panose="02010609060101010101" pitchFamily="49" charset="-122"/>
                <a:ea typeface="黑体" panose="02010609060101010101" pitchFamily="49" charset="-122"/>
              </a:rPr>
              <a:t>存储器管理功能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内存分配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内存分配的主要任务是：</a:t>
            </a:r>
            <a:br>
              <a:rPr lang="zh-CN" altLang="en-US"/>
            </a:br>
            <a:r>
              <a:rPr lang="zh-CN" altLang="en-US"/>
              <a:t>　　</a:t>
            </a:r>
            <a:r>
              <a:rPr lang="en-US" altLang="zh-CN"/>
              <a:t>(1) </a:t>
            </a:r>
            <a:r>
              <a:rPr lang="zh-CN" altLang="en-US"/>
              <a:t>为每道程序分配内存空间，使它们“各得其所”。</a:t>
            </a:r>
            <a:br>
              <a:rPr lang="zh-CN" altLang="en-US"/>
            </a:br>
            <a:r>
              <a:rPr lang="zh-CN" altLang="en-US"/>
              <a:t>　　</a:t>
            </a:r>
            <a:r>
              <a:rPr lang="en-US" altLang="zh-CN"/>
              <a:t>(2) </a:t>
            </a:r>
            <a:r>
              <a:rPr lang="zh-CN" altLang="en-US"/>
              <a:t>提高存储器的利用率，尽量减少不可用的内存空间</a:t>
            </a:r>
            <a:r>
              <a:rPr lang="en-US" altLang="zh-CN"/>
              <a:t>(</a:t>
            </a:r>
            <a:r>
              <a:rPr lang="zh-CN" altLang="en-US"/>
              <a:t>碎片</a:t>
            </a:r>
            <a:r>
              <a:rPr lang="en-US" altLang="zh-CN"/>
              <a:t>)</a:t>
            </a:r>
            <a:r>
              <a:rPr lang="zh-CN" altLang="en-US"/>
              <a:t>。</a:t>
            </a:r>
            <a:br>
              <a:rPr lang="zh-CN" altLang="en-US"/>
            </a:br>
            <a:r>
              <a:rPr lang="zh-CN" altLang="en-US"/>
              <a:t>　　</a:t>
            </a:r>
            <a:r>
              <a:rPr lang="en-US" altLang="zh-CN"/>
              <a:t>(3) </a:t>
            </a:r>
            <a:r>
              <a:rPr lang="zh-CN" altLang="en-US"/>
              <a:t>允许正在运行的程序申请附加的内存空间，以适应程序和数据动态增长的需要。</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4387744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endParaRPr lang="zh-CN" altLang="zh-CN"/>
          </a:p>
        </p:txBody>
      </p:sp>
      <p:sp>
        <p:nvSpPr>
          <p:cNvPr id="805891" name="Rectangle 3"/>
          <p:cNvSpPr>
            <a:spLocks noGrp="1" noChangeArrowheads="1"/>
          </p:cNvSpPr>
          <p:nvPr>
            <p:ph type="body" idx="1"/>
          </p:nvPr>
        </p:nvSpPr>
        <p:spPr>
          <a:xfrm>
            <a:off x="0" y="5516563"/>
            <a:ext cx="9144000" cy="476250"/>
          </a:xfrm>
        </p:spPr>
        <p:txBody>
          <a:bodyPr/>
          <a:lstStyle/>
          <a:p>
            <a:r>
              <a:rPr lang="zh-CN" altLang="en-US"/>
              <a:t>图</a:t>
            </a:r>
            <a:r>
              <a:rPr lang="en-US" altLang="zh-CN"/>
              <a:t>4-24  </a:t>
            </a:r>
            <a:r>
              <a:rPr lang="zh-CN" altLang="en-US"/>
              <a:t>利用段表和页表实现地址映射</a:t>
            </a:r>
          </a:p>
        </p:txBody>
      </p:sp>
      <p:pic>
        <p:nvPicPr>
          <p:cNvPr id="805892" name="Picture 4" descr="4-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6985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7147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地址变换过程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在段页式系统中，为了便于实现地址变换，须配置一个段表寄存器，其中存放段表始址和段长</a:t>
            </a:r>
            <a:r>
              <a:rPr lang="en-US" altLang="zh-CN"/>
              <a:t>TL</a:t>
            </a:r>
            <a:r>
              <a:rPr lang="zh-CN" altLang="en-US"/>
              <a:t>。进行地址变换时，首先利用段号</a:t>
            </a:r>
            <a:r>
              <a:rPr lang="en-US" altLang="zh-CN"/>
              <a:t>S</a:t>
            </a:r>
            <a:r>
              <a:rPr lang="zh-CN" altLang="en-US"/>
              <a:t>，将它与段长</a:t>
            </a:r>
            <a:r>
              <a:rPr lang="en-US" altLang="zh-CN"/>
              <a:t>TL</a:t>
            </a:r>
            <a:r>
              <a:rPr lang="zh-CN" altLang="en-US"/>
              <a:t>进行比较。若</a:t>
            </a:r>
            <a:r>
              <a:rPr lang="en-US" altLang="zh-CN"/>
              <a:t>S &lt; TL</a:t>
            </a:r>
            <a:r>
              <a:rPr lang="zh-CN" altLang="en-US"/>
              <a:t>，表示未越界，于是利用段表始址和段号来求出该段所对应的段表项在段表中的位置，从中得到该段的页表始址，并利用逻辑地址中的段内页号</a:t>
            </a:r>
            <a:r>
              <a:rPr lang="en-US" altLang="zh-CN"/>
              <a:t>P</a:t>
            </a:r>
            <a:r>
              <a:rPr lang="zh-CN" altLang="en-US"/>
              <a:t>来获得对应页的页表项位置，从中读出该页所在的物理块号</a:t>
            </a:r>
            <a:r>
              <a:rPr lang="en-US" altLang="zh-CN"/>
              <a:t>b</a:t>
            </a:r>
            <a:r>
              <a:rPr lang="zh-CN" altLang="en-US"/>
              <a:t>，再利用块号</a:t>
            </a:r>
            <a:r>
              <a:rPr lang="en-US" altLang="zh-CN"/>
              <a:t>b</a:t>
            </a:r>
            <a:r>
              <a:rPr lang="zh-CN" altLang="en-US"/>
              <a:t>和页内地址来构成物理地址。图</a:t>
            </a:r>
            <a:r>
              <a:rPr lang="en-US" altLang="zh-CN"/>
              <a:t>4-25</a:t>
            </a:r>
            <a:r>
              <a:rPr lang="zh-CN" altLang="en-US"/>
              <a:t>示出了段页式系统中的地址变换机构。</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755158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endParaRPr lang="zh-CN" altLang="zh-CN"/>
          </a:p>
        </p:txBody>
      </p:sp>
      <p:sp>
        <p:nvSpPr>
          <p:cNvPr id="807939" name="Rectangle 3"/>
          <p:cNvSpPr>
            <a:spLocks noGrp="1" noChangeArrowheads="1"/>
          </p:cNvSpPr>
          <p:nvPr>
            <p:ph type="body" idx="1"/>
          </p:nvPr>
        </p:nvSpPr>
        <p:spPr>
          <a:xfrm>
            <a:off x="0" y="5589588"/>
            <a:ext cx="9144000" cy="476250"/>
          </a:xfrm>
        </p:spPr>
        <p:txBody>
          <a:bodyPr/>
          <a:lstStyle/>
          <a:p>
            <a:r>
              <a:rPr lang="zh-CN" altLang="en-US"/>
              <a:t>图</a:t>
            </a:r>
            <a:r>
              <a:rPr lang="en-US" altLang="zh-CN"/>
              <a:t>4-25  </a:t>
            </a:r>
            <a:r>
              <a:rPr lang="zh-CN" altLang="en-US"/>
              <a:t>段页式系统中的地址变换机构</a:t>
            </a:r>
          </a:p>
        </p:txBody>
      </p:sp>
      <p:pic>
        <p:nvPicPr>
          <p:cNvPr id="807940" name="Picture 4" descr="4-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628775"/>
            <a:ext cx="7273925" cy="3140075"/>
          </a:xfrm>
          <a:prstGeom prst="rect">
            <a:avLst/>
          </a:prstGeom>
          <a:noFill/>
          <a:extLst>
            <a:ext uri="{909E8E84-426E-40DD-AFC4-6F175D3DCCD1}">
              <a14:hiddenFill xmlns:a14="http://schemas.microsoft.com/office/drawing/2010/main">
                <a:solidFill>
                  <a:srgbClr val="FFFFFF"/>
                </a:solidFill>
              </a14:hiddenFill>
            </a:ext>
          </a:extLst>
        </p:spPr>
      </p:pic>
      <p:sp>
        <p:nvSpPr>
          <p:cNvPr id="80794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0173574"/>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lnSpc>
                <a:spcPct val="140000"/>
              </a:lnSpc>
              <a:buFont typeface="Webdings" panose="05030102010509060703" pitchFamily="18" charset="2"/>
              <a:buNone/>
            </a:pPr>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为什么要配置层次式存储器</a:t>
            </a:r>
            <a:r>
              <a:rPr lang="en-US" altLang="zh-CN"/>
              <a:t>? </a:t>
            </a:r>
            <a:br>
              <a:rPr lang="en-US" altLang="zh-CN"/>
            </a:br>
            <a:r>
              <a:rPr lang="zh-CN" altLang="en-US"/>
              <a:t>　　</a:t>
            </a:r>
            <a:r>
              <a:rPr lang="en-US" altLang="zh-CN"/>
              <a:t>2. </a:t>
            </a:r>
            <a:r>
              <a:rPr lang="zh-CN" altLang="en-US"/>
              <a:t>可采用哪几种方式将程序装入内存</a:t>
            </a:r>
            <a:r>
              <a:rPr lang="en-US" altLang="zh-CN"/>
              <a:t>? </a:t>
            </a:r>
            <a:r>
              <a:rPr lang="zh-CN" altLang="en-US"/>
              <a:t>它们分别适用于何种场合</a:t>
            </a:r>
            <a:r>
              <a:rPr lang="en-US" altLang="zh-CN"/>
              <a:t>? </a:t>
            </a:r>
            <a:br>
              <a:rPr lang="en-US" altLang="zh-CN"/>
            </a:br>
            <a:r>
              <a:rPr lang="zh-CN" altLang="en-US"/>
              <a:t>　　</a:t>
            </a:r>
            <a:r>
              <a:rPr lang="en-US" altLang="zh-CN"/>
              <a:t>3. </a:t>
            </a:r>
            <a:r>
              <a:rPr lang="zh-CN" altLang="en-US"/>
              <a:t>何谓静态链接</a:t>
            </a:r>
            <a:r>
              <a:rPr lang="en-US" altLang="zh-CN"/>
              <a:t>? </a:t>
            </a:r>
            <a:r>
              <a:rPr lang="zh-CN" altLang="en-US"/>
              <a:t>静态链接时需要解决两个什么问题</a:t>
            </a:r>
            <a:r>
              <a:rPr lang="en-US" altLang="zh-CN"/>
              <a:t>? </a:t>
            </a:r>
            <a:br>
              <a:rPr lang="en-US" altLang="zh-CN"/>
            </a:br>
            <a:r>
              <a:rPr lang="zh-CN" altLang="en-US"/>
              <a:t>　　</a:t>
            </a:r>
            <a:r>
              <a:rPr lang="en-US" altLang="zh-CN"/>
              <a:t>4. </a:t>
            </a:r>
            <a:r>
              <a:rPr lang="zh-CN" altLang="en-US"/>
              <a:t>何谓装入时动态链接</a:t>
            </a:r>
            <a:r>
              <a:rPr lang="en-US" altLang="zh-CN"/>
              <a:t>? </a:t>
            </a:r>
            <a:r>
              <a:rPr lang="zh-CN" altLang="en-US"/>
              <a:t>装入时动态链接方式有何优点</a:t>
            </a:r>
            <a:r>
              <a:rPr lang="en-US" altLang="zh-CN"/>
              <a:t>? </a:t>
            </a:r>
            <a:br>
              <a:rPr lang="en-US" altLang="zh-CN"/>
            </a:br>
            <a:r>
              <a:rPr lang="zh-CN" altLang="en-US"/>
              <a:t>　　</a:t>
            </a:r>
            <a:r>
              <a:rPr lang="en-US" altLang="zh-CN"/>
              <a:t>5. </a:t>
            </a:r>
            <a:r>
              <a:rPr lang="zh-CN" altLang="en-US"/>
              <a:t>何谓运行时动态链接</a:t>
            </a:r>
            <a:r>
              <a:rPr lang="en-US" altLang="zh-CN"/>
              <a:t>? </a:t>
            </a:r>
            <a:r>
              <a:rPr lang="zh-CN" altLang="en-US"/>
              <a:t>运行时动态链接方式有何优点</a:t>
            </a:r>
            <a:r>
              <a:rPr lang="en-US" altLang="zh-CN"/>
              <a:t>? </a:t>
            </a:r>
            <a:br>
              <a:rPr lang="en-US" altLang="zh-CN"/>
            </a:br>
            <a:r>
              <a:rPr lang="zh-CN" altLang="en-US"/>
              <a:t>　　</a:t>
            </a:r>
            <a:r>
              <a:rPr lang="en-US" altLang="zh-CN"/>
              <a:t>6. </a:t>
            </a:r>
            <a:r>
              <a:rPr lang="zh-CN" altLang="en-US"/>
              <a:t>在动态分区分配方式中，应如何将各空闲分区链接成空闲分区链</a:t>
            </a:r>
            <a:r>
              <a:rPr lang="en-US" altLang="zh-CN"/>
              <a:t>? </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00604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zh-CN" altLang="en-US"/>
              <a:t>　　</a:t>
            </a:r>
            <a:r>
              <a:rPr lang="en-US" altLang="zh-CN"/>
              <a:t>7. </a:t>
            </a:r>
            <a:r>
              <a:rPr lang="zh-CN" altLang="en-US"/>
              <a:t>为什么要引入动态重定位</a:t>
            </a:r>
            <a:r>
              <a:rPr lang="en-US" altLang="zh-CN"/>
              <a:t>? </a:t>
            </a:r>
            <a:r>
              <a:rPr lang="zh-CN" altLang="en-US"/>
              <a:t>如何实现</a:t>
            </a:r>
            <a:r>
              <a:rPr lang="en-US" altLang="zh-CN"/>
              <a:t>? </a:t>
            </a:r>
            <a:br>
              <a:rPr lang="en-US" altLang="zh-CN"/>
            </a:br>
            <a:r>
              <a:rPr lang="zh-CN" altLang="en-US"/>
              <a:t>　　</a:t>
            </a:r>
            <a:r>
              <a:rPr lang="en-US" altLang="zh-CN"/>
              <a:t>8. </a:t>
            </a:r>
            <a:r>
              <a:rPr lang="zh-CN" altLang="en-US"/>
              <a:t>什么是基于顺序搜索的动态分区分配算法</a:t>
            </a:r>
            <a:r>
              <a:rPr lang="en-US" altLang="zh-CN"/>
              <a:t>? </a:t>
            </a:r>
            <a:r>
              <a:rPr lang="zh-CN" altLang="en-US"/>
              <a:t>它可分为哪几种</a:t>
            </a:r>
            <a:r>
              <a:rPr lang="en-US" altLang="zh-CN"/>
              <a:t>? </a:t>
            </a:r>
            <a:br>
              <a:rPr lang="en-US" altLang="zh-CN"/>
            </a:br>
            <a:r>
              <a:rPr lang="zh-CN" altLang="en-US"/>
              <a:t>　　</a:t>
            </a:r>
            <a:r>
              <a:rPr lang="en-US" altLang="zh-CN"/>
              <a:t>9. </a:t>
            </a:r>
            <a:r>
              <a:rPr lang="zh-CN" altLang="en-US"/>
              <a:t>在采用首次适应算法回收内存时，可能出现哪几种情况</a:t>
            </a:r>
            <a:r>
              <a:rPr lang="en-US" altLang="zh-CN"/>
              <a:t>? </a:t>
            </a:r>
            <a:r>
              <a:rPr lang="zh-CN" altLang="en-US"/>
              <a:t>应怎样处理这些情况</a:t>
            </a:r>
            <a:r>
              <a:rPr lang="en-US" altLang="zh-CN"/>
              <a:t>? </a:t>
            </a:r>
            <a:br>
              <a:rPr lang="en-US" altLang="zh-CN"/>
            </a:br>
            <a:r>
              <a:rPr lang="zh-CN" altLang="en-US"/>
              <a:t>　　</a:t>
            </a:r>
            <a:r>
              <a:rPr lang="en-US" altLang="zh-CN"/>
              <a:t>10. </a:t>
            </a:r>
            <a:r>
              <a:rPr lang="zh-CN" altLang="en-US"/>
              <a:t>什么是基于索引搜索的动态分区分配算法</a:t>
            </a:r>
            <a:r>
              <a:rPr lang="en-US" altLang="zh-CN"/>
              <a:t>? </a:t>
            </a:r>
            <a:r>
              <a:rPr lang="zh-CN" altLang="en-US"/>
              <a:t>它可分为哪几种</a:t>
            </a:r>
            <a:r>
              <a:rPr lang="en-US" altLang="zh-CN"/>
              <a:t>? </a:t>
            </a:r>
            <a:br>
              <a:rPr lang="en-US" altLang="zh-CN"/>
            </a:br>
            <a:r>
              <a:rPr lang="zh-CN" altLang="en-US"/>
              <a:t>　　</a:t>
            </a:r>
            <a:r>
              <a:rPr lang="en-US" altLang="zh-CN"/>
              <a:t>11. </a:t>
            </a:r>
            <a:r>
              <a:rPr lang="zh-CN" altLang="en-US"/>
              <a:t>令</a:t>
            </a:r>
            <a:r>
              <a:rPr lang="en-US" altLang="zh-CN"/>
              <a:t>buddyk(x)</a:t>
            </a:r>
            <a:r>
              <a:rPr lang="zh-CN" altLang="en-US"/>
              <a:t>为大小为</a:t>
            </a:r>
            <a:r>
              <a:rPr lang="en-US" altLang="zh-CN"/>
              <a:t>2k</a:t>
            </a:r>
            <a:r>
              <a:rPr lang="zh-CN" altLang="en-US"/>
              <a:t>、地址为</a:t>
            </a:r>
            <a:r>
              <a:rPr lang="en-US" altLang="zh-CN"/>
              <a:t>x</a:t>
            </a:r>
            <a:r>
              <a:rPr lang="zh-CN" altLang="en-US"/>
              <a:t>的块的伙伴系统地址，试写出</a:t>
            </a:r>
            <a:r>
              <a:rPr lang="en-US" altLang="zh-CN"/>
              <a:t>buddyk(x)</a:t>
            </a:r>
            <a:r>
              <a:rPr lang="zh-CN" altLang="en-US"/>
              <a:t>的通用表达式。</a:t>
            </a:r>
            <a:br>
              <a:rPr lang="zh-CN" altLang="en-US"/>
            </a:br>
            <a:r>
              <a:rPr lang="zh-CN" altLang="en-US"/>
              <a:t>　　</a:t>
            </a:r>
            <a:r>
              <a:rPr lang="en-US" altLang="zh-CN"/>
              <a:t>12. </a:t>
            </a:r>
            <a:r>
              <a:rPr lang="zh-CN" altLang="en-US"/>
              <a:t>分区存储管理中常用哪些分配策略</a:t>
            </a:r>
            <a:r>
              <a:rPr lang="en-US" altLang="zh-CN"/>
              <a:t>? </a:t>
            </a:r>
            <a:r>
              <a:rPr lang="zh-CN" altLang="en-US"/>
              <a:t>比较它们的优缺点。</a:t>
            </a:r>
          </a:p>
        </p:txBody>
      </p:sp>
      <p:sp>
        <p:nvSpPr>
          <p:cNvPr id="80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396508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zh-CN" altLang="en-US"/>
              <a:t>　　</a:t>
            </a:r>
            <a:r>
              <a:rPr lang="en-US" altLang="zh-CN"/>
              <a:t>13. </a:t>
            </a:r>
            <a:r>
              <a:rPr lang="zh-CN" altLang="en-US"/>
              <a:t>为什么要引入对换</a:t>
            </a:r>
            <a:r>
              <a:rPr lang="en-US" altLang="zh-CN"/>
              <a:t>? </a:t>
            </a:r>
            <a:r>
              <a:rPr lang="zh-CN" altLang="en-US"/>
              <a:t>对换可分为哪几种类型</a:t>
            </a:r>
            <a:r>
              <a:rPr lang="en-US" altLang="zh-CN"/>
              <a:t>? </a:t>
            </a:r>
            <a:br>
              <a:rPr lang="en-US" altLang="zh-CN"/>
            </a:br>
            <a:r>
              <a:rPr lang="zh-CN" altLang="en-US"/>
              <a:t>　　</a:t>
            </a:r>
            <a:r>
              <a:rPr lang="en-US" altLang="zh-CN"/>
              <a:t>14. </a:t>
            </a:r>
            <a:r>
              <a:rPr lang="zh-CN" altLang="en-US"/>
              <a:t>对文件区管理的目标和对对换空间管理的目标有何不同</a:t>
            </a:r>
            <a:r>
              <a:rPr lang="en-US" altLang="zh-CN"/>
              <a:t>? </a:t>
            </a:r>
            <a:br>
              <a:rPr lang="en-US" altLang="zh-CN"/>
            </a:br>
            <a:r>
              <a:rPr lang="zh-CN" altLang="en-US"/>
              <a:t>　　</a:t>
            </a:r>
            <a:r>
              <a:rPr lang="en-US" altLang="zh-CN"/>
              <a:t>15. </a:t>
            </a:r>
            <a:r>
              <a:rPr lang="zh-CN" altLang="en-US"/>
              <a:t>为实现对换，系统应具备哪几方面的功能</a:t>
            </a:r>
            <a:r>
              <a:rPr lang="en-US" altLang="zh-CN"/>
              <a:t>? </a:t>
            </a:r>
            <a:br>
              <a:rPr lang="en-US" altLang="zh-CN"/>
            </a:br>
            <a:r>
              <a:rPr lang="zh-CN" altLang="en-US"/>
              <a:t>　　</a:t>
            </a:r>
            <a:r>
              <a:rPr lang="en-US" altLang="zh-CN"/>
              <a:t>16. </a:t>
            </a:r>
            <a:r>
              <a:rPr lang="zh-CN" altLang="en-US"/>
              <a:t>在以进程为单位进行对换时，每次是否都将整个进程换出</a:t>
            </a:r>
            <a:r>
              <a:rPr lang="en-US" altLang="zh-CN"/>
              <a:t>? </a:t>
            </a:r>
            <a:r>
              <a:rPr lang="zh-CN" altLang="en-US"/>
              <a:t>为什么</a:t>
            </a:r>
            <a:r>
              <a:rPr lang="en-US" altLang="zh-CN"/>
              <a:t>? </a:t>
            </a:r>
            <a:br>
              <a:rPr lang="en-US" altLang="zh-CN"/>
            </a:br>
            <a:r>
              <a:rPr lang="zh-CN" altLang="en-US"/>
              <a:t>　　</a:t>
            </a:r>
            <a:r>
              <a:rPr lang="en-US" altLang="zh-CN"/>
              <a:t>17. </a:t>
            </a:r>
            <a:r>
              <a:rPr lang="zh-CN" altLang="en-US"/>
              <a:t>基于离散分配时所用的基本单位不同，可将离散分配分为哪几种</a:t>
            </a:r>
            <a:r>
              <a:rPr lang="en-US" altLang="zh-CN"/>
              <a:t>? </a:t>
            </a:r>
            <a:br>
              <a:rPr lang="en-US" altLang="zh-CN"/>
            </a:br>
            <a:r>
              <a:rPr lang="zh-CN" altLang="en-US"/>
              <a:t>　　</a:t>
            </a:r>
            <a:r>
              <a:rPr lang="en-US" altLang="zh-CN"/>
              <a:t>18. </a:t>
            </a:r>
            <a:r>
              <a:rPr lang="zh-CN" altLang="en-US"/>
              <a:t>什么是页面</a:t>
            </a:r>
            <a:r>
              <a:rPr lang="en-US" altLang="zh-CN"/>
              <a:t>? </a:t>
            </a:r>
            <a:r>
              <a:rPr lang="zh-CN" altLang="en-US"/>
              <a:t>什么是物理块</a:t>
            </a:r>
            <a:r>
              <a:rPr lang="en-US" altLang="zh-CN"/>
              <a:t>? </a:t>
            </a:r>
            <a:r>
              <a:rPr lang="zh-CN" altLang="en-US"/>
              <a:t>页面的大小应如何确定</a:t>
            </a:r>
            <a:r>
              <a:rPr lang="en-US" altLang="zh-CN"/>
              <a:t>? </a:t>
            </a:r>
            <a:br>
              <a:rPr lang="en-US" altLang="zh-CN"/>
            </a:br>
            <a:r>
              <a:rPr lang="zh-CN" altLang="en-US"/>
              <a:t>　　</a:t>
            </a:r>
            <a:r>
              <a:rPr lang="en-US" altLang="zh-CN"/>
              <a:t>19. </a:t>
            </a:r>
            <a:r>
              <a:rPr lang="zh-CN" altLang="en-US"/>
              <a:t>什么是页表</a:t>
            </a:r>
            <a:r>
              <a:rPr lang="en-US" altLang="zh-CN"/>
              <a:t>? </a:t>
            </a:r>
            <a:r>
              <a:rPr lang="zh-CN" altLang="en-US"/>
              <a:t>页表的作用是什么</a:t>
            </a:r>
            <a:r>
              <a:rPr lang="en-US" altLang="zh-CN"/>
              <a:t>? </a:t>
            </a:r>
            <a:br>
              <a:rPr lang="en-US" altLang="zh-CN"/>
            </a:br>
            <a:r>
              <a:rPr lang="zh-CN" altLang="en-US"/>
              <a:t>　　</a:t>
            </a:r>
            <a:r>
              <a:rPr lang="en-US" altLang="zh-CN"/>
              <a:t>20. </a:t>
            </a:r>
            <a:r>
              <a:rPr lang="zh-CN" altLang="en-US"/>
              <a:t>为实现分页存储管理，需要哪些硬件支持</a:t>
            </a:r>
            <a:r>
              <a:rPr lang="en-US" altLang="zh-CN"/>
              <a:t>? </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09072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zh-CN" altLang="en-US"/>
              <a:t>　　</a:t>
            </a:r>
            <a:r>
              <a:rPr lang="en-US" altLang="zh-CN"/>
              <a:t>21. </a:t>
            </a:r>
            <a:r>
              <a:rPr lang="zh-CN" altLang="en-US"/>
              <a:t>在分页系统中是如何实现地址变换的</a:t>
            </a:r>
            <a:r>
              <a:rPr lang="en-US" altLang="zh-CN"/>
              <a:t>? </a:t>
            </a:r>
            <a:br>
              <a:rPr lang="en-US" altLang="zh-CN"/>
            </a:br>
            <a:r>
              <a:rPr lang="zh-CN" altLang="en-US"/>
              <a:t>　　</a:t>
            </a:r>
            <a:r>
              <a:rPr lang="en-US" altLang="zh-CN"/>
              <a:t>22. </a:t>
            </a:r>
            <a:r>
              <a:rPr lang="zh-CN" altLang="en-US"/>
              <a:t>具有快表时是如何实现地址变换的</a:t>
            </a:r>
            <a:r>
              <a:rPr lang="en-US" altLang="zh-CN"/>
              <a:t>? </a:t>
            </a:r>
            <a:br>
              <a:rPr lang="en-US" altLang="zh-CN"/>
            </a:br>
            <a:r>
              <a:rPr lang="zh-CN" altLang="en-US"/>
              <a:t>　　</a:t>
            </a:r>
            <a:r>
              <a:rPr lang="en-US" altLang="zh-CN"/>
              <a:t>23. </a:t>
            </a:r>
            <a:r>
              <a:rPr lang="zh-CN" altLang="en-US"/>
              <a:t>较详细地说明引入分段存储管理是为了满足用户哪几方面的需要。</a:t>
            </a:r>
            <a:br>
              <a:rPr lang="zh-CN" altLang="en-US"/>
            </a:br>
            <a:r>
              <a:rPr lang="zh-CN" altLang="en-US"/>
              <a:t>　　</a:t>
            </a:r>
            <a:r>
              <a:rPr lang="en-US" altLang="zh-CN"/>
              <a:t>24. </a:t>
            </a:r>
            <a:r>
              <a:rPr lang="zh-CN" altLang="en-US"/>
              <a:t>在具有快表的段页式存储管理方式中，如何实现地址变换</a:t>
            </a:r>
            <a:r>
              <a:rPr lang="en-US" altLang="zh-CN"/>
              <a:t>? </a:t>
            </a:r>
            <a:br>
              <a:rPr lang="en-US" altLang="zh-CN"/>
            </a:br>
            <a:r>
              <a:rPr lang="zh-CN" altLang="en-US"/>
              <a:t>　　</a:t>
            </a:r>
            <a:r>
              <a:rPr lang="en-US" altLang="zh-CN"/>
              <a:t>25. </a:t>
            </a:r>
            <a:r>
              <a:rPr lang="zh-CN" altLang="en-US"/>
              <a:t>为什么说分段系统比分页系统更易于实现信息的共享和保护</a:t>
            </a:r>
            <a:r>
              <a:rPr lang="en-US" altLang="zh-CN"/>
              <a:t>? </a:t>
            </a:r>
            <a:br>
              <a:rPr lang="en-US" altLang="zh-CN"/>
            </a:br>
            <a:r>
              <a:rPr lang="zh-CN" altLang="en-US"/>
              <a:t>　　</a:t>
            </a:r>
            <a:r>
              <a:rPr lang="en-US" altLang="zh-CN"/>
              <a:t>26. </a:t>
            </a:r>
            <a:r>
              <a:rPr lang="zh-CN" altLang="en-US"/>
              <a:t>分页和分段存储管理有何区别</a:t>
            </a:r>
            <a:r>
              <a:rPr lang="en-US" altLang="zh-CN"/>
              <a:t>? </a:t>
            </a:r>
            <a:br>
              <a:rPr lang="en-US" altLang="zh-CN"/>
            </a:br>
            <a:r>
              <a:rPr lang="zh-CN" altLang="en-US"/>
              <a:t>　　</a:t>
            </a:r>
            <a:r>
              <a:rPr lang="en-US" altLang="zh-CN"/>
              <a:t>27. </a:t>
            </a:r>
            <a:r>
              <a:rPr lang="zh-CN" altLang="en-US"/>
              <a:t>试全面比较连续分配和离散分配方式。</a:t>
            </a:r>
          </a:p>
        </p:txBody>
      </p:sp>
      <p:sp>
        <p:nvSpPr>
          <p:cNvPr id="812035" name="Rectangle 3"/>
          <p:cNvSpPr>
            <a:spLocks noGrp="1" noChangeArrowheads="1"/>
          </p:cNvSpPr>
          <p:nvPr>
            <p:ph type="body" idx="1"/>
          </p:nvPr>
        </p:nvSpPr>
        <p:spPr/>
        <p:txBody>
          <a:bodyPr/>
          <a:lstStyle/>
          <a:p>
            <a:endParaRPr lang="zh-CN" altLang="zh-CN"/>
          </a:p>
        </p:txBody>
      </p:sp>
      <p:sp>
        <p:nvSpPr>
          <p:cNvPr id="81203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66364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第五章    虚 拟 存 储 器</a:t>
            </a:r>
          </a:p>
        </p:txBody>
      </p:sp>
      <p:sp>
        <p:nvSpPr>
          <p:cNvPr id="108558" name="Text Box 14"/>
          <p:cNvSpPr txBox="1">
            <a:spLocks noChangeArrowheads="1"/>
          </p:cNvSpPr>
          <p:nvPr/>
        </p:nvSpPr>
        <p:spPr bwMode="auto">
          <a:xfrm>
            <a:off x="2555875" y="2565400"/>
            <a:ext cx="4392613"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5.1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虚拟存储器概述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5.2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请求分页存储管理方式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5.3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页面置换算法</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5.4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抖动”与工作集</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5.5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请求分段存储管理方式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8"/>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385445"/>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5.1  </a:t>
            </a:r>
            <a:r>
              <a:rPr lang="zh-CN" altLang="en-US" sz="3200">
                <a:latin typeface="黑体" panose="02010609060101010101" pitchFamily="49" charset="-122"/>
                <a:ea typeface="黑体" panose="02010609060101010101" pitchFamily="49" charset="-122"/>
              </a:rPr>
              <a:t>虚拟存储器概述</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第四章所介绍的各种存储器管理方式有一个共同的特点，即它们都要求将一个作业全部装入内存后方能运行。于是，出现了下面这样两种情况：</a:t>
            </a:r>
            <a:br>
              <a:rPr lang="zh-CN" altLang="en-US"/>
            </a:br>
            <a:r>
              <a:rPr lang="zh-CN" altLang="en-US"/>
              <a:t>　　</a:t>
            </a:r>
            <a:r>
              <a:rPr lang="en-US" altLang="zh-CN"/>
              <a:t>(1) </a:t>
            </a:r>
            <a:r>
              <a:rPr lang="zh-CN" altLang="en-US"/>
              <a:t>有的作业很大，其所要求的内存空间超过了内存总容量，作业不能全部被装入内存，致使该作业无法运行；</a:t>
            </a:r>
            <a:br>
              <a:rPr lang="zh-CN" altLang="en-US"/>
            </a:br>
            <a:r>
              <a:rPr lang="zh-CN" altLang="en-US"/>
              <a:t>　　</a:t>
            </a:r>
            <a:r>
              <a:rPr lang="en-US" altLang="zh-CN"/>
              <a:t>(2) </a:t>
            </a:r>
            <a:r>
              <a:rPr lang="zh-CN" altLang="en-US"/>
              <a:t>有大量作业要求运行，但由于内存容量不足以容纳所有这些作业，只能将少数作业装入内存让它们先运行，而将其它大量的作业留在外存上等待。</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5670549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5.1.1  </a:t>
            </a:r>
            <a:r>
              <a:rPr lang="zh-CN" altLang="en-US">
                <a:latin typeface="黑体" panose="02010609060101010101" pitchFamily="49" charset="-122"/>
                <a:ea typeface="黑体" panose="02010609060101010101" pitchFamily="49" charset="-122"/>
              </a:rPr>
              <a:t>常规存储管理方式的特征和局部性原理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常规存储器管理方式的特征</a:t>
            </a:r>
            <a:br>
              <a:rPr lang="zh-CN" altLang="en-US">
                <a:latin typeface="黑体" panose="02010609060101010101" pitchFamily="49" charset="-122"/>
                <a:ea typeface="黑体" panose="02010609060101010101" pitchFamily="49" charset="-122"/>
              </a:rPr>
            </a:br>
            <a:r>
              <a:rPr lang="zh-CN" altLang="en-US"/>
              <a:t>　　我们把前一章中所介绍的各种存储器管理方式统称为传统存储器管理方式，它们全都具有如下两个共同的特征：</a:t>
            </a:r>
            <a:br>
              <a:rPr lang="zh-CN" altLang="en-US"/>
            </a:br>
            <a:r>
              <a:rPr lang="zh-CN" altLang="en-US"/>
              <a:t>　　</a:t>
            </a:r>
            <a:r>
              <a:rPr lang="en-US" altLang="zh-CN"/>
              <a:t>(1) </a:t>
            </a:r>
            <a:r>
              <a:rPr lang="zh-CN" altLang="en-US"/>
              <a:t>一次性</a:t>
            </a:r>
            <a:br>
              <a:rPr lang="zh-CN" altLang="en-US"/>
            </a:br>
            <a:r>
              <a:rPr lang="zh-CN" altLang="en-US"/>
              <a:t>　　</a:t>
            </a:r>
            <a:r>
              <a:rPr lang="en-US" altLang="zh-CN"/>
              <a:t>(2) </a:t>
            </a:r>
            <a:r>
              <a:rPr lang="zh-CN" altLang="en-US"/>
              <a:t>驻留性 </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3773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t>OS</a:t>
            </a:r>
            <a:r>
              <a:rPr lang="zh-CN" altLang="en-US"/>
              <a:t>在实现内存分配时，可采取静态和动态两种方式：</a:t>
            </a:r>
            <a:br>
              <a:rPr lang="zh-CN" altLang="en-US"/>
            </a:br>
            <a:r>
              <a:rPr lang="zh-CN" altLang="en-US"/>
              <a:t>　　</a:t>
            </a:r>
            <a:r>
              <a:rPr lang="en-US" altLang="zh-CN"/>
              <a:t>(1) </a:t>
            </a:r>
            <a:r>
              <a:rPr lang="zh-CN" altLang="en-US"/>
              <a:t>静态分配方式。每个作业的内存空间是在作业装入时确定的，在作业装入后的整个运行期间不允许该作业再申请新的内存空间，也不允许作业在内存中“移动”。</a:t>
            </a:r>
            <a:br>
              <a:rPr lang="zh-CN" altLang="en-US"/>
            </a:br>
            <a:r>
              <a:rPr lang="zh-CN" altLang="en-US"/>
              <a:t>　　</a:t>
            </a:r>
            <a:r>
              <a:rPr lang="en-US" altLang="zh-CN"/>
              <a:t>(2) </a:t>
            </a:r>
            <a:r>
              <a:rPr lang="zh-CN" altLang="en-US"/>
              <a:t>动态分配方式。每个作业所要求的基本内存空间虽然也是在装入时确定的，但允许作业在运行过程中继续申请新的附加内存空间，以适应程序和数据的动态增长，也允许作业在内存中“移动”。</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312812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局部性原理</a:t>
            </a:r>
            <a:r>
              <a:rPr lang="zh-CN" altLang="en-US"/>
              <a:t/>
            </a:r>
            <a:br>
              <a:rPr lang="zh-CN" altLang="en-US"/>
            </a:br>
            <a:r>
              <a:rPr lang="zh-CN" altLang="en-US"/>
              <a:t>　　程序运行时存在的局部性现象，很早就已被人发现，但直到</a:t>
            </a:r>
            <a:r>
              <a:rPr lang="en-US" altLang="zh-CN"/>
              <a:t>1968</a:t>
            </a:r>
            <a:r>
              <a:rPr lang="zh-CN" altLang="en-US"/>
              <a:t>年，</a:t>
            </a:r>
            <a:r>
              <a:rPr lang="en-US" altLang="zh-CN"/>
              <a:t>P.Denning</a:t>
            </a:r>
            <a:r>
              <a:rPr lang="zh-CN" altLang="en-US"/>
              <a:t>才真正指出：程序在执行时将呈现出局部性规律，即在一较短的时间内，程序的执行仅局限于某个部分，相应地，它所访问的存储空间也局限于某个区域。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719604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50000"/>
              </a:lnSpc>
            </a:pPr>
            <a:r>
              <a:rPr lang="zh-CN" altLang="en-US"/>
              <a:t>　　局限性又表现在下述两个方面：</a:t>
            </a:r>
            <a:br>
              <a:rPr lang="zh-CN" altLang="en-US"/>
            </a:br>
            <a:r>
              <a:rPr lang="zh-CN" altLang="en-US"/>
              <a:t>　　</a:t>
            </a:r>
            <a:r>
              <a:rPr lang="en-US" altLang="zh-CN"/>
              <a:t>(1) </a:t>
            </a:r>
            <a:r>
              <a:rPr lang="zh-CN" altLang="en-US"/>
              <a:t>时间局限性。</a:t>
            </a:r>
            <a:br>
              <a:rPr lang="zh-CN" altLang="en-US"/>
            </a:br>
            <a:r>
              <a:rPr lang="zh-CN" altLang="en-US"/>
              <a:t>　　</a:t>
            </a:r>
            <a:r>
              <a:rPr lang="en-US" altLang="zh-CN"/>
              <a:t>(2) </a:t>
            </a:r>
            <a:r>
              <a:rPr lang="zh-CN" altLang="en-US"/>
              <a:t>空间局限性。 </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557798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虚拟存储器的基本工作情况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基于局部性原理可知，应用程序在运行之前没有必要将之全部装入内存，而仅须将那些当前要运行的少数页面或段先装入内存便可运行，其余部分暂留在盘上。 </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365154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5.1.2  </a:t>
            </a:r>
            <a:r>
              <a:rPr lang="zh-CN" altLang="en-US">
                <a:latin typeface="黑体" panose="02010609060101010101" pitchFamily="49" charset="-122"/>
                <a:ea typeface="黑体" panose="02010609060101010101" pitchFamily="49" charset="-122"/>
              </a:rPr>
              <a:t>虚拟存储器的定义和特征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虚拟存储器的定义</a:t>
            </a:r>
            <a:br>
              <a:rPr lang="zh-CN" altLang="en-US">
                <a:latin typeface="黑体" panose="02010609060101010101" pitchFamily="49" charset="-122"/>
                <a:ea typeface="黑体" panose="02010609060101010101" pitchFamily="49" charset="-122"/>
              </a:rPr>
            </a:br>
            <a:r>
              <a:rPr lang="zh-CN" altLang="en-US"/>
              <a:t>　　当用户看到自己的程序能在系统中正常运行时，他会认为，该系统所具有的内存容量一定比自己的程序大，或者说，用户所感觉到的内存容量会比实际内存容量大得多。但用户所看到的大容量只是一种错觉，是虚的，故人们把这样的存储器称为虚拟存储器。</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210515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虚拟存储器的特征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与传统的存储器管理方式比较，虚拟存储器具有以下三个重要特征：</a:t>
            </a:r>
            <a:br>
              <a:rPr lang="zh-CN" altLang="en-US"/>
            </a:br>
            <a:r>
              <a:rPr lang="zh-CN" altLang="en-US"/>
              <a:t>　　</a:t>
            </a:r>
            <a:r>
              <a:rPr lang="en-US" altLang="zh-CN"/>
              <a:t>(1) </a:t>
            </a:r>
            <a:r>
              <a:rPr lang="zh-CN" altLang="en-US"/>
              <a:t>多次性。</a:t>
            </a:r>
            <a:br>
              <a:rPr lang="zh-CN" altLang="en-US"/>
            </a:br>
            <a:r>
              <a:rPr lang="zh-CN" altLang="en-US"/>
              <a:t>　　</a:t>
            </a:r>
            <a:r>
              <a:rPr lang="en-US" altLang="zh-CN"/>
              <a:t>(2) </a:t>
            </a:r>
            <a:r>
              <a:rPr lang="zh-CN" altLang="en-US"/>
              <a:t>对换性。</a:t>
            </a:r>
            <a:br>
              <a:rPr lang="zh-CN" altLang="en-US"/>
            </a:br>
            <a:r>
              <a:rPr lang="zh-CN" altLang="en-US"/>
              <a:t>　　</a:t>
            </a:r>
            <a:r>
              <a:rPr lang="en-US" altLang="zh-CN"/>
              <a:t>(3) </a:t>
            </a:r>
            <a:r>
              <a:rPr lang="zh-CN" altLang="en-US"/>
              <a:t>虚拟性。 </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9633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5.1.3  </a:t>
            </a:r>
            <a:r>
              <a:rPr lang="zh-CN" altLang="en-US">
                <a:latin typeface="黑体" panose="02010609060101010101" pitchFamily="49" charset="-122"/>
                <a:ea typeface="黑体" panose="02010609060101010101" pitchFamily="49" charset="-122"/>
              </a:rPr>
              <a:t>虚拟存储器的实现方法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分页请求系统</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硬件支持</a:t>
            </a:r>
            <a:br>
              <a:rPr lang="zh-CN" altLang="en-US"/>
            </a:br>
            <a:r>
              <a:rPr lang="zh-CN" altLang="en-US"/>
              <a:t>　　主要的硬件支持有：</a:t>
            </a:r>
            <a:br>
              <a:rPr lang="zh-CN" altLang="en-US"/>
            </a:br>
            <a:r>
              <a:rPr lang="zh-CN" altLang="en-US"/>
              <a:t>　　</a:t>
            </a:r>
            <a:r>
              <a:rPr lang="en-US" altLang="zh-CN"/>
              <a:t>(1) </a:t>
            </a:r>
            <a:r>
              <a:rPr lang="zh-CN" altLang="en-US"/>
              <a:t>请求分页的页表机制。</a:t>
            </a:r>
            <a:br>
              <a:rPr lang="zh-CN" altLang="en-US"/>
            </a:br>
            <a:r>
              <a:rPr lang="zh-CN" altLang="en-US"/>
              <a:t>　　</a:t>
            </a:r>
            <a:r>
              <a:rPr lang="en-US" altLang="zh-CN"/>
              <a:t>(2) </a:t>
            </a:r>
            <a:r>
              <a:rPr lang="zh-CN" altLang="en-US"/>
              <a:t>缺页中断机构。</a:t>
            </a:r>
            <a:br>
              <a:rPr lang="zh-CN" altLang="en-US"/>
            </a:br>
            <a:r>
              <a:rPr lang="zh-CN" altLang="en-US"/>
              <a:t>　　</a:t>
            </a:r>
            <a:r>
              <a:rPr lang="en-US" altLang="zh-CN"/>
              <a:t>(3) </a:t>
            </a:r>
            <a:r>
              <a:rPr lang="zh-CN" altLang="en-US"/>
              <a:t>地址变换机构。</a:t>
            </a:r>
            <a:br>
              <a:rPr lang="zh-CN" altLang="en-US"/>
            </a:br>
            <a:r>
              <a:rPr lang="zh-CN" altLang="en-US"/>
              <a:t>　　</a:t>
            </a:r>
            <a:r>
              <a:rPr lang="en-US" altLang="zh-CN"/>
              <a:t>2) </a:t>
            </a:r>
            <a:r>
              <a:rPr lang="zh-CN" altLang="en-US"/>
              <a:t>实现请求分页的软件</a:t>
            </a:r>
            <a:br>
              <a:rPr lang="zh-CN" altLang="en-US"/>
            </a:br>
            <a:endParaRPr lang="zh-CN" altLang="en-US"/>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22326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请求分段系统</a:t>
            </a:r>
            <a:r>
              <a:rPr lang="zh-CN" altLang="en-US"/>
              <a:t/>
            </a:r>
            <a:br>
              <a:rPr lang="zh-CN" altLang="en-US"/>
            </a:br>
            <a:r>
              <a:rPr lang="zh-CN" altLang="en-US"/>
              <a:t>　　</a:t>
            </a:r>
            <a:r>
              <a:rPr lang="en-US" altLang="zh-CN"/>
              <a:t>1) </a:t>
            </a:r>
            <a:r>
              <a:rPr lang="zh-CN" altLang="en-US"/>
              <a:t>硬件支持</a:t>
            </a:r>
            <a:br>
              <a:rPr lang="zh-CN" altLang="en-US"/>
            </a:br>
            <a:r>
              <a:rPr lang="zh-CN" altLang="en-US"/>
              <a:t>　　主要的硬件支持有：</a:t>
            </a:r>
            <a:br>
              <a:rPr lang="zh-CN" altLang="en-US"/>
            </a:br>
            <a:r>
              <a:rPr lang="zh-CN" altLang="en-US"/>
              <a:t>　　</a:t>
            </a:r>
            <a:r>
              <a:rPr lang="en-US" altLang="zh-CN"/>
              <a:t>(1) </a:t>
            </a:r>
            <a:r>
              <a:rPr lang="zh-CN" altLang="en-US"/>
              <a:t>请求分段的段表机制。</a:t>
            </a:r>
            <a:br>
              <a:rPr lang="zh-CN" altLang="en-US"/>
            </a:br>
            <a:r>
              <a:rPr lang="zh-CN" altLang="en-US"/>
              <a:t>　　</a:t>
            </a:r>
            <a:r>
              <a:rPr lang="en-US" altLang="zh-CN"/>
              <a:t>(2) </a:t>
            </a:r>
            <a:r>
              <a:rPr lang="zh-CN" altLang="en-US"/>
              <a:t>缺页中断机构。</a:t>
            </a:r>
            <a:br>
              <a:rPr lang="zh-CN" altLang="en-US"/>
            </a:br>
            <a:r>
              <a:rPr lang="zh-CN" altLang="en-US"/>
              <a:t>　　</a:t>
            </a:r>
            <a:r>
              <a:rPr lang="en-US" altLang="zh-CN"/>
              <a:t>(3) </a:t>
            </a:r>
            <a:r>
              <a:rPr lang="zh-CN" altLang="en-US"/>
              <a:t>地址变换机构。</a:t>
            </a:r>
            <a:br>
              <a:rPr lang="zh-CN" altLang="en-US"/>
            </a:br>
            <a:r>
              <a:rPr lang="zh-CN" altLang="en-US"/>
              <a:t>　　</a:t>
            </a:r>
            <a:r>
              <a:rPr lang="en-US" altLang="zh-CN"/>
              <a:t>2) </a:t>
            </a:r>
            <a:r>
              <a:rPr lang="zh-CN" altLang="en-US"/>
              <a:t>软件支持</a:t>
            </a:r>
            <a:br>
              <a:rPr lang="zh-CN" altLang="en-US"/>
            </a:br>
            <a:endParaRPr lang="zh-CN" altLang="en-US"/>
          </a:p>
        </p:txBody>
      </p:sp>
      <p:sp>
        <p:nvSpPr>
          <p:cNvPr id="718851" name="Rectangle 3"/>
          <p:cNvSpPr>
            <a:spLocks noGrp="1" noChangeArrowheads="1"/>
          </p:cNvSpPr>
          <p:nvPr>
            <p:ph type="body" idx="1"/>
          </p:nvPr>
        </p:nvSpPr>
        <p:spPr/>
        <p:txBody>
          <a:bodyPr/>
          <a:lstStyle/>
          <a:p>
            <a:endParaRPr lang="zh-CN" altLang="zh-CN"/>
          </a:p>
        </p:txBody>
      </p:sp>
      <p:sp>
        <p:nvSpPr>
          <p:cNvPr id="7188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5103291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5.2  </a:t>
            </a:r>
            <a:r>
              <a:rPr lang="zh-CN" altLang="en-US" sz="3200">
                <a:latin typeface="黑体" panose="02010609060101010101" pitchFamily="49" charset="-122"/>
                <a:ea typeface="黑体" panose="02010609060101010101" pitchFamily="49" charset="-122"/>
              </a:rPr>
              <a:t>请求分页存储管理方式</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5.2.1  </a:t>
            </a:r>
            <a:r>
              <a:rPr lang="zh-CN" altLang="en-US">
                <a:latin typeface="黑体" panose="02010609060101010101" pitchFamily="49" charset="-122"/>
                <a:ea typeface="黑体" panose="02010609060101010101" pitchFamily="49" charset="-122"/>
              </a:rPr>
              <a:t>请求分页中的硬件支持</a:t>
            </a:r>
            <a:br>
              <a:rPr lang="zh-CN" altLang="en-US">
                <a:latin typeface="黑体" panose="02010609060101010101" pitchFamily="49" charset="-122"/>
                <a:ea typeface="黑体" panose="02010609060101010101" pitchFamily="49" charset="-122"/>
              </a:rPr>
            </a:br>
            <a:r>
              <a:rPr lang="zh-CN" altLang="en-US"/>
              <a:t>　　为了实现请求分页，系统必须提供一定的硬件支持。计算机系统除了要求一定容量的内存和外存外，还需要有请求页表机制、缺页中断机构以及地址变换机构。</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98826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请求页表机制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请求分页系统中需要的主要数据结构是请求页表，其基本作用仍然是将用户地址空间中的逻辑地址映射为内存空间中的物理地址。为了满足页面换进换出的需要，在请求页表中又增加了四个字段。这样，在请求分页系统中的每个页表应含以下诸项：</a:t>
            </a:r>
          </a:p>
        </p:txBody>
      </p:sp>
      <p:sp>
        <p:nvSpPr>
          <p:cNvPr id="720899" name="Rectangle 3"/>
          <p:cNvSpPr>
            <a:spLocks noGrp="1" noChangeArrowheads="1"/>
          </p:cNvSpPr>
          <p:nvPr>
            <p:ph type="body" idx="1"/>
          </p:nvPr>
        </p:nvSpPr>
        <p:spPr/>
        <p:txBody>
          <a:bodyPr/>
          <a:lstStyle/>
          <a:p>
            <a:endParaRPr lang="zh-CN" altLang="zh-CN"/>
          </a:p>
        </p:txBody>
      </p:sp>
      <p:pic>
        <p:nvPicPr>
          <p:cNvPr id="7209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4149725"/>
            <a:ext cx="79200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05606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缺页中断机构</a:t>
            </a:r>
            <a:r>
              <a:rPr lang="zh-CN" altLang="en-US"/>
              <a:t/>
            </a:r>
            <a:br>
              <a:rPr lang="zh-CN" altLang="en-US"/>
            </a:br>
            <a:r>
              <a:rPr lang="zh-CN" altLang="en-US"/>
              <a:t>　　</a:t>
            </a:r>
            <a:r>
              <a:rPr lang="en-US" altLang="zh-CN"/>
              <a:t>(1) </a:t>
            </a:r>
            <a:r>
              <a:rPr lang="zh-CN" altLang="en-US"/>
              <a:t>在指令执行期间产生和处理中断信号。</a:t>
            </a:r>
            <a:br>
              <a:rPr lang="zh-CN" altLang="en-US"/>
            </a:br>
            <a:r>
              <a:rPr lang="zh-CN" altLang="en-US"/>
              <a:t>　　</a:t>
            </a:r>
            <a:r>
              <a:rPr lang="en-US" altLang="zh-CN"/>
              <a:t>(2) </a:t>
            </a:r>
            <a:r>
              <a:rPr lang="zh-CN" altLang="en-US"/>
              <a:t>一条指令在执行期间可能产生多次缺页中断。</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4331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内存保护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内存保护的主要任务是：① 确保每道用户程序都仅在自己的内存空间内运行，彼此互不干扰。② 绝不允许用户程序访问操作系统的程序和数据，也不允许用户程序转移到非共享的其它用户程序中去执行。</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2038939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endParaRPr lang="zh-CN" altLang="zh-CN"/>
          </a:p>
        </p:txBody>
      </p:sp>
      <p:sp>
        <p:nvSpPr>
          <p:cNvPr id="722947" name="Rectangle 3"/>
          <p:cNvSpPr>
            <a:spLocks noGrp="1" noChangeArrowheads="1"/>
          </p:cNvSpPr>
          <p:nvPr>
            <p:ph type="body" idx="1"/>
          </p:nvPr>
        </p:nvSpPr>
        <p:spPr/>
        <p:txBody>
          <a:bodyPr/>
          <a:lstStyle/>
          <a:p>
            <a:r>
              <a:rPr lang="zh-CN" altLang="en-US"/>
              <a:t>图</a:t>
            </a:r>
            <a:r>
              <a:rPr lang="en-US" altLang="zh-CN"/>
              <a:t>5-1  </a:t>
            </a:r>
            <a:r>
              <a:rPr lang="zh-CN" altLang="en-US"/>
              <a:t>涉及</a:t>
            </a:r>
            <a:r>
              <a:rPr lang="en-US" altLang="zh-CN"/>
              <a:t>6</a:t>
            </a:r>
            <a:r>
              <a:rPr lang="zh-CN" altLang="en-US"/>
              <a:t>次缺页中断的指令</a:t>
            </a:r>
          </a:p>
        </p:txBody>
      </p:sp>
      <p:pic>
        <p:nvPicPr>
          <p:cNvPr id="722948" name="Picture 4" descr="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052513"/>
            <a:ext cx="39719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6557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地址变换机构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请求分页系统中的地址变换机构是在分页系统地址变换机构的基础上，为实现虚拟存储器，再增加了某些功能所形成的，如产生和处理缺页中断，以及从内存中换出一页的功能等等。图</a:t>
            </a:r>
            <a:r>
              <a:rPr lang="en-US" altLang="zh-CN"/>
              <a:t>5-2</a:t>
            </a:r>
            <a:r>
              <a:rPr lang="zh-CN" altLang="en-US"/>
              <a:t>示出了请求分页系统中的地址变换过程。</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724633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endParaRPr lang="zh-CN" altLang="zh-CN"/>
          </a:p>
        </p:txBody>
      </p:sp>
      <p:sp>
        <p:nvSpPr>
          <p:cNvPr id="724995" name="Rectangle 3"/>
          <p:cNvSpPr>
            <a:spLocks noGrp="1" noChangeArrowheads="1"/>
          </p:cNvSpPr>
          <p:nvPr>
            <p:ph type="body" idx="1"/>
          </p:nvPr>
        </p:nvSpPr>
        <p:spPr/>
        <p:txBody>
          <a:bodyPr/>
          <a:lstStyle/>
          <a:p>
            <a:r>
              <a:rPr lang="zh-CN" altLang="en-US"/>
              <a:t>图</a:t>
            </a:r>
            <a:r>
              <a:rPr lang="en-US" altLang="zh-CN"/>
              <a:t>5-2</a:t>
            </a:r>
            <a:r>
              <a:rPr lang="zh-CN" altLang="en-US"/>
              <a:t>　请求分页中的地址变换过程</a:t>
            </a:r>
          </a:p>
        </p:txBody>
      </p:sp>
      <p:pic>
        <p:nvPicPr>
          <p:cNvPr id="724996" name="Picture 4" descr="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052513"/>
            <a:ext cx="6553200" cy="442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5543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5.2.2  </a:t>
            </a:r>
            <a:r>
              <a:rPr lang="zh-CN" altLang="en-US">
                <a:latin typeface="黑体" panose="02010609060101010101" pitchFamily="49" charset="-122"/>
                <a:ea typeface="黑体" panose="02010609060101010101" pitchFamily="49" charset="-122"/>
              </a:rPr>
              <a:t>请求分页中的内存分配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最小物理块数的确定</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一个显而易见的事实是，随着为每个进程所分配的物理块的减少，将使进程在执行中的缺页率上升，从而会降低进程的执行速度。为使进程能有效地工作，应为它分配一定数目的物理块，但这并不是最小物理块数的概念。</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861374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内存分配策略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在请求分页系统中，可采取两种内存分配策略，即固定和可变分配策略。在进行置换时，也可采取两种策略，即全局置换和局部置换。于是可组合出以下三种适用的策略。</a:t>
            </a:r>
            <a:br>
              <a:rPr lang="zh-CN" altLang="en-US"/>
            </a:br>
            <a:r>
              <a:rPr lang="zh-CN" altLang="en-US"/>
              <a:t>　　</a:t>
            </a:r>
            <a:r>
              <a:rPr lang="en-US" altLang="zh-CN"/>
              <a:t>1) </a:t>
            </a:r>
            <a:r>
              <a:rPr lang="zh-CN" altLang="en-US"/>
              <a:t>固定分配局部置换</a:t>
            </a:r>
            <a:r>
              <a:rPr lang="en-US" altLang="zh-CN"/>
              <a:t>(Fixed Allocation</a:t>
            </a:r>
            <a:r>
              <a:rPr lang="zh-CN" altLang="en-US"/>
              <a:t>，</a:t>
            </a:r>
            <a:r>
              <a:rPr lang="en-US" altLang="zh-CN"/>
              <a:t>Local Replacement)</a:t>
            </a:r>
            <a:br>
              <a:rPr lang="en-US" altLang="zh-CN"/>
            </a:br>
            <a:r>
              <a:rPr lang="zh-CN" altLang="en-US"/>
              <a:t>　　</a:t>
            </a:r>
            <a:r>
              <a:rPr lang="en-US" altLang="zh-CN"/>
              <a:t>2) </a:t>
            </a:r>
            <a:r>
              <a:rPr lang="zh-CN" altLang="en-US"/>
              <a:t>可变分配全局置换</a:t>
            </a:r>
            <a:r>
              <a:rPr lang="en-US" altLang="zh-CN"/>
              <a:t>(Variable Allocation</a:t>
            </a:r>
            <a:r>
              <a:rPr lang="zh-CN" altLang="en-US"/>
              <a:t>，</a:t>
            </a:r>
            <a:r>
              <a:rPr lang="en-US" altLang="zh-CN"/>
              <a:t>Global Replacement)</a:t>
            </a:r>
            <a:br>
              <a:rPr lang="en-US" altLang="zh-CN"/>
            </a:br>
            <a:r>
              <a:rPr lang="zh-CN" altLang="en-US"/>
              <a:t>　　</a:t>
            </a:r>
            <a:r>
              <a:rPr lang="en-US" altLang="zh-CN"/>
              <a:t>3) </a:t>
            </a:r>
            <a:r>
              <a:rPr lang="zh-CN" altLang="en-US"/>
              <a:t>可变分配局部置换</a:t>
            </a:r>
            <a:r>
              <a:rPr lang="en-US" altLang="zh-CN"/>
              <a:t>(Variable Allocation</a:t>
            </a:r>
            <a:r>
              <a:rPr lang="zh-CN" altLang="en-US"/>
              <a:t>，</a:t>
            </a:r>
            <a:r>
              <a:rPr lang="en-US" altLang="zh-CN"/>
              <a:t>Local Replacement)</a:t>
            </a:r>
            <a:br>
              <a:rPr lang="en-US" altLang="zh-CN"/>
            </a:br>
            <a:endParaRPr lang="en-US" altLang="zh-CN"/>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68216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物理块分配算法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在采用固定分配策略时，如何将系统中可供分配的所有物理块分配给各个进程，可采用下述几种算法：</a:t>
            </a:r>
            <a:br>
              <a:rPr lang="zh-CN" altLang="en-US"/>
            </a:br>
            <a:r>
              <a:rPr lang="zh-CN" altLang="en-US"/>
              <a:t>　　</a:t>
            </a:r>
            <a:r>
              <a:rPr lang="en-US" altLang="zh-CN"/>
              <a:t>(1) </a:t>
            </a:r>
            <a:r>
              <a:rPr lang="zh-CN" altLang="en-US"/>
              <a:t>平均分配算法，即将系统中所有可供分配的物理块平均分配给各个进程。 </a:t>
            </a:r>
            <a:br>
              <a:rPr lang="zh-CN" altLang="en-US"/>
            </a:br>
            <a:r>
              <a:rPr lang="zh-CN" altLang="en-US"/>
              <a:t>　　</a:t>
            </a:r>
            <a:r>
              <a:rPr lang="en-US" altLang="zh-CN"/>
              <a:t>(2) </a:t>
            </a:r>
            <a:r>
              <a:rPr lang="zh-CN" altLang="en-US"/>
              <a:t>按比例分配算法，即根据进程的大小按比例分配物理块。如果系统中共有</a:t>
            </a:r>
            <a:r>
              <a:rPr lang="en-US" altLang="zh-CN"/>
              <a:t>n</a:t>
            </a:r>
            <a:r>
              <a:rPr lang="zh-CN" altLang="en-US"/>
              <a:t>个进程，每个进程的页面数为</a:t>
            </a:r>
            <a:r>
              <a:rPr lang="en-US" altLang="zh-CN"/>
              <a:t>S</a:t>
            </a:r>
            <a:r>
              <a:rPr lang="en-US" altLang="zh-CN" baseline="-25000"/>
              <a:t>i</a:t>
            </a:r>
            <a:r>
              <a:rPr lang="zh-CN" altLang="en-US"/>
              <a:t>，</a:t>
            </a:r>
            <a:br>
              <a:rPr lang="zh-CN" altLang="en-US"/>
            </a:br>
            <a:r>
              <a:rPr lang="zh-CN" altLang="en-US"/>
              <a:t>则系统中各进程页面数的总和为：</a:t>
            </a:r>
          </a:p>
        </p:txBody>
      </p:sp>
      <p:sp>
        <p:nvSpPr>
          <p:cNvPr id="728067" name="Rectangle 3"/>
          <p:cNvSpPr>
            <a:spLocks noGrp="1" noChangeArrowheads="1"/>
          </p:cNvSpPr>
          <p:nvPr>
            <p:ph type="body" idx="1"/>
          </p:nvPr>
        </p:nvSpPr>
        <p:spPr/>
        <p:txBody>
          <a:bodyPr/>
          <a:lstStyle/>
          <a:p>
            <a:endParaRPr lang="zh-CN" altLang="zh-CN"/>
          </a:p>
        </p:txBody>
      </p:sp>
      <p:sp>
        <p:nvSpPr>
          <p:cNvPr id="728069"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28068" name="Object 4"/>
          <p:cNvGraphicFramePr>
            <a:graphicFrameLocks noChangeAspect="1"/>
          </p:cNvGraphicFramePr>
          <p:nvPr/>
        </p:nvGraphicFramePr>
        <p:xfrm>
          <a:off x="3851275" y="4797425"/>
          <a:ext cx="936625" cy="739775"/>
        </p:xfrm>
        <a:graphic>
          <a:graphicData uri="http://schemas.openxmlformats.org/presentationml/2006/ole">
            <mc:AlternateContent xmlns:mc="http://schemas.openxmlformats.org/markup-compatibility/2006">
              <mc:Choice xmlns:v="urn:schemas-microsoft-com:vml" Requires="v">
                <p:oleObj spid="_x0000_s8194" name="公式" r:id="rId3" imgW="545863" imgH="431613" progId="Equation.3">
                  <p:embed/>
                </p:oleObj>
              </mc:Choice>
              <mc:Fallback>
                <p:oleObj name="公式" r:id="rId3" imgW="545863" imgH="431613" progId="Equation.3">
                  <p:embed/>
                  <p:pic>
                    <p:nvPicPr>
                      <p:cNvPr id="7280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4797425"/>
                        <a:ext cx="936625"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10302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zh-CN" altLang="en-US"/>
              <a:t>　　又假定系统中可用的物理块总数为</a:t>
            </a:r>
            <a:r>
              <a:rPr lang="en-US" altLang="zh-CN"/>
              <a:t>m</a:t>
            </a:r>
            <a:r>
              <a:rPr lang="zh-CN" altLang="en-US"/>
              <a:t>，则每个进程所能分到的物理块数为</a:t>
            </a:r>
            <a:r>
              <a:rPr lang="en-US" altLang="zh-CN"/>
              <a:t>b</a:t>
            </a:r>
            <a:r>
              <a:rPr lang="en-US" altLang="zh-CN" baseline="-25000"/>
              <a:t>i</a:t>
            </a:r>
            <a:r>
              <a:rPr lang="zh-CN" altLang="en-US"/>
              <a:t>可由下式计算：</a:t>
            </a:r>
            <a:br>
              <a:rPr lang="zh-CN" altLang="en-US"/>
            </a:br>
            <a:r>
              <a:rPr lang="zh-CN" altLang="en-US"/>
              <a:t/>
            </a:r>
            <a:br>
              <a:rPr lang="zh-CN" altLang="en-US"/>
            </a:br>
            <a:r>
              <a:rPr lang="zh-CN" altLang="en-US"/>
              <a:t/>
            </a:r>
            <a:br>
              <a:rPr lang="zh-CN" altLang="en-US"/>
            </a:br>
            <a:r>
              <a:rPr lang="zh-CN" altLang="en-US"/>
              <a:t/>
            </a:r>
            <a:br>
              <a:rPr lang="zh-CN" altLang="en-US"/>
            </a:br>
            <a:r>
              <a:rPr lang="zh-CN" altLang="en-US"/>
              <a:t/>
            </a:r>
            <a:br>
              <a:rPr lang="zh-CN" altLang="en-US"/>
            </a:br>
            <a:r>
              <a:rPr lang="zh-CN" altLang="en-US"/>
              <a:t>这里，</a:t>
            </a:r>
            <a:r>
              <a:rPr lang="en-US" altLang="zh-CN"/>
              <a:t>b</a:t>
            </a:r>
            <a:r>
              <a:rPr lang="en-US" altLang="zh-CN" baseline="-25000"/>
              <a:t>i</a:t>
            </a:r>
            <a:r>
              <a:rPr lang="zh-CN" altLang="en-US"/>
              <a:t>应该取整，它必须大于最小物理块数。</a:t>
            </a:r>
          </a:p>
        </p:txBody>
      </p:sp>
      <p:sp>
        <p:nvSpPr>
          <p:cNvPr id="729091" name="Rectangle 3"/>
          <p:cNvSpPr>
            <a:spLocks noGrp="1" noChangeArrowheads="1"/>
          </p:cNvSpPr>
          <p:nvPr>
            <p:ph type="body" idx="1"/>
          </p:nvPr>
        </p:nvSpPr>
        <p:spPr/>
        <p:txBody>
          <a:bodyPr/>
          <a:lstStyle/>
          <a:p>
            <a:endParaRPr lang="zh-CN" altLang="zh-CN"/>
          </a:p>
        </p:txBody>
      </p:sp>
      <p:sp>
        <p:nvSpPr>
          <p:cNvPr id="729093"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29092" name="Object 4"/>
          <p:cNvGraphicFramePr>
            <a:graphicFrameLocks noChangeAspect="1"/>
          </p:cNvGraphicFramePr>
          <p:nvPr/>
        </p:nvGraphicFramePr>
        <p:xfrm>
          <a:off x="3419475" y="2060575"/>
          <a:ext cx="1943100" cy="1052513"/>
        </p:xfrm>
        <a:graphic>
          <a:graphicData uri="http://schemas.openxmlformats.org/presentationml/2006/ole">
            <mc:AlternateContent xmlns:mc="http://schemas.openxmlformats.org/markup-compatibility/2006">
              <mc:Choice xmlns:v="urn:schemas-microsoft-com:vml" Requires="v">
                <p:oleObj spid="_x0000_s9218" name="公式" r:id="rId3" imgW="685800" imgH="368300" progId="Equation.3">
                  <p:embed/>
                </p:oleObj>
              </mc:Choice>
              <mc:Fallback>
                <p:oleObj name="公式" r:id="rId3" imgW="685800" imgH="368300" progId="Equation.3">
                  <p:embed/>
                  <p:pic>
                    <p:nvPicPr>
                      <p:cNvPr id="7290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060575"/>
                        <a:ext cx="1943100"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253467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考虑优先权的分配算法。在实际应用中，为了照顾到重要的、紧迫的作业能尽快地完成，应为它分配较多的内存空间。通常采取的方法是把内存中可供分配的所有物理块分成两部分：一部分按比例地分配给各进程；另一部分则根据各进程的优先权进行分配，为高优先进程适当地增加其相应份额。在有的系统中，如重要的实时控制系统，则可能是完全按优先权为各进程分配其物理块的。</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19514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5.2.3  </a:t>
            </a:r>
            <a:r>
              <a:rPr lang="zh-CN" altLang="en-US">
                <a:latin typeface="黑体" panose="02010609060101010101" pitchFamily="49" charset="-122"/>
                <a:ea typeface="黑体" panose="02010609060101010101" pitchFamily="49" charset="-122"/>
              </a:rPr>
              <a:t>页面调入策略</a:t>
            </a:r>
            <a:br>
              <a:rPr lang="zh-CN" altLang="en-US">
                <a:latin typeface="黑体" panose="02010609060101010101" pitchFamily="49" charset="-122"/>
                <a:ea typeface="黑体" panose="02010609060101010101" pitchFamily="49" charset="-122"/>
              </a:rPr>
            </a:br>
            <a:r>
              <a:rPr lang="zh-CN" altLang="en-US"/>
              <a:t>　　为使进程能够正常运行，必须事先将要执行的那部分程序和数据所在的页面调入内存。现在的问题是：</a:t>
            </a:r>
            <a:br>
              <a:rPr lang="zh-CN" altLang="en-US"/>
            </a:br>
            <a:r>
              <a:rPr lang="zh-CN" altLang="en-US"/>
              <a:t>　　</a:t>
            </a:r>
            <a:r>
              <a:rPr lang="en-US" altLang="zh-CN"/>
              <a:t>(1) </a:t>
            </a:r>
            <a:r>
              <a:rPr lang="zh-CN" altLang="en-US"/>
              <a:t>系统应在何时调入所需页面；</a:t>
            </a:r>
            <a:br>
              <a:rPr lang="zh-CN" altLang="en-US"/>
            </a:br>
            <a:r>
              <a:rPr lang="zh-CN" altLang="en-US"/>
              <a:t>　　</a:t>
            </a:r>
            <a:r>
              <a:rPr lang="en-US" altLang="zh-CN"/>
              <a:t>(2) </a:t>
            </a:r>
            <a:r>
              <a:rPr lang="zh-CN" altLang="en-US"/>
              <a:t>系统应从何处调入这些页面；</a:t>
            </a:r>
            <a:br>
              <a:rPr lang="zh-CN" altLang="en-US"/>
            </a:br>
            <a:r>
              <a:rPr lang="zh-CN" altLang="en-US"/>
              <a:t>　　</a:t>
            </a:r>
            <a:r>
              <a:rPr lang="en-US" altLang="zh-CN"/>
              <a:t>(3) </a:t>
            </a:r>
            <a:r>
              <a:rPr lang="zh-CN" altLang="en-US"/>
              <a:t>是如何进行调入的。</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82770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何时调入页面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预调页策略。</a:t>
            </a:r>
            <a:br>
              <a:rPr lang="zh-CN" altLang="en-US"/>
            </a:br>
            <a:r>
              <a:rPr lang="zh-CN" altLang="en-US"/>
              <a:t>　　</a:t>
            </a:r>
            <a:r>
              <a:rPr lang="en-US" altLang="zh-CN"/>
              <a:t>(2) </a:t>
            </a:r>
            <a:r>
              <a:rPr lang="zh-CN" altLang="en-US"/>
              <a:t>请求调页策略。 </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966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地址映射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在多道程序环境下，由于每道程序经编译和链接后所形成的可装入程序其地址都是从</a:t>
            </a:r>
            <a:r>
              <a:rPr lang="en-US" altLang="zh-CN"/>
              <a:t>0</a:t>
            </a:r>
            <a:r>
              <a:rPr lang="zh-CN" altLang="en-US"/>
              <a:t>开始的，但不可能将它们从“</a:t>
            </a:r>
            <a:r>
              <a:rPr lang="en-US" altLang="zh-CN"/>
              <a:t>0”</a:t>
            </a:r>
            <a:r>
              <a:rPr lang="zh-CN" altLang="en-US"/>
              <a:t>地址</a:t>
            </a:r>
            <a:r>
              <a:rPr lang="en-US" altLang="zh-CN"/>
              <a:t>(</a:t>
            </a:r>
            <a:r>
              <a:rPr lang="zh-CN" altLang="en-US"/>
              <a:t>物理</a:t>
            </a:r>
            <a:r>
              <a:rPr lang="en-US" altLang="zh-CN"/>
              <a:t>)</a:t>
            </a:r>
            <a:r>
              <a:rPr lang="zh-CN" altLang="en-US"/>
              <a:t>开始装入内存，致使</a:t>
            </a:r>
            <a:r>
              <a:rPr lang="en-US" altLang="zh-CN"/>
              <a:t>(</a:t>
            </a:r>
            <a:r>
              <a:rPr lang="zh-CN" altLang="en-US"/>
              <a:t>各程序段的</a:t>
            </a:r>
            <a:r>
              <a:rPr lang="en-US" altLang="zh-CN"/>
              <a:t>)</a:t>
            </a:r>
            <a:r>
              <a:rPr lang="zh-CN" altLang="en-US"/>
              <a:t>地址空间内的逻辑地址与其在内存空间中的物理地址并不相一致。为保证程序能正确运行，存储器管理必须提供地址映射功能，即能够将地址空间中的逻辑地址转换为内存空间中与之对应的物理地址。该功能应在硬件的支持下完成。</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5652752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从何处调入页面</a:t>
            </a:r>
            <a:r>
              <a:rPr lang="zh-CN" altLang="en-US"/>
              <a:t/>
            </a:r>
            <a:br>
              <a:rPr lang="zh-CN" altLang="en-US"/>
            </a:br>
            <a:r>
              <a:rPr lang="zh-CN" altLang="en-US"/>
              <a:t>　　</a:t>
            </a:r>
            <a:r>
              <a:rPr lang="en-US" altLang="zh-CN"/>
              <a:t>(1) </a:t>
            </a:r>
            <a:r>
              <a:rPr lang="zh-CN" altLang="en-US"/>
              <a:t>系统拥有足够的对换区空间，这时可以全部从对换区调入所需页面，以提高调页速度。</a:t>
            </a:r>
            <a:br>
              <a:rPr lang="zh-CN" altLang="en-US"/>
            </a:br>
            <a:r>
              <a:rPr lang="zh-CN" altLang="en-US"/>
              <a:t>　　</a:t>
            </a:r>
            <a:r>
              <a:rPr lang="en-US" altLang="zh-CN"/>
              <a:t>(2) </a:t>
            </a:r>
            <a:r>
              <a:rPr lang="zh-CN" altLang="en-US"/>
              <a:t>系统缺少足够的对换区空间，这时凡是不会被修改的文件，都直接从文件区调入；而当换出这些页面时，由于它们未被修改，则不必再将它们重写到磁盘</a:t>
            </a:r>
            <a:r>
              <a:rPr lang="en-US" altLang="zh-CN"/>
              <a:t>(</a:t>
            </a:r>
            <a:r>
              <a:rPr lang="zh-CN" altLang="en-US"/>
              <a:t>换出</a:t>
            </a:r>
            <a:r>
              <a:rPr lang="en-US" altLang="zh-CN"/>
              <a:t>)</a:t>
            </a:r>
            <a:r>
              <a:rPr lang="zh-CN" altLang="en-US"/>
              <a:t>，以后再调入时，仍从文件区直接调入。但对于那些可能被修改的部分，在将它们换出时便须调到对换区，以后需要时再从对换区调入。</a:t>
            </a:r>
            <a:br>
              <a:rPr lang="zh-CN" altLang="en-US"/>
            </a:br>
            <a:r>
              <a:rPr lang="zh-CN" altLang="en-US"/>
              <a:t>　　</a:t>
            </a:r>
            <a:r>
              <a:rPr lang="en-US" altLang="zh-CN"/>
              <a:t>(3)  UNIX</a:t>
            </a:r>
            <a:r>
              <a:rPr lang="zh-CN" altLang="en-US"/>
              <a:t>方式。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47362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页面调入过程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每当程序所要访问的页面未在内存时</a:t>
            </a:r>
            <a:r>
              <a:rPr lang="en-US" altLang="zh-CN"/>
              <a:t>(</a:t>
            </a:r>
            <a:r>
              <a:rPr lang="zh-CN" altLang="en-US"/>
              <a:t>存在位为“</a:t>
            </a:r>
            <a:r>
              <a:rPr lang="en-US" altLang="zh-CN"/>
              <a:t>0”)</a:t>
            </a:r>
            <a:r>
              <a:rPr lang="zh-CN" altLang="en-US"/>
              <a:t>，便向</a:t>
            </a:r>
            <a:r>
              <a:rPr lang="en-US" altLang="zh-CN"/>
              <a:t>CPU</a:t>
            </a:r>
            <a:r>
              <a:rPr lang="zh-CN" altLang="en-US"/>
              <a:t>发出一缺页中断，中断处理程序首先保留</a:t>
            </a:r>
            <a:r>
              <a:rPr lang="en-US" altLang="zh-CN"/>
              <a:t>CPU</a:t>
            </a:r>
            <a:r>
              <a:rPr lang="zh-CN" altLang="en-US"/>
              <a:t>环境，分析中断原因后转入缺页中断处理程序。 </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07986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缺页率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假设一个进程的逻辑空间为</a:t>
            </a:r>
            <a:r>
              <a:rPr lang="en-US" altLang="zh-CN"/>
              <a:t>n</a:t>
            </a:r>
            <a:r>
              <a:rPr lang="zh-CN" altLang="en-US"/>
              <a:t>页，系统为其分配的内存物理块数为</a:t>
            </a:r>
            <a:r>
              <a:rPr lang="en-US" altLang="zh-CN"/>
              <a:t>m(m≤n)</a:t>
            </a:r>
            <a:r>
              <a:rPr lang="zh-CN" altLang="en-US"/>
              <a:t>。如果在进程的运行过程中，访问页面成功</a:t>
            </a:r>
            <a:r>
              <a:rPr lang="en-US" altLang="zh-CN"/>
              <a:t>(</a:t>
            </a:r>
            <a:r>
              <a:rPr lang="zh-CN" altLang="en-US"/>
              <a:t>即所访问页面在内存中</a:t>
            </a:r>
            <a:r>
              <a:rPr lang="en-US" altLang="zh-CN"/>
              <a:t>)</a:t>
            </a:r>
            <a:r>
              <a:rPr lang="zh-CN" altLang="en-US"/>
              <a:t>的次数为</a:t>
            </a:r>
            <a:r>
              <a:rPr lang="en-US" altLang="zh-CN"/>
              <a:t>S</a:t>
            </a:r>
            <a:r>
              <a:rPr lang="zh-CN" altLang="en-US"/>
              <a:t>，访问页面失败</a:t>
            </a:r>
            <a:r>
              <a:rPr lang="en-US" altLang="zh-CN"/>
              <a:t>(</a:t>
            </a:r>
            <a:r>
              <a:rPr lang="zh-CN" altLang="en-US"/>
              <a:t>即所访问页面不在内存中，需要从外存调入</a:t>
            </a:r>
            <a:r>
              <a:rPr lang="en-US" altLang="zh-CN"/>
              <a:t>)</a:t>
            </a:r>
            <a:r>
              <a:rPr lang="zh-CN" altLang="en-US"/>
              <a:t>的次数为</a:t>
            </a:r>
            <a:r>
              <a:rPr lang="en-US" altLang="zh-CN"/>
              <a:t>F</a:t>
            </a:r>
            <a:r>
              <a:rPr lang="zh-CN" altLang="en-US"/>
              <a:t>，则该进程总的页面访问次数为</a:t>
            </a:r>
            <a:r>
              <a:rPr lang="en-US" altLang="zh-CN"/>
              <a:t>A = S + F</a:t>
            </a:r>
            <a:r>
              <a:rPr lang="zh-CN" altLang="en-US"/>
              <a:t>，那么该进程在其运行过程中的缺页率即为</a:t>
            </a:r>
          </a:p>
        </p:txBody>
      </p:sp>
      <p:sp>
        <p:nvSpPr>
          <p:cNvPr id="735235" name="Rectangle 3"/>
          <p:cNvSpPr>
            <a:spLocks noGrp="1" noChangeArrowheads="1"/>
          </p:cNvSpPr>
          <p:nvPr>
            <p:ph type="body" idx="1"/>
          </p:nvPr>
        </p:nvSpPr>
        <p:spPr/>
        <p:txBody>
          <a:bodyPr/>
          <a:lstStyle/>
          <a:p>
            <a:endParaRPr lang="zh-CN" altLang="zh-CN"/>
          </a:p>
        </p:txBody>
      </p:sp>
      <p:sp>
        <p:nvSpPr>
          <p:cNvPr id="735237" name="Rectangle 5"/>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35236" name="Object 4"/>
          <p:cNvGraphicFramePr>
            <a:graphicFrameLocks noChangeAspect="1"/>
          </p:cNvGraphicFramePr>
          <p:nvPr/>
        </p:nvGraphicFramePr>
        <p:xfrm>
          <a:off x="3924300" y="4292600"/>
          <a:ext cx="960438" cy="911225"/>
        </p:xfrm>
        <a:graphic>
          <a:graphicData uri="http://schemas.openxmlformats.org/presentationml/2006/ole">
            <mc:AlternateContent xmlns:mc="http://schemas.openxmlformats.org/markup-compatibility/2006">
              <mc:Choice xmlns:v="urn:schemas-microsoft-com:vml" Requires="v">
                <p:oleObj spid="_x0000_s10242" name="公式" r:id="rId3" imgW="368140" imgH="355446" progId="Equation.3">
                  <p:embed/>
                </p:oleObj>
              </mc:Choice>
              <mc:Fallback>
                <p:oleObj name="公式" r:id="rId3" imgW="368140" imgH="355446" progId="Equation.3">
                  <p:embed/>
                  <p:pic>
                    <p:nvPicPr>
                      <p:cNvPr id="7352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4292600"/>
                        <a:ext cx="960438"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01110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zh-CN" altLang="en-US"/>
              <a:t>　　事实上，在缺页中断处理时，当由于空间不足，需要置换部分页面到外存时，选择被置换页面还需要考虑到置换的代价，如页面是否被修改过。没有修改过的页面可以直接放弃，而修改过的页面则必须进行保存，所以处理这两种情况时的时间也是不同的。假设被置换的页面被修改的概率是</a:t>
            </a:r>
            <a:r>
              <a:rPr lang="en-US" altLang="zh-CN"/>
              <a:t>β</a:t>
            </a:r>
            <a:r>
              <a:rPr lang="zh-CN" altLang="en-US"/>
              <a:t>，其缺页中断处理时间为</a:t>
            </a:r>
            <a:r>
              <a:rPr lang="en-US" altLang="zh-CN"/>
              <a:t>t</a:t>
            </a:r>
            <a:r>
              <a:rPr lang="en-US" altLang="zh-CN" baseline="-25000"/>
              <a:t>a</a:t>
            </a:r>
            <a:r>
              <a:rPr lang="zh-CN" altLang="en-US"/>
              <a:t>，被置换页面没有被修改的缺页中断时间为</a:t>
            </a:r>
            <a:r>
              <a:rPr lang="en-US" altLang="zh-CN"/>
              <a:t>t</a:t>
            </a:r>
            <a:r>
              <a:rPr lang="en-US" altLang="zh-CN" baseline="-25000"/>
              <a:t>b</a:t>
            </a:r>
            <a:r>
              <a:rPr lang="zh-CN" altLang="en-US"/>
              <a:t>，那么，缺页中断处理时间的计算公式为</a:t>
            </a:r>
            <a:br>
              <a:rPr lang="zh-CN" altLang="en-US"/>
            </a:br>
            <a:r>
              <a:rPr lang="zh-CN" altLang="en-US"/>
              <a:t>　　　　　　　</a:t>
            </a:r>
            <a:r>
              <a:rPr lang="en-US" altLang="zh-CN" sz="2800"/>
              <a:t>t=β×t</a:t>
            </a:r>
            <a:r>
              <a:rPr lang="en-US" altLang="zh-CN" sz="2800" baseline="-25000"/>
              <a:t>a</a:t>
            </a:r>
            <a:r>
              <a:rPr lang="en-US" altLang="zh-CN" sz="2800"/>
              <a:t>+(1—β)×t</a:t>
            </a:r>
            <a:r>
              <a:rPr lang="en-US" altLang="zh-CN" sz="2800" baseline="-25000"/>
              <a:t>b</a:t>
            </a:r>
          </a:p>
        </p:txBody>
      </p:sp>
      <p:sp>
        <p:nvSpPr>
          <p:cNvPr id="736259" name="Rectangle 3"/>
          <p:cNvSpPr>
            <a:spLocks noGrp="1" noChangeArrowheads="1"/>
          </p:cNvSpPr>
          <p:nvPr>
            <p:ph type="body" idx="1"/>
          </p:nvPr>
        </p:nvSpPr>
        <p:spPr/>
        <p:txBody>
          <a:bodyPr/>
          <a:lstStyle/>
          <a:p>
            <a:endParaRPr lang="zh-CN" altLang="zh-CN"/>
          </a:p>
        </p:txBody>
      </p:sp>
      <p:sp>
        <p:nvSpPr>
          <p:cNvPr id="73626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608531715"/>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5.3  </a:t>
            </a:r>
            <a:r>
              <a:rPr lang="zh-CN" altLang="en-US" sz="3200">
                <a:latin typeface="黑体" panose="02010609060101010101" pitchFamily="49" charset="-122"/>
                <a:ea typeface="黑体" panose="02010609060101010101" pitchFamily="49" charset="-122"/>
              </a:rPr>
              <a:t>页面置换算法</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进程运行过程中，若其所要访问的页面不在内存，而需把它们调入内存，但内存已无空闲空间时，为了保证该进程能正常运行，系统必须从内存中调出一页程序或数据送到磁盘的对换区中。但应将哪个页面调出，须根据一定的算法来确定。通常，把选择换出页面的算法称为页面置换算法</a:t>
            </a:r>
            <a:r>
              <a:rPr lang="en-US" altLang="zh-CN"/>
              <a:t>(Page-Replacement Algorithms)</a:t>
            </a:r>
            <a:r>
              <a:rPr lang="zh-CN" altLang="en-US"/>
              <a:t>。置换算法的好坏将直接影响到系统的性能。</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395382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5.3.1  </a:t>
            </a:r>
            <a:r>
              <a:rPr lang="zh-CN" altLang="en-US">
                <a:latin typeface="黑体" panose="02010609060101010101" pitchFamily="49" charset="-122"/>
                <a:ea typeface="黑体" panose="02010609060101010101" pitchFamily="49" charset="-122"/>
              </a:rPr>
              <a:t>最佳置换算法和先进先出置换算法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最佳</a:t>
            </a:r>
            <a:r>
              <a:rPr lang="en-US" altLang="zh-CN">
                <a:latin typeface="黑体" panose="02010609060101010101" pitchFamily="49" charset="-122"/>
                <a:ea typeface="黑体" panose="02010609060101010101" pitchFamily="49" charset="-122"/>
              </a:rPr>
              <a:t>(Optimal)</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t>　　最佳置换算法是由</a:t>
            </a:r>
            <a:r>
              <a:rPr lang="en-US" altLang="zh-CN"/>
              <a:t>Belady</a:t>
            </a:r>
            <a:r>
              <a:rPr lang="zh-CN" altLang="en-US"/>
              <a:t>于</a:t>
            </a:r>
            <a:r>
              <a:rPr lang="en-US" altLang="zh-CN"/>
              <a:t>1966</a:t>
            </a:r>
            <a:r>
              <a:rPr lang="zh-CN" altLang="en-US"/>
              <a:t>年提出的一种理论上的算法。其所选择的被淘汰页面将是以后永不使用的，或许是在最长</a:t>
            </a:r>
            <a:r>
              <a:rPr lang="en-US" altLang="zh-CN"/>
              <a:t>(</a:t>
            </a:r>
            <a:r>
              <a:rPr lang="zh-CN" altLang="en-US"/>
              <a:t>未来</a:t>
            </a:r>
            <a:r>
              <a:rPr lang="en-US" altLang="zh-CN"/>
              <a:t>)</a:t>
            </a:r>
            <a:r>
              <a:rPr lang="zh-CN" altLang="en-US"/>
              <a:t>时间内不再被访问的页面。采用最佳置换算法通常可保证获得最低的缺页率。但由于人们目前还无法预知，一个进程在内存的若干个页面中，哪一个页面是未来最长时间内不再被访问的，因而该算法是无法实现的，但可以利用该算法去评价其它算法。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246558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endParaRPr lang="zh-CN" altLang="zh-CN"/>
          </a:p>
        </p:txBody>
      </p:sp>
      <p:sp>
        <p:nvSpPr>
          <p:cNvPr id="739331" name="Rectangle 3"/>
          <p:cNvSpPr>
            <a:spLocks noGrp="1" noChangeArrowheads="1"/>
          </p:cNvSpPr>
          <p:nvPr>
            <p:ph type="body" idx="1"/>
          </p:nvPr>
        </p:nvSpPr>
        <p:spPr>
          <a:xfrm>
            <a:off x="0" y="4652963"/>
            <a:ext cx="9144000" cy="476250"/>
          </a:xfrm>
        </p:spPr>
        <p:txBody>
          <a:bodyPr/>
          <a:lstStyle/>
          <a:p>
            <a:r>
              <a:rPr lang="zh-CN" altLang="en-US"/>
              <a:t>图</a:t>
            </a:r>
            <a:r>
              <a:rPr lang="en-US" altLang="zh-CN"/>
              <a:t>5-3</a:t>
            </a:r>
            <a:r>
              <a:rPr lang="zh-CN" altLang="en-US"/>
              <a:t>　利用最佳页面置换算法时的置换图</a:t>
            </a:r>
          </a:p>
        </p:txBody>
      </p:sp>
      <p:pic>
        <p:nvPicPr>
          <p:cNvPr id="739332" name="Picture 4" descr="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349500"/>
            <a:ext cx="7632700" cy="148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05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先进先出</a:t>
            </a:r>
            <a:r>
              <a:rPr lang="en-US" altLang="zh-CN">
                <a:latin typeface="黑体" panose="02010609060101010101" pitchFamily="49" charset="-122"/>
                <a:ea typeface="黑体" panose="02010609060101010101" pitchFamily="49" charset="-122"/>
              </a:rPr>
              <a:t>(FIFO)</a:t>
            </a:r>
            <a:r>
              <a:rPr lang="zh-CN" altLang="en-US">
                <a:latin typeface="黑体" panose="02010609060101010101" pitchFamily="49" charset="-122"/>
                <a:ea typeface="黑体" panose="02010609060101010101" pitchFamily="49" charset="-122"/>
              </a:rPr>
              <a:t>页面置换算法</a:t>
            </a:r>
            <a:r>
              <a:rPr lang="zh-CN" altLang="en-US"/>
              <a:t/>
            </a:r>
            <a:br>
              <a:rPr lang="zh-CN" altLang="en-US"/>
            </a:br>
            <a:r>
              <a:rPr lang="zh-CN" altLang="en-US"/>
              <a:t>　　</a:t>
            </a:r>
            <a:r>
              <a:rPr lang="en-US" altLang="zh-CN"/>
              <a:t>FIFO</a:t>
            </a:r>
            <a:r>
              <a:rPr lang="zh-CN" altLang="en-US"/>
              <a:t>算法是最早出现的置换算法。该算法总是淘汰最先进入内存的页面，即选择在内存中驻留时间最久的页面予以淘汰。该算法实现简单，只需把一个进程已调入内存的页面按先后次序链接成一个队列，并设置一个指针，称为替换指针，使它总是指向最老的页面。但该算法与进程实际运行的规律不相适应，因为在进程中，有些页面经常被访问，比如，含有全局变量、常用函数、例程等的页面，</a:t>
            </a:r>
            <a:r>
              <a:rPr lang="en-US" altLang="zh-CN"/>
              <a:t>FIFO</a:t>
            </a:r>
            <a:r>
              <a:rPr lang="zh-CN" altLang="en-US"/>
              <a:t>算法并不能保证这些页面不被淘汰。</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78597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endParaRPr lang="zh-CN" altLang="zh-CN"/>
          </a:p>
        </p:txBody>
      </p:sp>
      <p:sp>
        <p:nvSpPr>
          <p:cNvPr id="741379" name="Rectangle 3"/>
          <p:cNvSpPr>
            <a:spLocks noGrp="1" noChangeArrowheads="1"/>
          </p:cNvSpPr>
          <p:nvPr>
            <p:ph type="body" idx="1"/>
          </p:nvPr>
        </p:nvSpPr>
        <p:spPr>
          <a:xfrm>
            <a:off x="0" y="4437063"/>
            <a:ext cx="9144000" cy="476250"/>
          </a:xfrm>
        </p:spPr>
        <p:txBody>
          <a:bodyPr/>
          <a:lstStyle/>
          <a:p>
            <a:r>
              <a:rPr lang="zh-CN" altLang="en-US"/>
              <a:t>图</a:t>
            </a:r>
            <a:r>
              <a:rPr lang="en-US" altLang="zh-CN"/>
              <a:t>5-4  </a:t>
            </a:r>
            <a:r>
              <a:rPr lang="zh-CN" altLang="en-US"/>
              <a:t>利用</a:t>
            </a:r>
            <a:r>
              <a:rPr lang="en-US" altLang="zh-CN"/>
              <a:t>FIFO</a:t>
            </a:r>
            <a:r>
              <a:rPr lang="zh-CN" altLang="en-US"/>
              <a:t>置换算法时的置换图</a:t>
            </a:r>
          </a:p>
        </p:txBody>
      </p:sp>
      <p:pic>
        <p:nvPicPr>
          <p:cNvPr id="741380" name="Picture 4" descr="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276475"/>
            <a:ext cx="734377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22299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5.3.2  </a:t>
            </a:r>
            <a:r>
              <a:rPr lang="zh-CN" altLang="en-US">
                <a:latin typeface="黑体" panose="02010609060101010101" pitchFamily="49" charset="-122"/>
                <a:ea typeface="黑体" panose="02010609060101010101" pitchFamily="49" charset="-122"/>
              </a:rPr>
              <a:t>最近最久未使用和最少使用置换算法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LRU(Least Recently Used)</a:t>
            </a:r>
            <a:r>
              <a:rPr lang="zh-CN" altLang="en-US">
                <a:latin typeface="黑体" panose="02010609060101010101" pitchFamily="49" charset="-122"/>
                <a:ea typeface="黑体" panose="02010609060101010101" pitchFamily="49" charset="-122"/>
              </a:rPr>
              <a:t>置换算法的描述</a:t>
            </a:r>
            <a:br>
              <a:rPr lang="zh-CN" altLang="en-US">
                <a:latin typeface="黑体" panose="02010609060101010101" pitchFamily="49" charset="-122"/>
                <a:ea typeface="黑体" panose="02010609060101010101" pitchFamily="49" charset="-122"/>
              </a:rPr>
            </a:br>
            <a:r>
              <a:rPr lang="zh-CN" altLang="en-US"/>
              <a:t>　　</a:t>
            </a:r>
            <a:r>
              <a:rPr lang="en-US" altLang="zh-CN"/>
              <a:t>FIFO</a:t>
            </a:r>
            <a:r>
              <a:rPr lang="zh-CN" altLang="en-US"/>
              <a:t>置换算法的性能之所以较差，是因为它所依据的条件是各个页面调入内存的时间，而页面调入的先后并不能反映页面的使用情况。最近最久未使用</a:t>
            </a:r>
            <a:r>
              <a:rPr lang="en-US" altLang="zh-CN"/>
              <a:t>(LRU)</a:t>
            </a:r>
            <a:r>
              <a:rPr lang="zh-CN" altLang="en-US"/>
              <a:t>的页面置换算法是根据页面调入内存后的使用情况做出决策的。 </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0639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内存扩充</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内存扩充并非是从物理上去扩大内存的容量，而是借助于虚拟存储技术，从逻辑上扩充内存容量，使用户所感觉到的内存容量比实际内存容量大得多，以便让更多的用户程序能并发运行。这样既满足了用户的需要，又改善了系统的性能。为了能在逻辑上扩充内存，系统必须设置内存扩充机制</a:t>
            </a:r>
            <a:r>
              <a:rPr lang="en-US" altLang="zh-CN"/>
              <a:t>(</a:t>
            </a:r>
            <a:r>
              <a:rPr lang="zh-CN" altLang="en-US"/>
              <a:t>包含少量的硬件</a:t>
            </a:r>
            <a:r>
              <a:rPr lang="en-US" altLang="zh-CN"/>
              <a:t>)</a:t>
            </a:r>
            <a:r>
              <a:rPr lang="zh-CN" altLang="en-US"/>
              <a:t>，用于实现下述各功能：</a:t>
            </a:r>
            <a:br>
              <a:rPr lang="zh-CN" altLang="en-US"/>
            </a:br>
            <a:r>
              <a:rPr lang="zh-CN" altLang="en-US"/>
              <a:t>　　</a:t>
            </a:r>
            <a:r>
              <a:rPr lang="en-US" altLang="zh-CN"/>
              <a:t>(1) </a:t>
            </a:r>
            <a:r>
              <a:rPr lang="zh-CN" altLang="en-US"/>
              <a:t>请求调入功能。</a:t>
            </a:r>
            <a:br>
              <a:rPr lang="zh-CN" altLang="en-US"/>
            </a:br>
            <a:r>
              <a:rPr lang="zh-CN" altLang="en-US"/>
              <a:t>　　</a:t>
            </a:r>
            <a:r>
              <a:rPr lang="en-US" altLang="zh-CN"/>
              <a:t>(2) </a:t>
            </a:r>
            <a:r>
              <a:rPr lang="zh-CN" altLang="en-US"/>
              <a:t>置换功能。</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037204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endParaRPr lang="zh-CN" altLang="zh-CN"/>
          </a:p>
        </p:txBody>
      </p:sp>
      <p:sp>
        <p:nvSpPr>
          <p:cNvPr id="743427" name="Rectangle 3"/>
          <p:cNvSpPr>
            <a:spLocks noGrp="1" noChangeArrowheads="1"/>
          </p:cNvSpPr>
          <p:nvPr>
            <p:ph type="body" idx="1"/>
          </p:nvPr>
        </p:nvSpPr>
        <p:spPr>
          <a:xfrm>
            <a:off x="0" y="4652963"/>
            <a:ext cx="9144000" cy="476250"/>
          </a:xfrm>
        </p:spPr>
        <p:txBody>
          <a:bodyPr/>
          <a:lstStyle/>
          <a:p>
            <a:r>
              <a:rPr lang="zh-CN" altLang="en-US"/>
              <a:t>图</a:t>
            </a:r>
            <a:r>
              <a:rPr lang="en-US" altLang="zh-CN"/>
              <a:t>5-5</a:t>
            </a:r>
            <a:r>
              <a:rPr lang="zh-CN" altLang="en-US"/>
              <a:t>　</a:t>
            </a:r>
            <a:r>
              <a:rPr lang="en-US" altLang="zh-CN"/>
              <a:t>LRU</a:t>
            </a:r>
            <a:r>
              <a:rPr lang="zh-CN" altLang="en-US"/>
              <a:t>页面置换算法</a:t>
            </a:r>
          </a:p>
        </p:txBody>
      </p:sp>
      <p:pic>
        <p:nvPicPr>
          <p:cNvPr id="743428" name="Picture 4" descr="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7127875" cy="130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89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60000"/>
              </a:lnSpc>
            </a:pPr>
            <a:r>
              <a:rPr lang="zh-CN" altLang="en-US"/>
              <a:t>　　</a:t>
            </a:r>
            <a:r>
              <a:rPr lang="en-US" altLang="zh-CN">
                <a:latin typeface="黑体" panose="02010609060101010101" pitchFamily="49" charset="-122"/>
                <a:ea typeface="黑体" panose="02010609060101010101" pitchFamily="49" charset="-122"/>
              </a:rPr>
              <a:t>2. LRU</a:t>
            </a:r>
            <a:r>
              <a:rPr lang="zh-CN" altLang="en-US">
                <a:latin typeface="黑体" panose="02010609060101010101" pitchFamily="49" charset="-122"/>
                <a:ea typeface="黑体" panose="02010609060101010101" pitchFamily="49" charset="-122"/>
              </a:rPr>
              <a:t>置换算法的硬件支持</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寄存器</a:t>
            </a:r>
            <a:br>
              <a:rPr lang="zh-CN" altLang="en-US"/>
            </a:br>
            <a:r>
              <a:rPr lang="zh-CN" altLang="en-US"/>
              <a:t>　　为了记录某进程在内存中各页的使用情况，须为每个在内存中的页面配置一个移位寄存器，可表示为</a:t>
            </a:r>
            <a:br>
              <a:rPr lang="zh-CN" altLang="en-US"/>
            </a:br>
            <a:r>
              <a:rPr lang="zh-CN" altLang="en-US"/>
              <a:t>　　　　　　</a:t>
            </a:r>
            <a:r>
              <a:rPr lang="en-US" altLang="zh-CN"/>
              <a:t>R = R</a:t>
            </a:r>
            <a:r>
              <a:rPr lang="en-US" altLang="zh-CN" baseline="-25000"/>
              <a:t>n-1</a:t>
            </a:r>
            <a:r>
              <a:rPr lang="en-US" altLang="zh-CN"/>
              <a:t>R</a:t>
            </a:r>
            <a:r>
              <a:rPr lang="en-US" altLang="zh-CN" baseline="-25000"/>
              <a:t>n-2</a:t>
            </a:r>
            <a:r>
              <a:rPr lang="en-US" altLang="zh-CN"/>
              <a:t>R</a:t>
            </a:r>
            <a:r>
              <a:rPr lang="en-US" altLang="zh-CN" baseline="-25000"/>
              <a:t>n-3</a:t>
            </a:r>
            <a:r>
              <a:rPr lang="en-US" altLang="zh-CN"/>
              <a:t> … R</a:t>
            </a:r>
            <a:r>
              <a:rPr lang="en-US" altLang="zh-CN" baseline="-25000"/>
              <a:t>2</a:t>
            </a:r>
            <a:r>
              <a:rPr lang="en-US" altLang="zh-CN"/>
              <a:t>R</a:t>
            </a:r>
            <a:r>
              <a:rPr lang="en-US" altLang="zh-CN" baseline="-25000"/>
              <a:t>1</a:t>
            </a:r>
            <a:r>
              <a:rPr lang="en-US" altLang="zh-CN"/>
              <a:t>R</a:t>
            </a:r>
            <a:r>
              <a:rPr lang="en-US" altLang="zh-CN" baseline="-25000"/>
              <a:t>0</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52468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50000"/>
              </a:lnSpc>
            </a:pPr>
            <a:r>
              <a:rPr lang="zh-CN" altLang="en-US"/>
              <a:t>　　当进程访问某物理块时，要将相应寄存器的</a:t>
            </a:r>
            <a:r>
              <a:rPr lang="en-US" altLang="zh-CN"/>
              <a:t>Rn-1</a:t>
            </a:r>
            <a:r>
              <a:rPr lang="zh-CN" altLang="en-US"/>
              <a:t>位置成</a:t>
            </a:r>
            <a:r>
              <a:rPr lang="en-US" altLang="zh-CN"/>
              <a:t>1</a:t>
            </a:r>
            <a:r>
              <a:rPr lang="zh-CN" altLang="en-US"/>
              <a:t>。此时，定时信号将每隔一定时间</a:t>
            </a:r>
            <a:r>
              <a:rPr lang="en-US" altLang="zh-CN"/>
              <a:t>(</a:t>
            </a:r>
            <a:r>
              <a:rPr lang="zh-CN" altLang="en-US"/>
              <a:t>例如</a:t>
            </a:r>
            <a:r>
              <a:rPr lang="en-US" altLang="zh-CN"/>
              <a:t>100 ms)</a:t>
            </a:r>
            <a:r>
              <a:rPr lang="zh-CN" altLang="en-US"/>
              <a:t>将寄存器右移一位。如果我们把</a:t>
            </a:r>
            <a:r>
              <a:rPr lang="en-US" altLang="zh-CN"/>
              <a:t>n</a:t>
            </a:r>
            <a:r>
              <a:rPr lang="zh-CN" altLang="en-US"/>
              <a:t>位寄存器的数看作是一个整数，那么，具有最小数值的寄存器所对应的页面，就是最近最久未使用的页面。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790692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9" name="Rectangle 3"/>
          <p:cNvSpPr>
            <a:spLocks noGrp="1" noChangeArrowheads="1"/>
          </p:cNvSpPr>
          <p:nvPr>
            <p:ph type="body" idx="1"/>
          </p:nvPr>
        </p:nvSpPr>
        <p:spPr>
          <a:xfrm>
            <a:off x="0" y="4941888"/>
            <a:ext cx="9144000" cy="476250"/>
          </a:xfrm>
        </p:spPr>
        <p:txBody>
          <a:bodyPr/>
          <a:lstStyle/>
          <a:p>
            <a:r>
              <a:rPr lang="zh-CN" altLang="en-US"/>
              <a:t>图</a:t>
            </a:r>
            <a:r>
              <a:rPr lang="en-US" altLang="zh-CN"/>
              <a:t>5-6  </a:t>
            </a:r>
            <a:r>
              <a:rPr lang="zh-CN" altLang="en-US"/>
              <a:t>某进程具有</a:t>
            </a:r>
            <a:r>
              <a:rPr lang="en-US" altLang="zh-CN"/>
              <a:t>8</a:t>
            </a:r>
            <a:r>
              <a:rPr lang="zh-CN" altLang="en-US"/>
              <a:t>个页面时的</a:t>
            </a:r>
            <a:r>
              <a:rPr lang="en-US" altLang="zh-CN"/>
              <a:t>LRU</a:t>
            </a:r>
            <a:r>
              <a:rPr lang="zh-CN" altLang="en-US"/>
              <a:t>访问情况</a:t>
            </a:r>
          </a:p>
        </p:txBody>
      </p:sp>
      <p:pic>
        <p:nvPicPr>
          <p:cNvPr id="746500"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a:stretch>
            <a:fillRect/>
          </a:stretch>
        </p:blipFill>
        <p:spPr>
          <a:xfrm>
            <a:off x="323850" y="1484313"/>
            <a:ext cx="8280400" cy="2841625"/>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5955847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栈</a:t>
            </a:r>
            <a:br>
              <a:rPr lang="zh-CN" altLang="en-US"/>
            </a:br>
            <a:r>
              <a:rPr lang="zh-CN" altLang="en-US"/>
              <a:t>　　可利用一个特殊的栈保存当前使用的各个页面的页面号。每当进程访问某页面时，便将该页面的页面号从栈中移出，将它压入栈顶。因此，栈顶始终是最新被访问页面的编号，而栈底则是最近最久未使用页面的页面号。假定现有一进程，它分有五个物理块，所访问的页面的页面号序列为：</a:t>
            </a:r>
            <a:br>
              <a:rPr lang="zh-CN" altLang="en-US"/>
            </a:br>
            <a:r>
              <a:rPr lang="zh-CN" altLang="en-US"/>
              <a:t>　　　　</a:t>
            </a:r>
            <a:r>
              <a:rPr lang="en-US" altLang="zh-CN"/>
              <a:t>4</a:t>
            </a:r>
            <a:r>
              <a:rPr lang="zh-CN" altLang="en-US"/>
              <a:t>，</a:t>
            </a:r>
            <a:r>
              <a:rPr lang="en-US" altLang="zh-CN"/>
              <a:t>7</a:t>
            </a:r>
            <a:r>
              <a:rPr lang="zh-CN" altLang="en-US"/>
              <a:t>，</a:t>
            </a:r>
            <a:r>
              <a:rPr lang="en-US" altLang="zh-CN"/>
              <a:t>0</a:t>
            </a:r>
            <a:r>
              <a:rPr lang="zh-CN" altLang="en-US"/>
              <a:t>，</a:t>
            </a:r>
            <a:r>
              <a:rPr lang="en-US" altLang="zh-CN"/>
              <a:t>7</a:t>
            </a:r>
            <a:r>
              <a:rPr lang="zh-CN" altLang="en-US"/>
              <a:t>，</a:t>
            </a:r>
            <a:r>
              <a:rPr lang="en-US" altLang="zh-CN"/>
              <a:t>1</a:t>
            </a:r>
            <a:r>
              <a:rPr lang="zh-CN" altLang="en-US"/>
              <a:t>，</a:t>
            </a:r>
            <a:r>
              <a:rPr lang="en-US" altLang="zh-CN"/>
              <a:t>0</a:t>
            </a:r>
            <a:r>
              <a:rPr lang="zh-CN" altLang="en-US"/>
              <a:t>，</a:t>
            </a:r>
            <a:r>
              <a:rPr lang="en-US" altLang="zh-CN"/>
              <a:t>1</a:t>
            </a:r>
            <a:r>
              <a:rPr lang="zh-CN" altLang="en-US"/>
              <a:t>，</a:t>
            </a:r>
            <a:r>
              <a:rPr lang="en-US" altLang="zh-CN"/>
              <a:t>2</a:t>
            </a:r>
            <a:r>
              <a:rPr lang="zh-CN" altLang="en-US"/>
              <a:t>，</a:t>
            </a:r>
            <a:r>
              <a:rPr lang="en-US" altLang="zh-CN"/>
              <a:t>1</a:t>
            </a:r>
            <a:r>
              <a:rPr lang="zh-CN" altLang="en-US"/>
              <a:t>，</a:t>
            </a:r>
            <a:r>
              <a:rPr lang="en-US" altLang="zh-CN"/>
              <a:t>2</a:t>
            </a:r>
            <a:r>
              <a:rPr lang="zh-CN" altLang="en-US"/>
              <a:t>，</a:t>
            </a:r>
            <a:r>
              <a:rPr lang="en-US" altLang="zh-CN"/>
              <a:t>6</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1112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endParaRPr lang="zh-CN" altLang="zh-CN"/>
          </a:p>
        </p:txBody>
      </p:sp>
      <p:sp>
        <p:nvSpPr>
          <p:cNvPr id="748547" name="Rectangle 3"/>
          <p:cNvSpPr>
            <a:spLocks noGrp="1" noChangeArrowheads="1"/>
          </p:cNvSpPr>
          <p:nvPr>
            <p:ph type="body" idx="1"/>
          </p:nvPr>
        </p:nvSpPr>
        <p:spPr>
          <a:xfrm>
            <a:off x="0" y="4581525"/>
            <a:ext cx="9144000" cy="476250"/>
          </a:xfrm>
        </p:spPr>
        <p:txBody>
          <a:bodyPr/>
          <a:lstStyle/>
          <a:p>
            <a:r>
              <a:rPr lang="zh-CN" altLang="en-US"/>
              <a:t>图</a:t>
            </a:r>
            <a:r>
              <a:rPr lang="en-US" altLang="zh-CN"/>
              <a:t>5-7</a:t>
            </a:r>
            <a:r>
              <a:rPr lang="zh-CN" altLang="en-US"/>
              <a:t>　用栈保存当前使用页面时栈的变化情况</a:t>
            </a:r>
          </a:p>
        </p:txBody>
      </p:sp>
      <p:pic>
        <p:nvPicPr>
          <p:cNvPr id="748548" name="Picture 4" descr="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272337" cy="19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5317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最少使用</a:t>
            </a:r>
            <a:r>
              <a:rPr lang="en-US" altLang="zh-CN">
                <a:latin typeface="黑体" panose="02010609060101010101" pitchFamily="49" charset="-122"/>
                <a:ea typeface="黑体" panose="02010609060101010101" pitchFamily="49" charset="-122"/>
              </a:rPr>
              <a:t>(Least Frequently Used</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LFU)</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在采用</a:t>
            </a:r>
            <a:r>
              <a:rPr lang="en-US" altLang="zh-CN"/>
              <a:t>LFU</a:t>
            </a:r>
            <a:r>
              <a:rPr lang="zh-CN" altLang="en-US"/>
              <a:t>算法时，应为在内存中的每个页面设置一个移位寄存器，用来记录该页面被访问的频率。该置换算法选择在最近时期使用最少的页面作为淘汰页。 </a:t>
            </a:r>
          </a:p>
        </p:txBody>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36867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5.3.3  Clock</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简单的</a:t>
            </a:r>
            <a:r>
              <a:rPr lang="en-US" altLang="zh-CN">
                <a:latin typeface="黑体" panose="02010609060101010101" pitchFamily="49" charset="-122"/>
                <a:ea typeface="黑体" panose="02010609060101010101" pitchFamily="49" charset="-122"/>
              </a:rPr>
              <a:t>Clock</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t>　　当利用简单</a:t>
            </a:r>
            <a:r>
              <a:rPr lang="en-US" altLang="zh-CN"/>
              <a:t>Clock</a:t>
            </a:r>
            <a:r>
              <a:rPr lang="zh-CN" altLang="en-US"/>
              <a:t>算法时，只需为每页设置一位访问位，再将内存中的所有页面都通过链接指针链接成一个循</a:t>
            </a:r>
            <a:br>
              <a:rPr lang="zh-CN" altLang="en-US"/>
            </a:br>
            <a:r>
              <a:rPr lang="zh-CN" altLang="en-US"/>
              <a:t>环队列。 </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891116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endParaRPr lang="zh-CN" altLang="zh-CN"/>
          </a:p>
        </p:txBody>
      </p:sp>
      <p:sp>
        <p:nvSpPr>
          <p:cNvPr id="751619" name="Rectangle 3"/>
          <p:cNvSpPr>
            <a:spLocks noGrp="1" noChangeArrowheads="1"/>
          </p:cNvSpPr>
          <p:nvPr>
            <p:ph type="body" idx="1"/>
          </p:nvPr>
        </p:nvSpPr>
        <p:spPr>
          <a:xfrm>
            <a:off x="0" y="5516563"/>
            <a:ext cx="9144000" cy="476250"/>
          </a:xfrm>
        </p:spPr>
        <p:txBody>
          <a:bodyPr/>
          <a:lstStyle/>
          <a:p>
            <a:r>
              <a:rPr lang="zh-CN" altLang="en-US"/>
              <a:t>图</a:t>
            </a:r>
            <a:r>
              <a:rPr lang="en-US" altLang="zh-CN"/>
              <a:t>5-8</a:t>
            </a:r>
            <a:r>
              <a:rPr lang="zh-CN" altLang="en-US"/>
              <a:t>　简单</a:t>
            </a:r>
            <a:r>
              <a:rPr lang="en-US" altLang="zh-CN"/>
              <a:t>Clock</a:t>
            </a:r>
            <a:r>
              <a:rPr lang="zh-CN" altLang="en-US"/>
              <a:t>置换算法的流程和示例</a:t>
            </a:r>
          </a:p>
        </p:txBody>
      </p:sp>
      <p:pic>
        <p:nvPicPr>
          <p:cNvPr id="751620" name="Picture 4" descr="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00213"/>
            <a:ext cx="69850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333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改进型</a:t>
            </a:r>
            <a:r>
              <a:rPr lang="en-US" altLang="zh-CN">
                <a:latin typeface="黑体" panose="02010609060101010101" pitchFamily="49" charset="-122"/>
                <a:ea typeface="黑体" panose="02010609060101010101" pitchFamily="49" charset="-122"/>
              </a:rPr>
              <a:t>Clock</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将一个页面换出时，如果该页已被修改过，便须将该页重新写回到磁盘上；但如果该页未被修改过，则不必将它拷回磁盘。换而言之，对于修改过的页面，在换出时所付出的开销比未修改过的页面大，或者说，置换代价大。在改进型</a:t>
            </a:r>
            <a:r>
              <a:rPr lang="en-US" altLang="zh-CN"/>
              <a:t>Clock</a:t>
            </a:r>
            <a:r>
              <a:rPr lang="zh-CN" altLang="en-US"/>
              <a:t>算法中，除须考虑页面的使用情况外，还须再增加一个因素</a:t>
            </a:r>
            <a:r>
              <a:rPr lang="en-US" altLang="zh-CN"/>
              <a:t>——</a:t>
            </a:r>
            <a:r>
              <a:rPr lang="zh-CN" altLang="en-US"/>
              <a:t>置换代价。 </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87413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1.1.1  </a:t>
            </a:r>
            <a:r>
              <a:rPr lang="zh-CN" altLang="en-US">
                <a:latin typeface="黑体" panose="02010609060101010101" pitchFamily="49" charset="-122"/>
                <a:ea typeface="黑体" panose="02010609060101010101" pitchFamily="49" charset="-122"/>
              </a:rPr>
              <a:t>操作系统的目标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方便性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有效性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可扩充性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开放性</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35864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1.4.3  </a:t>
            </a:r>
            <a:r>
              <a:rPr lang="zh-CN" altLang="en-US">
                <a:latin typeface="黑体" panose="02010609060101010101" pitchFamily="49" charset="-122"/>
                <a:ea typeface="黑体" panose="02010609060101010101" pitchFamily="49" charset="-122"/>
              </a:rPr>
              <a:t>设备管理功能 </a:t>
            </a:r>
            <a:br>
              <a:rPr lang="zh-CN" altLang="en-US">
                <a:latin typeface="黑体" panose="02010609060101010101" pitchFamily="49" charset="-122"/>
                <a:ea typeface="黑体" panose="02010609060101010101" pitchFamily="49" charset="-122"/>
              </a:rPr>
            </a:br>
            <a:r>
              <a:rPr lang="zh-CN" altLang="en-US"/>
              <a:t>　　设备管理的主要任务如下：</a:t>
            </a:r>
            <a:br>
              <a:rPr lang="zh-CN" altLang="en-US"/>
            </a:br>
            <a:r>
              <a:rPr lang="zh-CN" altLang="en-US"/>
              <a:t>　　</a:t>
            </a:r>
            <a:r>
              <a:rPr lang="en-US" altLang="zh-CN"/>
              <a:t>(1) </a:t>
            </a:r>
            <a:r>
              <a:rPr lang="zh-CN" altLang="en-US"/>
              <a:t>完成用户进程提出的</a:t>
            </a:r>
            <a:r>
              <a:rPr lang="en-US" altLang="zh-CN"/>
              <a:t>I/O</a:t>
            </a:r>
            <a:r>
              <a:rPr lang="zh-CN" altLang="en-US"/>
              <a:t>请求，为用户进程分配所需的</a:t>
            </a:r>
            <a:r>
              <a:rPr lang="en-US" altLang="zh-CN"/>
              <a:t>I/O</a:t>
            </a:r>
            <a:r>
              <a:rPr lang="zh-CN" altLang="en-US"/>
              <a:t>设备，并完成指定的</a:t>
            </a:r>
            <a:r>
              <a:rPr lang="en-US" altLang="zh-CN"/>
              <a:t>I/O</a:t>
            </a:r>
            <a:r>
              <a:rPr lang="zh-CN" altLang="en-US"/>
              <a:t>操作。</a:t>
            </a:r>
            <a:br>
              <a:rPr lang="zh-CN" altLang="en-US"/>
            </a:br>
            <a:r>
              <a:rPr lang="zh-CN" altLang="en-US"/>
              <a:t>　　</a:t>
            </a:r>
            <a:r>
              <a:rPr lang="en-US" altLang="zh-CN"/>
              <a:t>(2) </a:t>
            </a:r>
            <a:r>
              <a:rPr lang="zh-CN" altLang="en-US"/>
              <a:t>提高</a:t>
            </a:r>
            <a:r>
              <a:rPr lang="en-US" altLang="zh-CN"/>
              <a:t>CPU</a:t>
            </a:r>
            <a:r>
              <a:rPr lang="zh-CN" altLang="en-US"/>
              <a:t>和</a:t>
            </a:r>
            <a:r>
              <a:rPr lang="en-US" altLang="zh-CN"/>
              <a:t>I/O</a:t>
            </a:r>
            <a:r>
              <a:rPr lang="zh-CN" altLang="en-US"/>
              <a:t>设备的利用率，提高</a:t>
            </a:r>
            <a:r>
              <a:rPr lang="en-US" altLang="zh-CN"/>
              <a:t>I/O</a:t>
            </a:r>
            <a:r>
              <a:rPr lang="zh-CN" altLang="en-US"/>
              <a:t>速度，方便用户使用</a:t>
            </a:r>
            <a:r>
              <a:rPr lang="en-US" altLang="zh-CN"/>
              <a:t>I/O</a:t>
            </a:r>
            <a:r>
              <a:rPr lang="zh-CN" altLang="en-US"/>
              <a:t>设备。</a:t>
            </a:r>
            <a:br>
              <a:rPr lang="zh-CN" altLang="en-US"/>
            </a:br>
            <a:r>
              <a:rPr lang="zh-CN" altLang="en-US"/>
              <a:t>　　为实现上述任务，设备管理应具有缓冲管理、设备分配和设备处理以及虚拟设备等功能。</a:t>
            </a:r>
            <a:br>
              <a:rPr lang="zh-CN" altLang="en-US"/>
            </a:b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缓冲管理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设备分配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设备处理</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877238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5.3.4  </a:t>
            </a:r>
            <a:r>
              <a:rPr lang="zh-CN" altLang="en-US">
                <a:latin typeface="黑体" panose="02010609060101010101" pitchFamily="49" charset="-122"/>
                <a:ea typeface="黑体" panose="02010609060101010101" pitchFamily="49" charset="-122"/>
              </a:rPr>
              <a:t>页面缓冲算法</a:t>
            </a:r>
            <a:r>
              <a:rPr lang="en-US" altLang="zh-CN">
                <a:latin typeface="黑体" panose="02010609060101010101" pitchFamily="49" charset="-122"/>
                <a:ea typeface="黑体" panose="02010609060101010101" pitchFamily="49" charset="-122"/>
              </a:rPr>
              <a:t>(Page Buffering Algorithm</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PBA)</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影响页面换进换出效率的若干因素</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页面置换算法。</a:t>
            </a:r>
            <a:br>
              <a:rPr lang="zh-CN" altLang="en-US"/>
            </a:br>
            <a:r>
              <a:rPr lang="zh-CN" altLang="en-US"/>
              <a:t>　　</a:t>
            </a:r>
            <a:r>
              <a:rPr lang="en-US" altLang="zh-CN"/>
              <a:t>(2) </a:t>
            </a:r>
            <a:r>
              <a:rPr lang="zh-CN" altLang="en-US"/>
              <a:t>写回磁盘的频率。</a:t>
            </a:r>
            <a:br>
              <a:rPr lang="zh-CN" altLang="en-US"/>
            </a:br>
            <a:r>
              <a:rPr lang="zh-CN" altLang="en-US"/>
              <a:t>　　</a:t>
            </a:r>
            <a:r>
              <a:rPr lang="en-US" altLang="zh-CN"/>
              <a:t>(3) </a:t>
            </a:r>
            <a:r>
              <a:rPr lang="zh-CN" altLang="en-US"/>
              <a:t>读入内存的频率。 </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6635983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页面缓冲算法</a:t>
            </a:r>
            <a:r>
              <a:rPr lang="en-US" altLang="zh-CN">
                <a:latin typeface="黑体" panose="02010609060101010101" pitchFamily="49" charset="-122"/>
                <a:ea typeface="黑体" panose="02010609060101010101" pitchFamily="49" charset="-122"/>
              </a:rPr>
              <a:t>PBA</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PBA</a:t>
            </a:r>
            <a:r>
              <a:rPr lang="zh-CN" altLang="en-US"/>
              <a:t>算法的主要特点是：① 显著地降低了页面换进、换出的频率，使磁盘</a:t>
            </a:r>
            <a:r>
              <a:rPr lang="en-US" altLang="zh-CN"/>
              <a:t>I/O</a:t>
            </a:r>
            <a:r>
              <a:rPr lang="zh-CN" altLang="en-US"/>
              <a:t>的操作次数大为减少，因而减少了页面换进、换出的开销；② 正是由于换入换出的开销大幅度减小，才能使其采用一种较简单的置换策略，如先进先出</a:t>
            </a:r>
            <a:r>
              <a:rPr lang="en-US" altLang="zh-CN"/>
              <a:t>(FIFO)</a:t>
            </a:r>
            <a:r>
              <a:rPr lang="zh-CN" altLang="en-US"/>
              <a:t>算法，它不需要特殊硬件的支持，实现起来非常简单。 </a:t>
            </a:r>
            <a:br>
              <a:rPr lang="zh-CN" altLang="en-US"/>
            </a:br>
            <a:r>
              <a:rPr lang="zh-CN" altLang="en-US"/>
              <a:t>　　</a:t>
            </a:r>
            <a:r>
              <a:rPr lang="en-US" altLang="zh-CN"/>
              <a:t>1) </a:t>
            </a:r>
            <a:r>
              <a:rPr lang="zh-CN" altLang="en-US"/>
              <a:t>空闲页面链表</a:t>
            </a:r>
            <a:br>
              <a:rPr lang="zh-CN" altLang="en-US"/>
            </a:br>
            <a:r>
              <a:rPr lang="zh-CN" altLang="en-US"/>
              <a:t>　　</a:t>
            </a:r>
            <a:r>
              <a:rPr lang="en-US" altLang="zh-CN"/>
              <a:t>2) </a:t>
            </a:r>
            <a:r>
              <a:rPr lang="zh-CN" altLang="en-US"/>
              <a:t>修改页面链表</a:t>
            </a:r>
            <a:br>
              <a:rPr lang="zh-CN" altLang="en-US"/>
            </a:br>
            <a:endParaRPr lang="zh-CN" altLang="en-US"/>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8549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5.3.5  </a:t>
            </a:r>
            <a:r>
              <a:rPr lang="zh-CN" altLang="en-US">
                <a:latin typeface="黑体" panose="02010609060101010101" pitchFamily="49" charset="-122"/>
                <a:ea typeface="黑体" panose="02010609060101010101" pitchFamily="49" charset="-122"/>
              </a:rPr>
              <a:t>访问内存的有效时间</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与基本分页存储管理方式不同，在请求分页管理方式中，内存有效访问时间不仅要考虑访问页表和访问实际物理地址数据的时间，还必须要考虑到缺页中断的处理时间。 </a:t>
            </a:r>
          </a:p>
        </p:txBody>
      </p:sp>
      <p:sp>
        <p:nvSpPr>
          <p:cNvPr id="755715" name="Rectangle 3"/>
          <p:cNvSpPr>
            <a:spLocks noGrp="1" noChangeArrowheads="1"/>
          </p:cNvSpPr>
          <p:nvPr>
            <p:ph type="body" idx="1"/>
          </p:nvPr>
        </p:nvSpPr>
        <p:spPr/>
        <p:txBody>
          <a:bodyPr/>
          <a:lstStyle/>
          <a:p>
            <a:endParaRPr lang="zh-CN" altLang="zh-CN"/>
          </a:p>
        </p:txBody>
      </p:sp>
      <p:sp>
        <p:nvSpPr>
          <p:cNvPr id="75571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18412226"/>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b="1">
                <a:latin typeface="黑体" panose="02010609060101010101" pitchFamily="49" charset="-122"/>
                <a:ea typeface="黑体" panose="02010609060101010101" pitchFamily="49" charset="-122"/>
              </a:rPr>
              <a:t>5.4  </a:t>
            </a:r>
            <a:r>
              <a:rPr lang="en-US" altLang="zh-CN" sz="3200">
                <a:ea typeface="黑体" panose="02010609060101010101" pitchFamily="49" charset="-122"/>
              </a:rPr>
              <a:t>“</a:t>
            </a:r>
            <a:r>
              <a:rPr lang="zh-CN" altLang="en-US" sz="3200">
                <a:latin typeface="黑体" panose="02010609060101010101" pitchFamily="49" charset="-122"/>
                <a:ea typeface="黑体" panose="02010609060101010101" pitchFamily="49" charset="-122"/>
              </a:rPr>
              <a:t>抖动</a:t>
            </a:r>
            <a:r>
              <a:rPr lang="zh-CN" altLang="en-US" sz="3200">
                <a:ea typeface="黑体" panose="02010609060101010101" pitchFamily="49" charset="-122"/>
              </a:rPr>
              <a:t>”</a:t>
            </a:r>
            <a:r>
              <a:rPr lang="zh-CN" altLang="en-US" sz="3200">
                <a:latin typeface="黑体" panose="02010609060101010101" pitchFamily="49" charset="-122"/>
                <a:ea typeface="黑体" panose="02010609060101010101" pitchFamily="49" charset="-122"/>
              </a:rPr>
              <a:t>与工作集</a:t>
            </a:r>
            <a:r>
              <a:rPr lang="zh-CN" altLang="en-US" sz="3200" b="1">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由于请求分页式虚拟存储器系统的性能优越，在正常运行情况下，它能有效地减少内存碎片，提高处理机的利用率和吞吐量，故是目前最常用的一种系统。但如果在系统中运行的进程太多，进程在运行中会频繁地发生缺页情况，这又会对系统的性能产生很大的影响，故还须对请求分页系统的性能做简单的分析。</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318676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5.4.1  </a:t>
            </a:r>
            <a:r>
              <a:rPr lang="zh-CN" altLang="en-US">
                <a:latin typeface="黑体" panose="02010609060101010101" pitchFamily="49" charset="-122"/>
                <a:ea typeface="黑体" panose="02010609060101010101" pitchFamily="49" charset="-122"/>
              </a:rPr>
              <a:t>多道程序度与</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抖动</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多道程序度与处理机的利用率  </a:t>
            </a:r>
            <a:br>
              <a:rPr lang="zh-CN" altLang="en-US">
                <a:latin typeface="黑体" panose="02010609060101010101" pitchFamily="49" charset="-122"/>
                <a:ea typeface="黑体" panose="02010609060101010101" pitchFamily="49" charset="-122"/>
              </a:rPr>
            </a:br>
            <a:r>
              <a:rPr lang="zh-CN" altLang="en-US"/>
              <a:t>　　由于虚拟存储器系统能从逻辑上扩大内存，这时，只需装入一个进程的部分程序和数据便可开始运行，故人们希望在系统中能运行更多的进程，即增加多道程序度，以提高处理机的利用率。但处理机的实际利用率却如图</a:t>
            </a:r>
            <a:r>
              <a:rPr lang="en-US" altLang="zh-CN"/>
              <a:t>5-9</a:t>
            </a:r>
            <a:r>
              <a:rPr lang="zh-CN" altLang="en-US"/>
              <a:t>中的实线所示。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249746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endParaRPr lang="zh-CN" altLang="zh-CN"/>
          </a:p>
        </p:txBody>
      </p:sp>
      <p:sp>
        <p:nvSpPr>
          <p:cNvPr id="758787" name="Rectangle 3"/>
          <p:cNvSpPr>
            <a:spLocks noGrp="1" noChangeArrowheads="1"/>
          </p:cNvSpPr>
          <p:nvPr>
            <p:ph type="body" idx="1"/>
          </p:nvPr>
        </p:nvSpPr>
        <p:spPr/>
        <p:txBody>
          <a:bodyPr/>
          <a:lstStyle/>
          <a:p>
            <a:r>
              <a:rPr lang="zh-CN" altLang="en-US"/>
              <a:t>图</a:t>
            </a:r>
            <a:r>
              <a:rPr lang="en-US" altLang="zh-CN"/>
              <a:t>5-9  </a:t>
            </a:r>
            <a:r>
              <a:rPr lang="zh-CN" altLang="en-US"/>
              <a:t>处理机的利用率</a:t>
            </a:r>
          </a:p>
        </p:txBody>
      </p:sp>
      <p:pic>
        <p:nvPicPr>
          <p:cNvPr id="758788" name="Picture 4" descr="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341438"/>
            <a:ext cx="59531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116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产生</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抖动</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的原因</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发生“抖动”的根本原因是，同时在系统中运行的进程太多，由此分配给每一个进程的物理块太少，不能满足进程正常运行的基本要求，致使每个进程在运行时，频繁地出现缺页，必须请求系统将所缺之页调入内存。这会使得在系统中排队等待页面调进</a:t>
            </a:r>
            <a:r>
              <a:rPr lang="en-US" altLang="zh-CN"/>
              <a:t>/</a:t>
            </a:r>
            <a:r>
              <a:rPr lang="zh-CN" altLang="en-US"/>
              <a:t>调出的进程数目增加。显然，对磁盘的有效访问时间也随之急剧增加，造成每个进程的大部分时间都用于页面的换进</a:t>
            </a:r>
            <a:r>
              <a:rPr lang="en-US" altLang="zh-CN"/>
              <a:t>/</a:t>
            </a:r>
            <a:r>
              <a:rPr lang="zh-CN" altLang="en-US"/>
              <a:t>换出，而几乎不能再去做任何有效的工作，从而导致发生处理机的利用率急剧下降并趋于</a:t>
            </a:r>
            <a:r>
              <a:rPr lang="en-US" altLang="zh-CN"/>
              <a:t>0</a:t>
            </a:r>
            <a:r>
              <a:rPr lang="zh-CN" altLang="en-US"/>
              <a:t>的情况。我们称此时的进程是处于“抖动”状态。</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890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5.4.2  </a:t>
            </a:r>
            <a:r>
              <a:rPr lang="zh-CN" altLang="en-US">
                <a:latin typeface="黑体" panose="02010609060101010101" pitchFamily="49" charset="-122"/>
                <a:ea typeface="黑体" panose="02010609060101010101" pitchFamily="49" charset="-122"/>
              </a:rPr>
              <a:t>工作集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工作集的基本概念</a:t>
            </a:r>
            <a:br>
              <a:rPr lang="zh-CN" altLang="en-US">
                <a:latin typeface="黑体" panose="02010609060101010101" pitchFamily="49" charset="-122"/>
                <a:ea typeface="黑体" panose="02010609060101010101" pitchFamily="49" charset="-122"/>
              </a:rPr>
            </a:br>
            <a:r>
              <a:rPr lang="zh-CN" altLang="en-US"/>
              <a:t>　　进程发生缺页率的时间间隔与进程所获得的物理块数有关。图</a:t>
            </a:r>
            <a:r>
              <a:rPr lang="en-US" altLang="zh-CN"/>
              <a:t>5-10</a:t>
            </a:r>
            <a:r>
              <a:rPr lang="zh-CN" altLang="en-US"/>
              <a:t>示出了缺页率与物理块数之间的关系。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64258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endParaRPr lang="zh-CN" altLang="zh-CN"/>
          </a:p>
        </p:txBody>
      </p:sp>
      <p:sp>
        <p:nvSpPr>
          <p:cNvPr id="761859" name="Rectangle 3"/>
          <p:cNvSpPr>
            <a:spLocks noGrp="1" noChangeArrowheads="1"/>
          </p:cNvSpPr>
          <p:nvPr>
            <p:ph type="body" idx="1"/>
          </p:nvPr>
        </p:nvSpPr>
        <p:spPr/>
        <p:txBody>
          <a:bodyPr/>
          <a:lstStyle/>
          <a:p>
            <a:r>
              <a:rPr lang="zh-CN" altLang="en-US"/>
              <a:t>图</a:t>
            </a:r>
            <a:r>
              <a:rPr lang="en-US" altLang="zh-CN"/>
              <a:t>5-10  </a:t>
            </a:r>
            <a:r>
              <a:rPr lang="zh-CN" altLang="en-US"/>
              <a:t>缺页率与物理块数之间的关系</a:t>
            </a:r>
          </a:p>
        </p:txBody>
      </p:sp>
      <p:pic>
        <p:nvPicPr>
          <p:cNvPr id="761860" name="Picture 4" descr="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557338"/>
            <a:ext cx="6242050" cy="354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14745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工作集的定义</a:t>
            </a:r>
            <a:r>
              <a:rPr lang="zh-CN" altLang="en-US"/>
              <a:t/>
            </a:r>
            <a:br>
              <a:rPr lang="zh-CN" altLang="en-US"/>
            </a:br>
            <a:r>
              <a:rPr lang="zh-CN" altLang="en-US"/>
              <a:t>　　所谓工作集，是指在某段时间间隔</a:t>
            </a:r>
            <a:r>
              <a:rPr lang="en-US" altLang="zh-CN"/>
              <a:t>Δ</a:t>
            </a:r>
            <a:r>
              <a:rPr lang="zh-CN" altLang="en-US"/>
              <a:t>里，进程实际所要访问页面的集合。</a:t>
            </a:r>
            <a:r>
              <a:rPr lang="en-US" altLang="zh-CN"/>
              <a:t>Denning</a:t>
            </a:r>
            <a:r>
              <a:rPr lang="zh-CN" altLang="en-US"/>
              <a:t>指出，虽然程序只需要少量的几页在内存便可运行，但为了较少地产生缺页，应将程序的全部工作集装入内存中。然而我们无法事先预知程序在不同时刻将访问哪些页面，故仍只有像置换算法那样，用程序的过去某段时间内的行为作为程序在将来某段时间内行为的近似。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191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1.4.4  </a:t>
            </a:r>
            <a:r>
              <a:rPr lang="zh-CN" altLang="en-US">
                <a:latin typeface="黑体" panose="02010609060101010101" pitchFamily="49" charset="-122"/>
                <a:ea typeface="黑体" panose="02010609060101010101" pitchFamily="49" charset="-122"/>
              </a:rPr>
              <a:t>文件管理功能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文件存储空间的管理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目录管理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文件的读</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写管理和保护</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文件的读</a:t>
            </a:r>
            <a:r>
              <a:rPr lang="en-US" altLang="zh-CN"/>
              <a:t>/</a:t>
            </a:r>
            <a:r>
              <a:rPr lang="zh-CN" altLang="en-US"/>
              <a:t>写管理。 </a:t>
            </a:r>
            <a:br>
              <a:rPr lang="zh-CN" altLang="en-US"/>
            </a:br>
            <a:r>
              <a:rPr lang="zh-CN" altLang="en-US"/>
              <a:t>　　</a:t>
            </a:r>
            <a:r>
              <a:rPr lang="en-US" altLang="zh-CN"/>
              <a:t>(2) </a:t>
            </a:r>
            <a:r>
              <a:rPr lang="zh-CN" altLang="en-US"/>
              <a:t>文件保护。</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724180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endParaRPr lang="zh-CN" altLang="zh-CN"/>
          </a:p>
        </p:txBody>
      </p:sp>
      <p:sp>
        <p:nvSpPr>
          <p:cNvPr id="763907" name="Rectangle 3"/>
          <p:cNvSpPr>
            <a:spLocks noGrp="1" noChangeArrowheads="1"/>
          </p:cNvSpPr>
          <p:nvPr>
            <p:ph type="body" idx="1"/>
          </p:nvPr>
        </p:nvSpPr>
        <p:spPr/>
        <p:txBody>
          <a:bodyPr/>
          <a:lstStyle/>
          <a:p>
            <a:r>
              <a:rPr lang="zh-CN" altLang="en-US"/>
              <a:t>图</a:t>
            </a:r>
            <a:r>
              <a:rPr lang="en-US" altLang="zh-CN"/>
              <a:t>5-11  </a:t>
            </a:r>
            <a:r>
              <a:rPr lang="zh-CN" altLang="en-US"/>
              <a:t>窗口为</a:t>
            </a:r>
            <a:r>
              <a:rPr lang="en-US" altLang="zh-CN"/>
              <a:t>3</a:t>
            </a:r>
            <a:r>
              <a:rPr lang="zh-CN" altLang="en-US"/>
              <a:t>、</a:t>
            </a:r>
            <a:r>
              <a:rPr lang="en-US" altLang="zh-CN"/>
              <a:t>4</a:t>
            </a:r>
            <a:r>
              <a:rPr lang="zh-CN" altLang="en-US"/>
              <a:t>、</a:t>
            </a:r>
            <a:r>
              <a:rPr lang="en-US" altLang="zh-CN"/>
              <a:t>5</a:t>
            </a:r>
            <a:r>
              <a:rPr lang="zh-CN" altLang="en-US"/>
              <a:t>时进程的工作集</a:t>
            </a:r>
          </a:p>
        </p:txBody>
      </p:sp>
      <p:pic>
        <p:nvPicPr>
          <p:cNvPr id="763908" name="Picture 4"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196975"/>
            <a:ext cx="6026150"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19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5.4.3  </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抖动</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的预防方法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采取局部置换策略</a:t>
            </a:r>
            <a:br>
              <a:rPr lang="zh-CN" altLang="en-US">
                <a:latin typeface="黑体" panose="02010609060101010101" pitchFamily="49" charset="-122"/>
                <a:ea typeface="黑体" panose="02010609060101010101" pitchFamily="49" charset="-122"/>
              </a:rPr>
            </a:br>
            <a:r>
              <a:rPr lang="zh-CN" altLang="en-US"/>
              <a:t>　　在页面分配和置换策略中，如果采取的是可变分配方式，则为了预防发生“抖动”，可采取局部置换策略。 </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1953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把工作集算法融入到处理机调度中</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当调度程序发现处理机利用率低下时，它将试图从外存调入一个新作业进入内存，来改善处理机的利用率。 </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39058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利用</a:t>
            </a:r>
            <a:r>
              <a:rPr lang="zh-CN" altLang="en-US">
                <a:ea typeface="黑体" panose="02010609060101010101" pitchFamily="49" charset="-122"/>
              </a:rPr>
              <a:t>“</a:t>
            </a:r>
            <a:r>
              <a:rPr lang="en-US" altLang="zh-CN">
                <a:latin typeface="黑体" panose="02010609060101010101" pitchFamily="49" charset="-122"/>
                <a:ea typeface="黑体" panose="02010609060101010101" pitchFamily="49" charset="-122"/>
              </a:rPr>
              <a:t>L=S</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准则调节缺页率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Denning</a:t>
            </a:r>
            <a:r>
              <a:rPr lang="zh-CN" altLang="en-US"/>
              <a:t>于</a:t>
            </a:r>
            <a:r>
              <a:rPr lang="en-US" altLang="zh-CN"/>
              <a:t>1980</a:t>
            </a:r>
            <a:r>
              <a:rPr lang="zh-CN" altLang="en-US"/>
              <a:t>年提出了“</a:t>
            </a:r>
            <a:r>
              <a:rPr lang="en-US" altLang="zh-CN"/>
              <a:t>L=S”</a:t>
            </a:r>
            <a:r>
              <a:rPr lang="zh-CN" altLang="en-US"/>
              <a:t>的准则来调节多道程序度，其中</a:t>
            </a:r>
            <a:r>
              <a:rPr lang="en-US" altLang="zh-CN"/>
              <a:t>L</a:t>
            </a:r>
            <a:r>
              <a:rPr lang="zh-CN" altLang="en-US"/>
              <a:t>是缺页之间的平均时间，</a:t>
            </a:r>
            <a:r>
              <a:rPr lang="en-US" altLang="zh-CN"/>
              <a:t>S</a:t>
            </a:r>
            <a:r>
              <a:rPr lang="zh-CN" altLang="en-US"/>
              <a:t>是平均缺页服务时间，即用于置换一个页面所需的时间。如果是</a:t>
            </a:r>
            <a:r>
              <a:rPr lang="en-US" altLang="zh-CN"/>
              <a:t>L</a:t>
            </a:r>
            <a:r>
              <a:rPr lang="zh-CN" altLang="en-US"/>
              <a:t>远比</a:t>
            </a:r>
            <a:r>
              <a:rPr lang="en-US" altLang="zh-CN"/>
              <a:t>S</a:t>
            </a:r>
            <a:r>
              <a:rPr lang="zh-CN" altLang="en-US"/>
              <a:t>大，说明很少发生缺页，磁盘的能力尚未得到充分的利用；反之，如果是</a:t>
            </a:r>
            <a:r>
              <a:rPr lang="en-US" altLang="zh-CN"/>
              <a:t>L</a:t>
            </a:r>
            <a:r>
              <a:rPr lang="zh-CN" altLang="en-US"/>
              <a:t>比</a:t>
            </a:r>
            <a:r>
              <a:rPr lang="en-US" altLang="zh-CN"/>
              <a:t>S</a:t>
            </a:r>
            <a:r>
              <a:rPr lang="zh-CN" altLang="en-US"/>
              <a:t>小，则说明频繁发生缺页，缺页的速度已超过磁盘的处理能力。只有当</a:t>
            </a:r>
            <a:r>
              <a:rPr lang="en-US" altLang="zh-CN"/>
              <a:t>L</a:t>
            </a:r>
            <a:r>
              <a:rPr lang="zh-CN" altLang="en-US"/>
              <a:t>与</a:t>
            </a:r>
            <a:r>
              <a:rPr lang="en-US" altLang="zh-CN"/>
              <a:t>S</a:t>
            </a:r>
            <a:r>
              <a:rPr lang="zh-CN" altLang="en-US"/>
              <a:t>接近时，磁盘和处理机都可达到它们的最大利用率。理论和实践都已证明，利用“</a:t>
            </a:r>
            <a:r>
              <a:rPr lang="en-US" altLang="zh-CN"/>
              <a:t>L=S”</a:t>
            </a:r>
            <a:r>
              <a:rPr lang="zh-CN" altLang="en-US"/>
              <a:t>准则，对于调节缺页率是十分有效的。</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260061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选择暂停的进程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当多道程序度偏高时，已影响到处理机的利用率，为了防止发生“抖动”，系统必须减少多道程序的数目。 </a:t>
            </a:r>
          </a:p>
        </p:txBody>
      </p:sp>
      <p:sp>
        <p:nvSpPr>
          <p:cNvPr id="768003" name="Rectangle 3"/>
          <p:cNvSpPr>
            <a:spLocks noGrp="1" noChangeArrowheads="1"/>
          </p:cNvSpPr>
          <p:nvPr>
            <p:ph type="body" idx="1"/>
          </p:nvPr>
        </p:nvSpPr>
        <p:spPr/>
        <p:txBody>
          <a:bodyPr/>
          <a:lstStyle/>
          <a:p>
            <a:endParaRPr lang="zh-CN" altLang="zh-CN"/>
          </a:p>
        </p:txBody>
      </p:sp>
      <p:sp>
        <p:nvSpPr>
          <p:cNvPr id="76800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6017701"/>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5.5  </a:t>
            </a:r>
            <a:r>
              <a:rPr lang="zh-CN" altLang="en-US" sz="3200">
                <a:latin typeface="黑体" panose="02010609060101010101" pitchFamily="49" charset="-122"/>
                <a:ea typeface="黑体" panose="02010609060101010101" pitchFamily="49" charset="-122"/>
              </a:rPr>
              <a:t>请求分段存储管理方式</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5.5.1  </a:t>
            </a:r>
            <a:r>
              <a:rPr lang="zh-CN" altLang="en-US">
                <a:latin typeface="黑体" panose="02010609060101010101" pitchFamily="49" charset="-122"/>
                <a:ea typeface="黑体" panose="02010609060101010101" pitchFamily="49" charset="-122"/>
              </a:rPr>
              <a:t>请求分段中的硬件支持</a:t>
            </a:r>
            <a:br>
              <a:rPr lang="zh-CN" altLang="en-US">
                <a:latin typeface="黑体" panose="02010609060101010101" pitchFamily="49" charset="-122"/>
                <a:ea typeface="黑体" panose="02010609060101010101" pitchFamily="49" charset="-122"/>
              </a:rPr>
            </a:br>
            <a:r>
              <a:rPr lang="zh-CN" altLang="en-US"/>
              <a:t>　　为了实现请求分段式存储管理，应在系统中配置多种硬件机构，以支持快速地完成请求分段功能。与请求分页系统相似，在请求分段系统中所需的硬件支持有段表机制、缺段中断机构，以及地址变换机构。</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200908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请求段表机制</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zh-CN" altLang="en-US"/>
              <a:t>在请求分段式管理中所需的主要数据结构是请求段表。在该表中除了具有请求分页机制中有的访问字段</a:t>
            </a:r>
            <a:r>
              <a:rPr lang="en-US" altLang="zh-CN"/>
              <a:t>A</a:t>
            </a:r>
            <a:r>
              <a:rPr lang="zh-CN" altLang="en-US"/>
              <a:t>、修改位</a:t>
            </a:r>
            <a:r>
              <a:rPr lang="en-US" altLang="zh-CN"/>
              <a:t>M</a:t>
            </a:r>
            <a:r>
              <a:rPr lang="zh-CN" altLang="en-US"/>
              <a:t>、存在位</a:t>
            </a:r>
            <a:r>
              <a:rPr lang="en-US" altLang="zh-CN"/>
              <a:t>P</a:t>
            </a:r>
            <a:r>
              <a:rPr lang="zh-CN" altLang="en-US"/>
              <a:t>和外存始址四个字段外，还增加了存取方式字段和增补位。这些字段供程序在调进、调出时参考。下面给出请求分段的段表项。</a:t>
            </a:r>
          </a:p>
        </p:txBody>
      </p:sp>
      <p:sp>
        <p:nvSpPr>
          <p:cNvPr id="770051" name="Rectangle 3"/>
          <p:cNvSpPr>
            <a:spLocks noGrp="1" noChangeArrowheads="1"/>
          </p:cNvSpPr>
          <p:nvPr>
            <p:ph type="body" idx="1"/>
          </p:nvPr>
        </p:nvSpPr>
        <p:spPr/>
        <p:txBody>
          <a:bodyPr/>
          <a:lstStyle/>
          <a:p>
            <a:endParaRPr lang="zh-CN" altLang="zh-CN"/>
          </a:p>
        </p:txBody>
      </p:sp>
      <p:pic>
        <p:nvPicPr>
          <p:cNvPr id="770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4076700"/>
            <a:ext cx="7993062"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09495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缺段中断机构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在请求分段系统中采用的是请求调段策略。每当发现运行进程所要访问的段尚未调入内存时，便由缺段中断机构产生一缺段中断信号，进入</a:t>
            </a:r>
            <a:r>
              <a:rPr lang="en-US" altLang="zh-CN"/>
              <a:t>OS</a:t>
            </a:r>
            <a:r>
              <a:rPr lang="zh-CN" altLang="en-US"/>
              <a:t>后，由缺段中断处理程序将所需的段调入内存。与缺页中断机构类似，缺段中断机构同样需要在一条指令的执行期间产生和处理中断，以及在一条指令执行期间，可能产生多次缺段中断。但由于分段是信息的逻辑单位，因而不可能出现一条指令被分割在两个分段中，和一组信息被分割在两个分段中的情况。缺段中断的处理过程如图</a:t>
            </a:r>
            <a:r>
              <a:rPr lang="en-US" altLang="zh-CN"/>
              <a:t>5-12</a:t>
            </a:r>
            <a:r>
              <a:rPr lang="zh-CN" altLang="en-US"/>
              <a:t>所示。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533590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endParaRPr lang="zh-CN" altLang="zh-CN"/>
          </a:p>
        </p:txBody>
      </p:sp>
      <p:sp>
        <p:nvSpPr>
          <p:cNvPr id="772099" name="Rectangle 3"/>
          <p:cNvSpPr>
            <a:spLocks noGrp="1" noChangeArrowheads="1"/>
          </p:cNvSpPr>
          <p:nvPr>
            <p:ph type="body" idx="1"/>
          </p:nvPr>
        </p:nvSpPr>
        <p:spPr/>
        <p:txBody>
          <a:bodyPr/>
          <a:lstStyle/>
          <a:p>
            <a:r>
              <a:rPr lang="zh-CN" altLang="en-US"/>
              <a:t>图</a:t>
            </a:r>
            <a:r>
              <a:rPr lang="en-US" altLang="zh-CN"/>
              <a:t>5-12  </a:t>
            </a:r>
            <a:r>
              <a:rPr lang="zh-CN" altLang="en-US"/>
              <a:t>请求分段系统中的中断处理过程</a:t>
            </a:r>
          </a:p>
        </p:txBody>
      </p:sp>
      <p:pic>
        <p:nvPicPr>
          <p:cNvPr id="772100" name="Picture 4"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341438"/>
            <a:ext cx="57150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865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地址变换机构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请求分段系统中的地址变换机构是在分段系统地址变换机构的基础上形成的。因为被访问的段并非全在内存，所以在地址变换时，若发现所要访问的段不在内存，必须先将所缺的段调入内存，并修改段表，然后才能再利用段表进行地址变换。为此，在地址变换机构中又增加了某些功能，如缺段中断的请求及处理等。图</a:t>
            </a:r>
            <a:r>
              <a:rPr lang="en-US" altLang="zh-CN"/>
              <a:t>5-13</a:t>
            </a:r>
            <a:r>
              <a:rPr lang="zh-CN" altLang="en-US"/>
              <a:t>示出了请求分段系统的地址变换过程。</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84922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1.4.5</a:t>
            </a:r>
            <a:r>
              <a:rPr lang="zh-CN" altLang="en-US">
                <a:latin typeface="黑体" panose="02010609060101010101" pitchFamily="49" charset="-122"/>
                <a:ea typeface="黑体" panose="02010609060101010101" pitchFamily="49" charset="-122"/>
              </a:rPr>
              <a:t>　操作系统与用户之间的接口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用户接口</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联机用户接口。</a:t>
            </a:r>
            <a:br>
              <a:rPr lang="zh-CN" altLang="en-US"/>
            </a:br>
            <a:r>
              <a:rPr lang="zh-CN" altLang="en-US"/>
              <a:t>　　</a:t>
            </a:r>
            <a:r>
              <a:rPr lang="en-US" altLang="zh-CN"/>
              <a:t>(2) </a:t>
            </a:r>
            <a:r>
              <a:rPr lang="zh-CN" altLang="en-US"/>
              <a:t>脱机用户接口。</a:t>
            </a:r>
            <a:br>
              <a:rPr lang="zh-CN" altLang="en-US"/>
            </a:br>
            <a:r>
              <a:rPr lang="zh-CN" altLang="en-US"/>
              <a:t>　　</a:t>
            </a:r>
            <a:r>
              <a:rPr lang="en-US" altLang="zh-CN"/>
              <a:t>(3) </a:t>
            </a:r>
            <a:r>
              <a:rPr lang="zh-CN" altLang="en-US"/>
              <a:t>图形用户接口。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544687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endParaRPr lang="zh-CN" altLang="zh-CN"/>
          </a:p>
        </p:txBody>
      </p:sp>
      <p:sp>
        <p:nvSpPr>
          <p:cNvPr id="774147" name="Rectangle 3"/>
          <p:cNvSpPr>
            <a:spLocks noGrp="1" noChangeArrowheads="1"/>
          </p:cNvSpPr>
          <p:nvPr>
            <p:ph type="body" idx="1"/>
          </p:nvPr>
        </p:nvSpPr>
        <p:spPr/>
        <p:txBody>
          <a:bodyPr/>
          <a:lstStyle/>
          <a:p>
            <a:r>
              <a:rPr lang="zh-CN" altLang="en-US"/>
              <a:t>图</a:t>
            </a:r>
            <a:r>
              <a:rPr lang="en-US" altLang="zh-CN"/>
              <a:t>5-13  </a:t>
            </a:r>
            <a:r>
              <a:rPr lang="zh-CN" altLang="en-US"/>
              <a:t>请求分段系统的地址变换过程</a:t>
            </a:r>
          </a:p>
        </p:txBody>
      </p:sp>
      <p:pic>
        <p:nvPicPr>
          <p:cNvPr id="774148" name="Picture 4" descr="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25538"/>
            <a:ext cx="4638675"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1399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5.5.2  </a:t>
            </a:r>
            <a:r>
              <a:rPr lang="zh-CN" altLang="en-US">
                <a:latin typeface="黑体" panose="02010609060101010101" pitchFamily="49" charset="-122"/>
                <a:ea typeface="黑体" panose="02010609060101010101" pitchFamily="49" charset="-122"/>
              </a:rPr>
              <a:t>分段的共享与保护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共享段表</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共享进程计数</a:t>
            </a:r>
            <a:r>
              <a:rPr lang="en-US" altLang="zh-CN"/>
              <a:t>count</a:t>
            </a:r>
            <a:r>
              <a:rPr lang="zh-CN" altLang="en-US"/>
              <a:t>。</a:t>
            </a:r>
            <a:br>
              <a:rPr lang="zh-CN" altLang="en-US"/>
            </a:br>
            <a:r>
              <a:rPr lang="zh-CN" altLang="en-US"/>
              <a:t>　　</a:t>
            </a:r>
            <a:r>
              <a:rPr lang="en-US" altLang="zh-CN"/>
              <a:t>(2) </a:t>
            </a:r>
            <a:r>
              <a:rPr lang="zh-CN" altLang="en-US"/>
              <a:t>存取控制字段。</a:t>
            </a:r>
            <a:br>
              <a:rPr lang="zh-CN" altLang="en-US"/>
            </a:br>
            <a:r>
              <a:rPr lang="zh-CN" altLang="en-US"/>
              <a:t>　　</a:t>
            </a:r>
            <a:r>
              <a:rPr lang="en-US" altLang="zh-CN"/>
              <a:t>(3) </a:t>
            </a:r>
            <a:r>
              <a:rPr lang="zh-CN" altLang="en-US"/>
              <a:t>段号。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06298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endParaRPr lang="zh-CN" altLang="zh-CN"/>
          </a:p>
        </p:txBody>
      </p:sp>
      <p:sp>
        <p:nvSpPr>
          <p:cNvPr id="776195" name="Rectangle 3"/>
          <p:cNvSpPr>
            <a:spLocks noGrp="1" noChangeArrowheads="1"/>
          </p:cNvSpPr>
          <p:nvPr>
            <p:ph type="body" idx="1"/>
          </p:nvPr>
        </p:nvSpPr>
        <p:spPr>
          <a:xfrm>
            <a:off x="0" y="5084763"/>
            <a:ext cx="9144000" cy="476250"/>
          </a:xfrm>
        </p:spPr>
        <p:txBody>
          <a:bodyPr/>
          <a:lstStyle/>
          <a:p>
            <a:r>
              <a:rPr lang="zh-CN" altLang="en-US"/>
              <a:t>图</a:t>
            </a:r>
            <a:r>
              <a:rPr lang="en-US" altLang="zh-CN"/>
              <a:t>5-14  </a:t>
            </a:r>
            <a:r>
              <a:rPr lang="zh-CN" altLang="en-US"/>
              <a:t>共享段表项</a:t>
            </a:r>
          </a:p>
        </p:txBody>
      </p:sp>
      <p:pic>
        <p:nvPicPr>
          <p:cNvPr id="776196" name="Picture 4" descr="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628775"/>
            <a:ext cx="7058025" cy="291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7306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共享段的分配与回收</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共享段的分配</a:t>
            </a:r>
            <a:br>
              <a:rPr lang="zh-CN" altLang="en-US"/>
            </a:br>
            <a:r>
              <a:rPr lang="zh-CN" altLang="en-US"/>
              <a:t>　　</a:t>
            </a:r>
            <a:r>
              <a:rPr lang="en-US" altLang="zh-CN"/>
              <a:t>2) </a:t>
            </a:r>
            <a:r>
              <a:rPr lang="zh-CN" altLang="en-US"/>
              <a:t>共享段的回收</a:t>
            </a:r>
            <a:br>
              <a:rPr lang="zh-CN" altLang="en-US"/>
            </a:br>
            <a:endParaRPr lang="zh-CN" altLang="en-US"/>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34002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分段保护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在分段系统中，由于每个分段在逻辑上是相对独立的，因而比较容易实现信息保护。目前，常采用以下几种措施来确保信息的安全。</a:t>
            </a:r>
            <a:br>
              <a:rPr lang="zh-CN" altLang="en-US"/>
            </a:br>
            <a:r>
              <a:rPr lang="zh-CN" altLang="en-US"/>
              <a:t>　　</a:t>
            </a:r>
            <a:r>
              <a:rPr lang="en-US" altLang="zh-CN"/>
              <a:t>1) </a:t>
            </a:r>
            <a:r>
              <a:rPr lang="zh-CN" altLang="en-US"/>
              <a:t>越界检查</a:t>
            </a:r>
            <a:br>
              <a:rPr lang="zh-CN" altLang="en-US"/>
            </a:br>
            <a:r>
              <a:rPr lang="zh-CN" altLang="en-US"/>
              <a:t>　　</a:t>
            </a:r>
            <a:r>
              <a:rPr lang="en-US" altLang="zh-CN"/>
              <a:t>2) </a:t>
            </a:r>
            <a:r>
              <a:rPr lang="zh-CN" altLang="en-US"/>
              <a:t>存取控制检查</a:t>
            </a:r>
            <a:br>
              <a:rPr lang="zh-CN" altLang="en-US"/>
            </a:br>
            <a:r>
              <a:rPr lang="zh-CN" altLang="en-US"/>
              <a:t>　　</a:t>
            </a:r>
            <a:r>
              <a:rPr lang="en-US" altLang="zh-CN"/>
              <a:t>3) </a:t>
            </a:r>
            <a:r>
              <a:rPr lang="zh-CN" altLang="en-US"/>
              <a:t>环保护机构</a:t>
            </a:r>
            <a:br>
              <a:rPr lang="zh-CN" altLang="en-US"/>
            </a:br>
            <a:endParaRPr lang="zh-CN" altLang="en-US"/>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301898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endParaRPr lang="zh-CN" altLang="zh-CN"/>
          </a:p>
        </p:txBody>
      </p:sp>
      <p:sp>
        <p:nvSpPr>
          <p:cNvPr id="779267" name="Rectangle 3"/>
          <p:cNvSpPr>
            <a:spLocks noGrp="1" noChangeArrowheads="1"/>
          </p:cNvSpPr>
          <p:nvPr>
            <p:ph type="body" idx="1"/>
          </p:nvPr>
        </p:nvSpPr>
        <p:spPr>
          <a:xfrm>
            <a:off x="0" y="4868863"/>
            <a:ext cx="9144000" cy="476250"/>
          </a:xfrm>
        </p:spPr>
        <p:txBody>
          <a:bodyPr/>
          <a:lstStyle/>
          <a:p>
            <a:r>
              <a:rPr lang="zh-CN" altLang="en-US"/>
              <a:t>图</a:t>
            </a:r>
            <a:r>
              <a:rPr lang="en-US" altLang="zh-CN"/>
              <a:t>5-15  </a:t>
            </a:r>
            <a:r>
              <a:rPr lang="zh-CN" altLang="en-US"/>
              <a:t>环保护机构</a:t>
            </a:r>
          </a:p>
        </p:txBody>
      </p:sp>
      <p:pic>
        <p:nvPicPr>
          <p:cNvPr id="779268" name="Picture 4" descr="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7273925" cy="2109787"/>
          </a:xfrm>
          <a:prstGeom prst="rect">
            <a:avLst/>
          </a:prstGeom>
          <a:noFill/>
          <a:extLst>
            <a:ext uri="{909E8E84-426E-40DD-AFC4-6F175D3DCCD1}">
              <a14:hiddenFill xmlns:a14="http://schemas.microsoft.com/office/drawing/2010/main">
                <a:solidFill>
                  <a:srgbClr val="FFFFFF"/>
                </a:solidFill>
              </a14:hiddenFill>
            </a:ext>
          </a:extLst>
        </p:spPr>
      </p:pic>
      <p:sp>
        <p:nvSpPr>
          <p:cNvPr id="779269"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85420000"/>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常规存储器管理方式具有哪两大特征</a:t>
            </a:r>
            <a:r>
              <a:rPr lang="en-US" altLang="zh-CN"/>
              <a:t>? </a:t>
            </a:r>
            <a:r>
              <a:rPr lang="zh-CN" altLang="en-US"/>
              <a:t>它对系统性能有何影响</a:t>
            </a:r>
            <a:r>
              <a:rPr lang="en-US" altLang="zh-CN"/>
              <a:t>? </a:t>
            </a:r>
            <a:br>
              <a:rPr lang="en-US" altLang="zh-CN"/>
            </a:br>
            <a:r>
              <a:rPr lang="zh-CN" altLang="en-US"/>
              <a:t>　　</a:t>
            </a:r>
            <a:r>
              <a:rPr lang="en-US" altLang="zh-CN"/>
              <a:t>2. </a:t>
            </a:r>
            <a:r>
              <a:rPr lang="zh-CN" altLang="en-US"/>
              <a:t>什么是程序运行时的时间局限性和空间局限性</a:t>
            </a:r>
            <a:r>
              <a:rPr lang="en-US" altLang="zh-CN"/>
              <a:t>? </a:t>
            </a:r>
            <a:br>
              <a:rPr lang="en-US" altLang="zh-CN"/>
            </a:br>
            <a:r>
              <a:rPr lang="zh-CN" altLang="en-US"/>
              <a:t>　　</a:t>
            </a:r>
            <a:r>
              <a:rPr lang="en-US" altLang="zh-CN"/>
              <a:t>3. </a:t>
            </a:r>
            <a:r>
              <a:rPr lang="zh-CN" altLang="en-US"/>
              <a:t>虚拟存储器有哪些特征</a:t>
            </a:r>
            <a:r>
              <a:rPr lang="en-US" altLang="zh-CN"/>
              <a:t>? </a:t>
            </a:r>
            <a:r>
              <a:rPr lang="zh-CN" altLang="en-US"/>
              <a:t>其中最本质的特征是什么</a:t>
            </a:r>
            <a:r>
              <a:rPr lang="en-US" altLang="zh-CN"/>
              <a:t>? </a:t>
            </a:r>
            <a:br>
              <a:rPr lang="en-US" altLang="zh-CN"/>
            </a:br>
            <a:r>
              <a:rPr lang="zh-CN" altLang="en-US"/>
              <a:t>　　</a:t>
            </a:r>
            <a:r>
              <a:rPr lang="en-US" altLang="zh-CN"/>
              <a:t>4. </a:t>
            </a:r>
            <a:r>
              <a:rPr lang="zh-CN" altLang="en-US"/>
              <a:t>实现虚拟存储器需要哪些硬件支持</a:t>
            </a:r>
            <a:r>
              <a:rPr lang="en-US" altLang="zh-CN"/>
              <a:t>? </a:t>
            </a:r>
            <a:br>
              <a:rPr lang="en-US" altLang="zh-CN"/>
            </a:br>
            <a:r>
              <a:rPr lang="zh-CN" altLang="en-US"/>
              <a:t>　　</a:t>
            </a:r>
            <a:r>
              <a:rPr lang="en-US" altLang="zh-CN"/>
              <a:t>5. </a:t>
            </a:r>
            <a:r>
              <a:rPr lang="zh-CN" altLang="en-US"/>
              <a:t>实现虚拟存储器需要哪几个关键技术</a:t>
            </a:r>
            <a:r>
              <a:rPr lang="en-US" altLang="zh-CN"/>
              <a:t>? </a:t>
            </a:r>
            <a:br>
              <a:rPr lang="en-US" altLang="zh-CN"/>
            </a:br>
            <a:r>
              <a:rPr lang="zh-CN" altLang="en-US"/>
              <a:t>　　</a:t>
            </a:r>
            <a:r>
              <a:rPr lang="en-US" altLang="zh-CN"/>
              <a:t>6. </a:t>
            </a:r>
            <a:r>
              <a:rPr lang="zh-CN" altLang="en-US"/>
              <a:t>在请求分页系统中，页表应包括哪些数据项</a:t>
            </a:r>
            <a:r>
              <a:rPr lang="en-US" altLang="zh-CN"/>
              <a:t>? </a:t>
            </a:r>
            <a:r>
              <a:rPr lang="zh-CN" altLang="en-US"/>
              <a:t>每项的作用是什么</a:t>
            </a:r>
            <a:r>
              <a:rPr lang="en-US" altLang="zh-CN"/>
              <a:t>? </a:t>
            </a:r>
          </a:p>
        </p:txBody>
      </p:sp>
      <p:sp>
        <p:nvSpPr>
          <p:cNvPr id="78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924343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50000"/>
              </a:lnSpc>
            </a:pPr>
            <a:r>
              <a:rPr lang="zh-CN" altLang="en-US"/>
              <a:t>　　</a:t>
            </a:r>
            <a:r>
              <a:rPr lang="en-US" altLang="zh-CN"/>
              <a:t>7. </a:t>
            </a:r>
            <a:r>
              <a:rPr lang="zh-CN" altLang="en-US"/>
              <a:t>试比较缺页中断机构与一般的中断，它们之间有何明显的区别</a:t>
            </a:r>
            <a:r>
              <a:rPr lang="en-US" altLang="zh-CN"/>
              <a:t>? </a:t>
            </a:r>
            <a:br>
              <a:rPr lang="en-US" altLang="zh-CN"/>
            </a:br>
            <a:r>
              <a:rPr lang="zh-CN" altLang="en-US"/>
              <a:t>　　</a:t>
            </a:r>
            <a:r>
              <a:rPr lang="en-US" altLang="zh-CN"/>
              <a:t>8. </a:t>
            </a:r>
            <a:r>
              <a:rPr lang="zh-CN" altLang="en-US"/>
              <a:t>试说明请求分页系统中的地址变换过程。</a:t>
            </a:r>
            <a:br>
              <a:rPr lang="zh-CN" altLang="en-US"/>
            </a:br>
            <a:r>
              <a:rPr lang="zh-CN" altLang="en-US"/>
              <a:t>　　</a:t>
            </a:r>
            <a:r>
              <a:rPr lang="en-US" altLang="zh-CN"/>
              <a:t>9. </a:t>
            </a:r>
            <a:r>
              <a:rPr lang="zh-CN" altLang="en-US"/>
              <a:t>何谓固定分配局部置换和可变分配全局置换的内存分配策略</a:t>
            </a:r>
            <a:r>
              <a:rPr lang="en-US" altLang="zh-CN"/>
              <a:t>? </a:t>
            </a:r>
            <a:br>
              <a:rPr lang="en-US" altLang="zh-CN"/>
            </a:br>
            <a:r>
              <a:rPr lang="zh-CN" altLang="en-US"/>
              <a:t>　　</a:t>
            </a:r>
            <a:r>
              <a:rPr lang="en-US" altLang="zh-CN"/>
              <a:t>10. </a:t>
            </a:r>
            <a:r>
              <a:rPr lang="zh-CN" altLang="en-US"/>
              <a:t>在请求分页系统中，应从何处将所需页面调入内存</a:t>
            </a:r>
            <a:r>
              <a:rPr lang="en-US" altLang="zh-CN"/>
              <a:t>? </a:t>
            </a:r>
            <a:br>
              <a:rPr lang="en-US" altLang="zh-CN"/>
            </a:br>
            <a:r>
              <a:rPr lang="zh-CN" altLang="en-US"/>
              <a:t>　　</a:t>
            </a:r>
            <a:r>
              <a:rPr lang="en-US" altLang="zh-CN"/>
              <a:t>11. </a:t>
            </a:r>
            <a:r>
              <a:rPr lang="zh-CN" altLang="en-US"/>
              <a:t>试说明在请求分页系统中页面的调入过程。</a:t>
            </a:r>
            <a:br>
              <a:rPr lang="zh-CN" altLang="en-US"/>
            </a:br>
            <a:r>
              <a:rPr lang="zh-CN" altLang="en-US"/>
              <a:t>　　</a:t>
            </a:r>
            <a:r>
              <a:rPr lang="en-US" altLang="zh-CN"/>
              <a:t>12. </a:t>
            </a:r>
            <a:r>
              <a:rPr lang="zh-CN" altLang="en-US"/>
              <a:t>在请求分页系统中，常采用哪几种页面置换算法</a:t>
            </a:r>
            <a:r>
              <a:rPr lang="en-US" altLang="zh-CN"/>
              <a:t>? </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7336834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zh-CN" altLang="en-US"/>
              <a:t>　　</a:t>
            </a:r>
            <a:r>
              <a:rPr lang="en-US" altLang="zh-CN"/>
              <a:t>13. </a:t>
            </a:r>
            <a:r>
              <a:rPr lang="zh-CN" altLang="en-US"/>
              <a:t>在一个请求分页系统中，采用</a:t>
            </a:r>
            <a:r>
              <a:rPr lang="en-US" altLang="zh-CN"/>
              <a:t>FIFO</a:t>
            </a:r>
            <a:r>
              <a:rPr lang="zh-CN" altLang="en-US"/>
              <a:t>页面置换算法时，假如一个作业的页面走向为</a:t>
            </a:r>
            <a:r>
              <a:rPr lang="en-US" altLang="zh-CN"/>
              <a:t>4</a:t>
            </a:r>
            <a:r>
              <a:rPr lang="zh-CN" altLang="en-US"/>
              <a:t>、</a:t>
            </a:r>
            <a:r>
              <a:rPr lang="en-US" altLang="zh-CN"/>
              <a:t>3</a:t>
            </a:r>
            <a:r>
              <a:rPr lang="zh-CN" altLang="en-US"/>
              <a:t>、</a:t>
            </a:r>
            <a:r>
              <a:rPr lang="en-US" altLang="zh-CN"/>
              <a:t>2</a:t>
            </a:r>
            <a:r>
              <a:rPr lang="zh-CN" altLang="en-US"/>
              <a:t>、</a:t>
            </a:r>
            <a:r>
              <a:rPr lang="en-US" altLang="zh-CN"/>
              <a:t>1</a:t>
            </a:r>
            <a:r>
              <a:rPr lang="zh-CN" altLang="en-US"/>
              <a:t>、</a:t>
            </a:r>
            <a:r>
              <a:rPr lang="en-US" altLang="zh-CN"/>
              <a:t>4</a:t>
            </a:r>
            <a:r>
              <a:rPr lang="zh-CN" altLang="en-US"/>
              <a:t>、</a:t>
            </a:r>
            <a:r>
              <a:rPr lang="en-US" altLang="zh-CN"/>
              <a:t>3</a:t>
            </a:r>
            <a:r>
              <a:rPr lang="zh-CN" altLang="en-US"/>
              <a:t>、</a:t>
            </a:r>
            <a:r>
              <a:rPr lang="en-US" altLang="zh-CN"/>
              <a:t>5</a:t>
            </a:r>
            <a:r>
              <a:rPr lang="zh-CN" altLang="en-US"/>
              <a:t>、</a:t>
            </a:r>
            <a:r>
              <a:rPr lang="en-US" altLang="zh-CN"/>
              <a:t>4</a:t>
            </a:r>
            <a:r>
              <a:rPr lang="zh-CN" altLang="en-US"/>
              <a:t>、</a:t>
            </a:r>
            <a:r>
              <a:rPr lang="en-US" altLang="zh-CN"/>
              <a:t>3</a:t>
            </a:r>
            <a:r>
              <a:rPr lang="zh-CN" altLang="en-US"/>
              <a:t>、</a:t>
            </a:r>
            <a:r>
              <a:rPr lang="en-US" altLang="zh-CN"/>
              <a:t>2</a:t>
            </a:r>
            <a:r>
              <a:rPr lang="zh-CN" altLang="en-US"/>
              <a:t>、</a:t>
            </a:r>
            <a:r>
              <a:rPr lang="en-US" altLang="zh-CN"/>
              <a:t>1</a:t>
            </a:r>
            <a:r>
              <a:rPr lang="zh-CN" altLang="en-US"/>
              <a:t>、</a:t>
            </a:r>
            <a:r>
              <a:rPr lang="en-US" altLang="zh-CN"/>
              <a:t>5</a:t>
            </a:r>
            <a:r>
              <a:rPr lang="zh-CN" altLang="en-US"/>
              <a:t>，当分配给该作业的物理块数</a:t>
            </a:r>
            <a:r>
              <a:rPr lang="en-US" altLang="zh-CN"/>
              <a:t>M</a:t>
            </a:r>
            <a:r>
              <a:rPr lang="zh-CN" altLang="en-US"/>
              <a:t>分别为</a:t>
            </a:r>
            <a:r>
              <a:rPr lang="en-US" altLang="zh-CN"/>
              <a:t>3</a:t>
            </a:r>
            <a:r>
              <a:rPr lang="zh-CN" altLang="en-US"/>
              <a:t>和</a:t>
            </a:r>
            <a:r>
              <a:rPr lang="en-US" altLang="zh-CN"/>
              <a:t>4</a:t>
            </a:r>
            <a:r>
              <a:rPr lang="zh-CN" altLang="en-US"/>
              <a:t>时，试计算在访问过程中所发生的缺页次数和缺页率，并比较所得结果。</a:t>
            </a:r>
            <a:br>
              <a:rPr lang="zh-CN" altLang="en-US"/>
            </a:br>
            <a:r>
              <a:rPr lang="zh-CN" altLang="en-US"/>
              <a:t>　　</a:t>
            </a:r>
            <a:r>
              <a:rPr lang="en-US" altLang="zh-CN"/>
              <a:t>14. </a:t>
            </a:r>
            <a:r>
              <a:rPr lang="zh-CN" altLang="en-US"/>
              <a:t>实现</a:t>
            </a:r>
            <a:r>
              <a:rPr lang="en-US" altLang="zh-CN"/>
              <a:t>LRU</a:t>
            </a:r>
            <a:r>
              <a:rPr lang="zh-CN" altLang="en-US"/>
              <a:t>算法所需的硬件支持是什么</a:t>
            </a:r>
            <a:r>
              <a:rPr lang="en-US" altLang="zh-CN"/>
              <a:t>? </a:t>
            </a:r>
            <a:br>
              <a:rPr lang="en-US" altLang="zh-CN"/>
            </a:br>
            <a:r>
              <a:rPr lang="zh-CN" altLang="en-US"/>
              <a:t>　　</a:t>
            </a:r>
            <a:r>
              <a:rPr lang="en-US" altLang="zh-CN"/>
              <a:t>15. </a:t>
            </a:r>
            <a:r>
              <a:rPr lang="zh-CN" altLang="en-US"/>
              <a:t>试说明改进型</a:t>
            </a:r>
            <a:r>
              <a:rPr lang="en-US" altLang="zh-CN"/>
              <a:t>Clock</a:t>
            </a:r>
            <a:r>
              <a:rPr lang="zh-CN" altLang="en-US"/>
              <a:t>置换算法的基本原理。</a:t>
            </a:r>
            <a:br>
              <a:rPr lang="zh-CN" altLang="en-US"/>
            </a:br>
            <a:r>
              <a:rPr lang="zh-CN" altLang="en-US"/>
              <a:t>　　</a:t>
            </a:r>
            <a:r>
              <a:rPr lang="en-US" altLang="zh-CN"/>
              <a:t>16. </a:t>
            </a:r>
            <a:r>
              <a:rPr lang="zh-CN" altLang="en-US"/>
              <a:t>影响页面换进换出效率的若干因素是什么</a:t>
            </a:r>
            <a:r>
              <a:rPr lang="en-US" altLang="zh-CN"/>
              <a:t>? </a:t>
            </a:r>
            <a:br>
              <a:rPr lang="en-US" altLang="zh-CN"/>
            </a:br>
            <a:r>
              <a:rPr lang="zh-CN" altLang="en-US"/>
              <a:t>　　</a:t>
            </a:r>
            <a:r>
              <a:rPr lang="en-US" altLang="zh-CN"/>
              <a:t>17. </a:t>
            </a:r>
            <a:r>
              <a:rPr lang="zh-CN" altLang="en-US"/>
              <a:t>页面缓冲算法的主要特点是什么</a:t>
            </a:r>
            <a:r>
              <a:rPr lang="en-US" altLang="zh-CN"/>
              <a:t>? </a:t>
            </a:r>
            <a:r>
              <a:rPr lang="zh-CN" altLang="en-US"/>
              <a:t>它是如何降低页面换进、换出的频率的</a:t>
            </a:r>
            <a:r>
              <a:rPr lang="en-US" altLang="zh-CN"/>
              <a:t>? </a:t>
            </a:r>
            <a:br>
              <a:rPr lang="en-US" altLang="zh-CN"/>
            </a:br>
            <a:r>
              <a:rPr lang="zh-CN" altLang="en-US"/>
              <a:t>　　</a:t>
            </a:r>
            <a:r>
              <a:rPr lang="en-US" altLang="zh-CN"/>
              <a:t>18. </a:t>
            </a:r>
            <a:r>
              <a:rPr lang="zh-CN" altLang="en-US"/>
              <a:t>在请求分页系统中，产生“抖动”的原因是什么</a:t>
            </a:r>
            <a:r>
              <a:rPr lang="en-US" altLang="zh-CN"/>
              <a:t>?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7520266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zh-CN" altLang="en-US"/>
              <a:t>　　</a:t>
            </a:r>
            <a:r>
              <a:rPr lang="en-US" altLang="zh-CN"/>
              <a:t>19. </a:t>
            </a:r>
            <a:r>
              <a:rPr lang="zh-CN" altLang="en-US"/>
              <a:t>何谓工作集</a:t>
            </a:r>
            <a:r>
              <a:rPr lang="en-US" altLang="zh-CN"/>
              <a:t>? </a:t>
            </a:r>
            <a:r>
              <a:rPr lang="zh-CN" altLang="en-US"/>
              <a:t>它是基于什么原理确定的</a:t>
            </a:r>
            <a:r>
              <a:rPr lang="en-US" altLang="zh-CN"/>
              <a:t>? </a:t>
            </a:r>
            <a:br>
              <a:rPr lang="en-US" altLang="zh-CN"/>
            </a:br>
            <a:r>
              <a:rPr lang="zh-CN" altLang="en-US"/>
              <a:t>　　</a:t>
            </a:r>
            <a:r>
              <a:rPr lang="en-US" altLang="zh-CN"/>
              <a:t>20. </a:t>
            </a:r>
            <a:r>
              <a:rPr lang="zh-CN" altLang="en-US"/>
              <a:t>当前可以利用哪几种方法来防止“抖动”</a:t>
            </a:r>
            <a:r>
              <a:rPr lang="en-US" altLang="zh-CN"/>
              <a:t>? </a:t>
            </a:r>
            <a:br>
              <a:rPr lang="en-US" altLang="zh-CN"/>
            </a:br>
            <a:r>
              <a:rPr lang="zh-CN" altLang="en-US"/>
              <a:t>　　</a:t>
            </a:r>
            <a:r>
              <a:rPr lang="en-US" altLang="zh-CN"/>
              <a:t>21. </a:t>
            </a:r>
            <a:r>
              <a:rPr lang="zh-CN" altLang="en-US"/>
              <a:t>试说明如何利用“</a:t>
            </a:r>
            <a:r>
              <a:rPr lang="en-US" altLang="zh-CN"/>
              <a:t>L=S”</a:t>
            </a:r>
            <a:r>
              <a:rPr lang="zh-CN" altLang="en-US"/>
              <a:t>准则来调节缺页率，以避免“抖动”的发生。</a:t>
            </a:r>
            <a:br>
              <a:rPr lang="zh-CN" altLang="en-US"/>
            </a:br>
            <a:r>
              <a:rPr lang="zh-CN" altLang="en-US"/>
              <a:t>　　</a:t>
            </a:r>
            <a:r>
              <a:rPr lang="en-US" altLang="zh-CN"/>
              <a:t>22. </a:t>
            </a:r>
            <a:r>
              <a:rPr lang="zh-CN" altLang="en-US"/>
              <a:t>为了实现请求分段式存储管理，应在系统中增加配置哪些硬件机构</a:t>
            </a:r>
            <a:r>
              <a:rPr lang="en-US" altLang="zh-CN"/>
              <a:t>? </a:t>
            </a:r>
            <a:br>
              <a:rPr lang="en-US" altLang="zh-CN"/>
            </a:br>
            <a:r>
              <a:rPr lang="zh-CN" altLang="en-US"/>
              <a:t>　　</a:t>
            </a:r>
            <a:r>
              <a:rPr lang="en-US" altLang="zh-CN"/>
              <a:t>23. </a:t>
            </a:r>
            <a:r>
              <a:rPr lang="zh-CN" altLang="en-US"/>
              <a:t>在请求段表机制中，应设置哪些段表项</a:t>
            </a:r>
            <a:r>
              <a:rPr lang="en-US" altLang="zh-CN"/>
              <a:t>? </a:t>
            </a:r>
            <a:br>
              <a:rPr lang="en-US" altLang="zh-CN"/>
            </a:br>
            <a:r>
              <a:rPr lang="zh-CN" altLang="en-US"/>
              <a:t>　　</a:t>
            </a:r>
            <a:r>
              <a:rPr lang="en-US" altLang="zh-CN"/>
              <a:t>24. </a:t>
            </a:r>
            <a:r>
              <a:rPr lang="zh-CN" altLang="en-US"/>
              <a:t>说明请求分段系统中的缺页中断处理过程。</a:t>
            </a:r>
            <a:br>
              <a:rPr lang="zh-CN" altLang="en-US"/>
            </a:br>
            <a:r>
              <a:rPr lang="zh-CN" altLang="en-US"/>
              <a:t>　　</a:t>
            </a:r>
            <a:r>
              <a:rPr lang="en-US" altLang="zh-CN"/>
              <a:t>25. </a:t>
            </a:r>
            <a:r>
              <a:rPr lang="zh-CN" altLang="en-US"/>
              <a:t>请对共享段表中的各项作简要说明。</a:t>
            </a:r>
            <a:br>
              <a:rPr lang="zh-CN" altLang="en-US"/>
            </a:br>
            <a:r>
              <a:rPr lang="zh-CN" altLang="en-US"/>
              <a:t>　　</a:t>
            </a:r>
            <a:r>
              <a:rPr lang="en-US" altLang="zh-CN"/>
              <a:t>26. </a:t>
            </a:r>
            <a:r>
              <a:rPr lang="zh-CN" altLang="en-US"/>
              <a:t>如何实现共享分段的分配和回收</a:t>
            </a:r>
            <a:r>
              <a:rPr lang="en-US" altLang="zh-CN"/>
              <a:t>? </a:t>
            </a:r>
          </a:p>
        </p:txBody>
      </p:sp>
      <p:sp>
        <p:nvSpPr>
          <p:cNvPr id="783363" name="Rectangle 3"/>
          <p:cNvSpPr>
            <a:spLocks noGrp="1" noChangeArrowheads="1"/>
          </p:cNvSpPr>
          <p:nvPr>
            <p:ph type="body" idx="1"/>
          </p:nvPr>
        </p:nvSpPr>
        <p:spPr/>
        <p:txBody>
          <a:bodyPr/>
          <a:lstStyle/>
          <a:p>
            <a:endParaRPr lang="zh-CN" altLang="zh-CN"/>
          </a:p>
        </p:txBody>
      </p:sp>
      <p:sp>
        <p:nvSpPr>
          <p:cNvPr id="78336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3307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程序接口</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程序接口是为用户程序在执行中访问系统资源而设置的，是用户程序取得操作系统服务的唯一途径。它是由一组系统调用组成的，每一个系统调用都是一个能完成特定功能的子程序。每当应用程序要求</a:t>
            </a:r>
            <a:r>
              <a:rPr lang="en-US" altLang="zh-CN"/>
              <a:t>OS</a:t>
            </a:r>
            <a:r>
              <a:rPr lang="zh-CN" altLang="en-US"/>
              <a:t>提供某种服务</a:t>
            </a:r>
            <a:r>
              <a:rPr lang="en-US" altLang="zh-CN"/>
              <a:t>(</a:t>
            </a:r>
            <a:r>
              <a:rPr lang="zh-CN" altLang="en-US"/>
              <a:t>功能</a:t>
            </a:r>
            <a:r>
              <a:rPr lang="en-US" altLang="zh-CN"/>
              <a:t>)</a:t>
            </a:r>
            <a:r>
              <a:rPr lang="zh-CN" altLang="en-US"/>
              <a:t>时，便调用具有相应功能的系统调用</a:t>
            </a:r>
            <a:r>
              <a:rPr lang="en-US" altLang="zh-CN"/>
              <a:t>(</a:t>
            </a:r>
            <a:r>
              <a:rPr lang="zh-CN" altLang="en-US"/>
              <a:t>子程序</a:t>
            </a:r>
            <a:r>
              <a:rPr lang="en-US" altLang="zh-CN"/>
              <a:t>)</a:t>
            </a:r>
            <a:r>
              <a:rPr lang="zh-CN" altLang="en-US"/>
              <a:t>。早期的系统调用都是用汇编语言提供的，只有在用汇编语言书写的程序中才能直接使用系统调用。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541744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第六章    输入输出系统</a:t>
            </a:r>
          </a:p>
        </p:txBody>
      </p:sp>
      <p:sp>
        <p:nvSpPr>
          <p:cNvPr id="108558" name="Text Box 14"/>
          <p:cNvSpPr txBox="1">
            <a:spLocks noChangeArrowheads="1"/>
          </p:cNvSpPr>
          <p:nvPr/>
        </p:nvSpPr>
        <p:spPr bwMode="auto">
          <a:xfrm>
            <a:off x="2124075" y="2276475"/>
            <a:ext cx="5040313" cy="370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6.1  I/O</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系统的功能、模型和接口</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6.2  I/O</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设备和设备控制器</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6.3</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　中断机构和中断处理程序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6.4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设备驱动程序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6.5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与设备无关的</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I/O</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软件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6.6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用户层的</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I/O</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软件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6.7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缓冲区管理</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6.8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磁盘存储器的性能和调度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10"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11"/>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85104"/>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6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6.1  I/O</a:t>
            </a:r>
            <a:r>
              <a:rPr lang="zh-CN" altLang="en-US" sz="3200">
                <a:latin typeface="黑体" panose="02010609060101010101" pitchFamily="49" charset="-122"/>
                <a:ea typeface="黑体" panose="02010609060101010101" pitchFamily="49" charset="-122"/>
              </a:rPr>
              <a:t>系统的功能、模型和接口</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I/O</a:t>
            </a:r>
            <a:r>
              <a:rPr lang="zh-CN" altLang="en-US"/>
              <a:t>系统管理的主要对象是</a:t>
            </a:r>
            <a:r>
              <a:rPr lang="en-US" altLang="zh-CN"/>
              <a:t>I/O</a:t>
            </a:r>
            <a:r>
              <a:rPr lang="zh-CN" altLang="en-US"/>
              <a:t>设备和相应的设备控制器。其最主要的任务是，完成用户提出的</a:t>
            </a:r>
            <a:r>
              <a:rPr lang="en-US" altLang="zh-CN"/>
              <a:t>I/O</a:t>
            </a:r>
            <a:r>
              <a:rPr lang="zh-CN" altLang="en-US"/>
              <a:t>请求，提高</a:t>
            </a:r>
            <a:r>
              <a:rPr lang="en-US" altLang="zh-CN"/>
              <a:t>I/O</a:t>
            </a:r>
            <a:r>
              <a:rPr lang="zh-CN" altLang="en-US"/>
              <a:t>速率，以及提高设备的利用率，并能为更高层的进程方便地使用这些设备提供手段。</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923990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6.1.1  I/O</a:t>
            </a:r>
            <a:r>
              <a:rPr lang="zh-CN" altLang="en-US">
                <a:latin typeface="黑体" panose="02010609060101010101" pitchFamily="49" charset="-122"/>
                <a:ea typeface="黑体" panose="02010609060101010101" pitchFamily="49" charset="-122"/>
              </a:rPr>
              <a:t>系统的基本功能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隐藏物理设备的细节</a:t>
            </a:r>
            <a:br>
              <a:rPr lang="zh-CN" altLang="en-US">
                <a:latin typeface="黑体" panose="02010609060101010101" pitchFamily="49" charset="-122"/>
                <a:ea typeface="黑体" panose="02010609060101010101" pitchFamily="49" charset="-122"/>
              </a:rPr>
            </a:br>
            <a:r>
              <a:rPr lang="zh-CN" altLang="en-US"/>
              <a:t>　　</a:t>
            </a:r>
            <a:r>
              <a:rPr lang="en-US" altLang="zh-CN"/>
              <a:t>I/O</a:t>
            </a:r>
            <a:r>
              <a:rPr lang="zh-CN" altLang="en-US"/>
              <a:t>设备的类型非常多，且彼此间在多方面都有差异，诸如它们接收和产生数据的速度，传输方向、粒度、数据的表示形式及可靠性等方面。 </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919091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与设备的无关性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隐藏物理设备的细节，在早期的</a:t>
            </a:r>
            <a:r>
              <a:rPr lang="en-US" altLang="zh-CN"/>
              <a:t>OS</a:t>
            </a:r>
            <a:r>
              <a:rPr lang="zh-CN" altLang="en-US"/>
              <a:t>中就已实现，它可方便用户对设备的使用。与设备的无关性是在较晚时才实现的，这是在隐藏物理设备细节的基础上实现的。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79698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提高处理机和</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设备的利用率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在一般的系统中，许多</a:t>
            </a:r>
            <a:r>
              <a:rPr lang="en-US" altLang="zh-CN"/>
              <a:t>I/O</a:t>
            </a:r>
            <a:r>
              <a:rPr lang="zh-CN" altLang="en-US"/>
              <a:t>设备间是相互独立的，能够并行操作，在处理机与设备之间也能并行操作。因此，</a:t>
            </a:r>
            <a:r>
              <a:rPr lang="en-US" altLang="zh-CN"/>
              <a:t>I/O</a:t>
            </a:r>
            <a:r>
              <a:rPr lang="zh-CN" altLang="en-US"/>
              <a:t>系统的第三个功能是要尽可能地让处理机和</a:t>
            </a:r>
            <a:r>
              <a:rPr lang="en-US" altLang="zh-CN"/>
              <a:t>I/O</a:t>
            </a:r>
            <a:r>
              <a:rPr lang="zh-CN" altLang="en-US"/>
              <a:t>设备并行操作，以提高它们的利用率。为此，一方面要求处理机能快速响应用户的</a:t>
            </a:r>
            <a:r>
              <a:rPr lang="en-US" altLang="zh-CN"/>
              <a:t>I/O</a:t>
            </a:r>
            <a:r>
              <a:rPr lang="zh-CN" altLang="en-US"/>
              <a:t>请求，使</a:t>
            </a:r>
            <a:r>
              <a:rPr lang="en-US" altLang="zh-CN"/>
              <a:t>I/O</a:t>
            </a:r>
            <a:r>
              <a:rPr lang="zh-CN" altLang="en-US"/>
              <a:t>设备尽快地运行起来；另一方面也应尽量减少在每个</a:t>
            </a:r>
            <a:r>
              <a:rPr lang="en-US" altLang="zh-CN"/>
              <a:t>I/O</a:t>
            </a:r>
            <a:r>
              <a:rPr lang="zh-CN" altLang="en-US"/>
              <a:t>设备运行时处理机的干预时间。 </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04949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对</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设备进行控制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a:t>
            </a:r>
            <a:r>
              <a:rPr lang="en-US" altLang="zh-CN"/>
              <a:t>I/O</a:t>
            </a:r>
            <a:r>
              <a:rPr lang="zh-CN" altLang="en-US"/>
              <a:t>设备进行控制是驱动程序的功能。目前对</a:t>
            </a:r>
            <a:r>
              <a:rPr lang="en-US" altLang="zh-CN"/>
              <a:t>I/O</a:t>
            </a:r>
            <a:r>
              <a:rPr lang="zh-CN" altLang="en-US"/>
              <a:t>设备有四种控制方式：① 采用轮询的可编程</a:t>
            </a:r>
            <a:r>
              <a:rPr lang="en-US" altLang="zh-CN"/>
              <a:t>I/O</a:t>
            </a:r>
            <a:r>
              <a:rPr lang="zh-CN" altLang="en-US"/>
              <a:t>方式；② 采用中断的可编程</a:t>
            </a:r>
            <a:r>
              <a:rPr lang="en-US" altLang="zh-CN"/>
              <a:t>I/O</a:t>
            </a:r>
            <a:r>
              <a:rPr lang="zh-CN" altLang="en-US"/>
              <a:t>方式；③ 直接存储器访问方式；④ </a:t>
            </a:r>
            <a:r>
              <a:rPr lang="en-US" altLang="zh-CN"/>
              <a:t>I/O</a:t>
            </a:r>
            <a:r>
              <a:rPr lang="zh-CN" altLang="en-US"/>
              <a:t>通道方式。 </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367368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确保对设备的正确共享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从设备的共享属性上，可将系统中的设备分为如下两类：</a:t>
            </a:r>
            <a:br>
              <a:rPr lang="zh-CN" altLang="en-US"/>
            </a:br>
            <a:r>
              <a:rPr lang="zh-CN" altLang="en-US"/>
              <a:t>　　</a:t>
            </a:r>
            <a:r>
              <a:rPr lang="en-US" altLang="zh-CN"/>
              <a:t>(1) </a:t>
            </a:r>
            <a:r>
              <a:rPr lang="zh-CN" altLang="en-US"/>
              <a:t>独占设备，进程应互斥地访问这类设备，即系统一旦把这类设备分配给了某进程后，便由该进程独占，直至用完释放。典型的独占设备有打印机、磁带机等。系统在对独占设备进行分配时，还应考虑到分配的安全性。</a:t>
            </a:r>
            <a:br>
              <a:rPr lang="zh-CN" altLang="en-US"/>
            </a:br>
            <a:r>
              <a:rPr lang="zh-CN" altLang="en-US"/>
              <a:t>　　</a:t>
            </a:r>
            <a:r>
              <a:rPr lang="en-US" altLang="zh-CN"/>
              <a:t>(2) </a:t>
            </a:r>
            <a:r>
              <a:rPr lang="zh-CN" altLang="en-US"/>
              <a:t>共享设备，是指在一段时间内允许多个进程同时访问的设备。典型的共享设备是磁盘，当有多个进程需对磁盘执行读、写操作时，可以交叉进行，不会影响到读、写的正确性。</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4834662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错误处理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大多数的设备都包括了较多的机械和电气部分，运行时容易出现错误和故障。从处理的角度，可将错误分为临时性错误和持久性错误。对于临时性错误，可通过重试操作来纠正，只有在发生了持久性错误时，才需要向上层报告。 　</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06272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6.1.2  I/O</a:t>
            </a:r>
            <a:r>
              <a:rPr lang="zh-CN" altLang="en-US">
                <a:latin typeface="黑体" panose="02010609060101010101" pitchFamily="49" charset="-122"/>
                <a:ea typeface="黑体" panose="02010609060101010101" pitchFamily="49" charset="-122"/>
              </a:rPr>
              <a:t>系统的层次结构和模型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I/O</a:t>
            </a:r>
            <a:r>
              <a:rPr lang="zh-CN" altLang="en-US">
                <a:latin typeface="黑体" panose="02010609060101010101" pitchFamily="49" charset="-122"/>
                <a:ea typeface="黑体" panose="02010609060101010101" pitchFamily="49" charset="-122"/>
              </a:rPr>
              <a:t>软件的层次结构</a:t>
            </a:r>
            <a:br>
              <a:rPr lang="zh-CN" altLang="en-US">
                <a:latin typeface="黑体" panose="02010609060101010101" pitchFamily="49" charset="-122"/>
                <a:ea typeface="黑体" panose="02010609060101010101" pitchFamily="49" charset="-122"/>
              </a:rPr>
            </a:br>
            <a:r>
              <a:rPr lang="zh-CN" altLang="en-US"/>
              <a:t>　　通常把</a:t>
            </a:r>
            <a:r>
              <a:rPr lang="en-US" altLang="zh-CN"/>
              <a:t>I/O </a:t>
            </a:r>
            <a:r>
              <a:rPr lang="zh-CN" altLang="en-US"/>
              <a:t>软件组织成四个层次，如图</a:t>
            </a:r>
            <a:r>
              <a:rPr lang="en-US" altLang="zh-CN"/>
              <a:t>6-1</a:t>
            </a:r>
            <a:r>
              <a:rPr lang="zh-CN" altLang="en-US"/>
              <a:t>所示。</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71020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endParaRPr lang="zh-CN" altLang="zh-CN"/>
          </a:p>
        </p:txBody>
      </p:sp>
      <p:sp>
        <p:nvSpPr>
          <p:cNvPr id="718851" name="Rectangle 3"/>
          <p:cNvSpPr>
            <a:spLocks noGrp="1" noChangeArrowheads="1"/>
          </p:cNvSpPr>
          <p:nvPr>
            <p:ph type="body" idx="1"/>
          </p:nvPr>
        </p:nvSpPr>
        <p:spPr>
          <a:xfrm>
            <a:off x="0" y="5084763"/>
            <a:ext cx="9144000" cy="476250"/>
          </a:xfrm>
        </p:spPr>
        <p:txBody>
          <a:bodyPr/>
          <a:lstStyle/>
          <a:p>
            <a:r>
              <a:rPr lang="zh-CN" altLang="en-US"/>
              <a:t>图</a:t>
            </a:r>
            <a:r>
              <a:rPr lang="en-US" altLang="zh-CN"/>
              <a:t>6-1  I/O</a:t>
            </a:r>
            <a:r>
              <a:rPr lang="zh-CN" altLang="en-US"/>
              <a:t>系统的层次结构</a:t>
            </a:r>
          </a:p>
        </p:txBody>
      </p:sp>
      <p:pic>
        <p:nvPicPr>
          <p:cNvPr id="718852" name="Picture 4" descr="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73238"/>
            <a:ext cx="652938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459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1.4.6</a:t>
            </a:r>
            <a:r>
              <a:rPr lang="zh-CN" altLang="en-US">
                <a:latin typeface="黑体" panose="02010609060101010101" pitchFamily="49" charset="-122"/>
                <a:ea typeface="黑体" panose="02010609060101010101" pitchFamily="49" charset="-122"/>
              </a:rPr>
              <a:t>　现代操作系统的新功能</a:t>
            </a:r>
            <a:br>
              <a:rPr lang="zh-CN" altLang="en-US">
                <a:latin typeface="黑体" panose="02010609060101010101" pitchFamily="49" charset="-122"/>
                <a:ea typeface="黑体" panose="02010609060101010101" pitchFamily="49" charset="-122"/>
              </a:rPr>
            </a:br>
            <a:r>
              <a:rPr lang="zh-CN" altLang="en-US"/>
              <a:t>　　现代操作系统是在传统操作系统基础上发展起来的，它除了具有传统操作系统的功能外，还增加了面向安全、面向网络和面向多媒体等功能。</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系统安全</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认证技术。</a:t>
            </a:r>
            <a:br>
              <a:rPr lang="zh-CN" altLang="en-US"/>
            </a:br>
            <a:r>
              <a:rPr lang="zh-CN" altLang="en-US"/>
              <a:t>　　</a:t>
            </a:r>
            <a:r>
              <a:rPr lang="en-US" altLang="zh-CN"/>
              <a:t>(2) </a:t>
            </a:r>
            <a:r>
              <a:rPr lang="zh-CN" altLang="en-US"/>
              <a:t>密码技术。</a:t>
            </a:r>
            <a:br>
              <a:rPr lang="zh-CN" altLang="en-US"/>
            </a:br>
            <a:r>
              <a:rPr lang="zh-CN" altLang="en-US"/>
              <a:t>　　</a:t>
            </a:r>
            <a:r>
              <a:rPr lang="en-US" altLang="zh-CN"/>
              <a:t>(3) </a:t>
            </a:r>
            <a:r>
              <a:rPr lang="zh-CN" altLang="en-US"/>
              <a:t>访问控制技术。</a:t>
            </a:r>
            <a:br>
              <a:rPr lang="zh-CN" altLang="en-US"/>
            </a:br>
            <a:r>
              <a:rPr lang="zh-CN" altLang="en-US"/>
              <a:t>　　</a:t>
            </a:r>
            <a:r>
              <a:rPr lang="en-US" altLang="zh-CN"/>
              <a:t>(4) </a:t>
            </a:r>
            <a:r>
              <a:rPr lang="zh-CN" altLang="en-US"/>
              <a:t>反病毒技术。</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67624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I/O</a:t>
            </a:r>
            <a:r>
              <a:rPr lang="zh-CN" altLang="en-US">
                <a:latin typeface="黑体" panose="02010609060101010101" pitchFamily="49" charset="-122"/>
                <a:ea typeface="黑体" panose="02010609060101010101" pitchFamily="49" charset="-122"/>
              </a:rPr>
              <a:t>系统中各种模块之间的层次视图</a:t>
            </a:r>
            <a:r>
              <a:rPr lang="zh-CN" altLang="en-US"/>
              <a:t/>
            </a:r>
            <a:br>
              <a:rPr lang="zh-CN" altLang="en-US"/>
            </a:br>
            <a:r>
              <a:rPr lang="zh-CN" altLang="en-US"/>
              <a:t>　　为了能更清晰地描述</a:t>
            </a:r>
            <a:r>
              <a:rPr lang="en-US" altLang="zh-CN"/>
              <a:t>I/O</a:t>
            </a:r>
            <a:r>
              <a:rPr lang="zh-CN" altLang="en-US"/>
              <a:t>系统中主要模块之间的关系，我们进一步介绍</a:t>
            </a:r>
            <a:r>
              <a:rPr lang="en-US" altLang="zh-CN"/>
              <a:t>I/O</a:t>
            </a:r>
            <a:r>
              <a:rPr lang="zh-CN" altLang="en-US"/>
              <a:t>系统中各种</a:t>
            </a:r>
            <a:r>
              <a:rPr lang="en-US" altLang="zh-CN"/>
              <a:t>I/O</a:t>
            </a:r>
            <a:r>
              <a:rPr lang="zh-CN" altLang="en-US"/>
              <a:t>模块之间的层次视图。见图</a:t>
            </a:r>
            <a:r>
              <a:rPr lang="en-US" altLang="zh-CN"/>
              <a:t>6-2</a:t>
            </a:r>
            <a:r>
              <a:rPr lang="zh-CN" altLang="en-US"/>
              <a:t>所示。</a:t>
            </a:r>
            <a:br>
              <a:rPr lang="zh-CN" altLang="en-US"/>
            </a:br>
            <a:r>
              <a:rPr lang="zh-CN" altLang="en-US"/>
              <a:t>　　</a:t>
            </a:r>
            <a:r>
              <a:rPr lang="en-US" altLang="zh-CN"/>
              <a:t>1)  I/O</a:t>
            </a:r>
            <a:r>
              <a:rPr lang="zh-CN" altLang="en-US"/>
              <a:t>系统的上、下接口</a:t>
            </a:r>
            <a:br>
              <a:rPr lang="zh-CN" altLang="en-US"/>
            </a:br>
            <a:r>
              <a:rPr lang="zh-CN" altLang="en-US"/>
              <a:t>　　</a:t>
            </a:r>
            <a:r>
              <a:rPr lang="en-US" altLang="zh-CN"/>
              <a:t>(1)  I/O</a:t>
            </a:r>
            <a:r>
              <a:rPr lang="zh-CN" altLang="en-US"/>
              <a:t>系统接口。</a:t>
            </a:r>
            <a:br>
              <a:rPr lang="zh-CN" altLang="en-US"/>
            </a:br>
            <a:r>
              <a:rPr lang="zh-CN" altLang="en-US"/>
              <a:t>　　</a:t>
            </a:r>
            <a:r>
              <a:rPr lang="en-US" altLang="zh-CN"/>
              <a:t>(2) </a:t>
            </a:r>
            <a:r>
              <a:rPr lang="zh-CN" altLang="en-US"/>
              <a:t>软件</a:t>
            </a:r>
            <a:r>
              <a:rPr lang="en-US" altLang="zh-CN"/>
              <a:t>/</a:t>
            </a:r>
            <a:r>
              <a:rPr lang="zh-CN" altLang="en-US"/>
              <a:t>硬件</a:t>
            </a:r>
            <a:r>
              <a:rPr lang="en-US" altLang="zh-CN"/>
              <a:t>(RW/HW)</a:t>
            </a:r>
            <a:r>
              <a:rPr lang="zh-CN" altLang="en-US"/>
              <a:t>接口。</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535054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endParaRPr lang="zh-CN" altLang="zh-CN"/>
          </a:p>
        </p:txBody>
      </p:sp>
      <p:sp>
        <p:nvSpPr>
          <p:cNvPr id="720899" name="Rectangle 3"/>
          <p:cNvSpPr>
            <a:spLocks noGrp="1" noChangeArrowheads="1"/>
          </p:cNvSpPr>
          <p:nvPr>
            <p:ph type="body" idx="1"/>
          </p:nvPr>
        </p:nvSpPr>
        <p:spPr/>
        <p:txBody>
          <a:bodyPr/>
          <a:lstStyle/>
          <a:p>
            <a:r>
              <a:rPr lang="zh-CN" altLang="en-US"/>
              <a:t>图</a:t>
            </a:r>
            <a:r>
              <a:rPr lang="en-US" altLang="zh-CN"/>
              <a:t>6-2  I/O</a:t>
            </a:r>
            <a:r>
              <a:rPr lang="zh-CN" altLang="en-US"/>
              <a:t>系统中各种模块之间的层次视图</a:t>
            </a:r>
          </a:p>
        </p:txBody>
      </p:sp>
      <p:pic>
        <p:nvPicPr>
          <p:cNvPr id="720900" name="Picture 4" descr="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1438"/>
            <a:ext cx="60071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5770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50000"/>
              </a:lnSpc>
            </a:pPr>
            <a:r>
              <a:rPr lang="zh-CN" altLang="en-US"/>
              <a:t>　　</a:t>
            </a:r>
            <a:r>
              <a:rPr lang="en-US" altLang="zh-CN"/>
              <a:t>2)  I/O</a:t>
            </a:r>
            <a:r>
              <a:rPr lang="zh-CN" altLang="en-US"/>
              <a:t>系统的分层</a:t>
            </a:r>
            <a:br>
              <a:rPr lang="zh-CN" altLang="en-US"/>
            </a:br>
            <a:r>
              <a:rPr lang="zh-CN" altLang="en-US"/>
              <a:t>　　与前面所述的</a:t>
            </a:r>
            <a:r>
              <a:rPr lang="en-US" altLang="zh-CN"/>
              <a:t>I/O</a:t>
            </a:r>
            <a:r>
              <a:rPr lang="zh-CN" altLang="en-US"/>
              <a:t>软件组织的层次结构相对应，</a:t>
            </a:r>
            <a:r>
              <a:rPr lang="en-US" altLang="zh-CN"/>
              <a:t>I/O</a:t>
            </a:r>
            <a:r>
              <a:rPr lang="zh-CN" altLang="en-US"/>
              <a:t>系统本身也可分为如下三个层次：</a:t>
            </a:r>
            <a:br>
              <a:rPr lang="zh-CN" altLang="en-US"/>
            </a:br>
            <a:r>
              <a:rPr lang="zh-CN" altLang="en-US"/>
              <a:t>　　</a:t>
            </a:r>
            <a:r>
              <a:rPr lang="en-US" altLang="zh-CN"/>
              <a:t>(1) </a:t>
            </a:r>
            <a:r>
              <a:rPr lang="zh-CN" altLang="en-US"/>
              <a:t>中断处理程序。</a:t>
            </a:r>
            <a:br>
              <a:rPr lang="zh-CN" altLang="en-US"/>
            </a:br>
            <a:r>
              <a:rPr lang="zh-CN" altLang="en-US"/>
              <a:t>　　</a:t>
            </a:r>
            <a:r>
              <a:rPr lang="en-US" altLang="zh-CN"/>
              <a:t>(2) </a:t>
            </a:r>
            <a:r>
              <a:rPr lang="zh-CN" altLang="en-US"/>
              <a:t>设备驱动程序。</a:t>
            </a:r>
            <a:br>
              <a:rPr lang="zh-CN" altLang="en-US"/>
            </a:br>
            <a:r>
              <a:rPr lang="zh-CN" altLang="en-US"/>
              <a:t>　　</a:t>
            </a:r>
            <a:r>
              <a:rPr lang="en-US" altLang="zh-CN"/>
              <a:t>(3) </a:t>
            </a:r>
            <a:r>
              <a:rPr lang="zh-CN" altLang="en-US"/>
              <a:t>设备独立性软件。 </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470640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6.1.3  I/O</a:t>
            </a:r>
            <a:r>
              <a:rPr lang="zh-CN" altLang="en-US">
                <a:latin typeface="黑体" panose="02010609060101010101" pitchFamily="49" charset="-122"/>
                <a:ea typeface="黑体" panose="02010609060101010101" pitchFamily="49" charset="-122"/>
              </a:rPr>
              <a:t>系统接口 </a:t>
            </a:r>
            <a:br>
              <a:rPr lang="zh-CN" altLang="en-US">
                <a:latin typeface="黑体" panose="02010609060101010101" pitchFamily="49" charset="-122"/>
                <a:ea typeface="黑体" panose="02010609060101010101" pitchFamily="49" charset="-122"/>
              </a:rPr>
            </a:br>
            <a:r>
              <a:rPr lang="zh-CN" altLang="en-US"/>
              <a:t>　　在</a:t>
            </a:r>
            <a:r>
              <a:rPr lang="en-US" altLang="zh-CN"/>
              <a:t>I/O</a:t>
            </a:r>
            <a:r>
              <a:rPr lang="zh-CN" altLang="en-US"/>
              <a:t>系统与高层之间的接口中，根据设备类型的不同，又进一步分为若干个接口。在图</a:t>
            </a:r>
            <a:r>
              <a:rPr lang="en-US" altLang="zh-CN"/>
              <a:t>6-2</a:t>
            </a:r>
            <a:r>
              <a:rPr lang="zh-CN" altLang="en-US"/>
              <a:t>中示出了块设备接口、流设备接口和网络接口。</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块设备接口</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块设备。 </a:t>
            </a:r>
            <a:br>
              <a:rPr lang="zh-CN" altLang="en-US"/>
            </a:br>
            <a:r>
              <a:rPr lang="zh-CN" altLang="en-US"/>
              <a:t>　　</a:t>
            </a:r>
            <a:r>
              <a:rPr lang="en-US" altLang="zh-CN"/>
              <a:t>(2) </a:t>
            </a:r>
            <a:r>
              <a:rPr lang="zh-CN" altLang="en-US"/>
              <a:t>隐藏了磁盘的二维结构。</a:t>
            </a:r>
            <a:br>
              <a:rPr lang="zh-CN" altLang="en-US"/>
            </a:br>
            <a:r>
              <a:rPr lang="zh-CN" altLang="en-US"/>
              <a:t>　　</a:t>
            </a:r>
            <a:r>
              <a:rPr lang="en-US" altLang="zh-CN"/>
              <a:t>(3) </a:t>
            </a:r>
            <a:r>
              <a:rPr lang="zh-CN" altLang="en-US"/>
              <a:t>将抽象命令映射为低层操作。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075587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流设备接口</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流设备接口是流设备管理程序与高层之间的接口。该接口又称为字符设备接口，它反映了大部分字符设备的本质特征，用于控制字符设备的输入或输出。</a:t>
            </a:r>
            <a:br>
              <a:rPr lang="zh-CN" altLang="en-US"/>
            </a:br>
            <a:r>
              <a:rPr lang="zh-CN" altLang="en-US"/>
              <a:t>　　</a:t>
            </a:r>
            <a:r>
              <a:rPr lang="en-US" altLang="zh-CN"/>
              <a:t>(1) </a:t>
            </a:r>
            <a:r>
              <a:rPr lang="zh-CN" altLang="en-US"/>
              <a:t>字符设备。</a:t>
            </a:r>
            <a:br>
              <a:rPr lang="zh-CN" altLang="en-US"/>
            </a:br>
            <a:r>
              <a:rPr lang="zh-CN" altLang="en-US"/>
              <a:t>　　</a:t>
            </a:r>
            <a:r>
              <a:rPr lang="en-US" altLang="zh-CN"/>
              <a:t>(2) get</a:t>
            </a:r>
            <a:r>
              <a:rPr lang="zh-CN" altLang="en-US"/>
              <a:t>和</a:t>
            </a:r>
            <a:r>
              <a:rPr lang="en-US" altLang="zh-CN"/>
              <a:t>put</a:t>
            </a:r>
            <a:r>
              <a:rPr lang="zh-CN" altLang="en-US"/>
              <a:t>操作。</a:t>
            </a:r>
            <a:r>
              <a:rPr lang="zh-CN" altLang="it-IT"/>
              <a:t/>
            </a:r>
            <a:br>
              <a:rPr lang="zh-CN" altLang="it-IT"/>
            </a:br>
            <a:r>
              <a:rPr lang="zh-CN" altLang="it-IT"/>
              <a:t>　　</a:t>
            </a:r>
            <a:r>
              <a:rPr lang="it-IT" altLang="zh-CN"/>
              <a:t>(3) </a:t>
            </a:r>
            <a:r>
              <a:rPr lang="en-US" altLang="zh-CN"/>
              <a:t> </a:t>
            </a:r>
            <a:r>
              <a:rPr lang="it-IT" altLang="zh-CN"/>
              <a:t>in-control</a:t>
            </a:r>
            <a:r>
              <a:rPr lang="zh-CN" altLang="en-US"/>
              <a:t>指令。 </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01954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网络通信接口</a:t>
            </a:r>
            <a:r>
              <a:rPr lang="zh-CN" altLang="en-US"/>
              <a:t/>
            </a:r>
            <a:br>
              <a:rPr lang="zh-CN" altLang="en-US"/>
            </a:br>
            <a:r>
              <a:rPr lang="zh-CN" altLang="en-US"/>
              <a:t>　　在现代</a:t>
            </a:r>
            <a:r>
              <a:rPr lang="en-US" altLang="zh-CN"/>
              <a:t>OS</a:t>
            </a:r>
            <a:r>
              <a:rPr lang="zh-CN" altLang="en-US"/>
              <a:t>中，都提供了面向网络的功能。但首先还需要通过某种方式把计算机连接到网络上。同时操作系统也必须提供相应的网络软件和网络通信接口，使计算机能通过网络与网络上的其它计算机进行通信或上网浏览。 </a:t>
            </a:r>
          </a:p>
        </p:txBody>
      </p:sp>
      <p:sp>
        <p:nvSpPr>
          <p:cNvPr id="724995" name="Rectangle 3"/>
          <p:cNvSpPr>
            <a:spLocks noGrp="1" noChangeArrowheads="1"/>
          </p:cNvSpPr>
          <p:nvPr>
            <p:ph type="body" idx="1"/>
          </p:nvPr>
        </p:nvSpPr>
        <p:spPr/>
        <p:txBody>
          <a:bodyPr/>
          <a:lstStyle/>
          <a:p>
            <a:endParaRPr lang="zh-CN" altLang="zh-CN"/>
          </a:p>
        </p:txBody>
      </p:sp>
      <p:sp>
        <p:nvSpPr>
          <p:cNvPr id="7249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65241464"/>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6.2  I/O</a:t>
            </a:r>
            <a:r>
              <a:rPr lang="zh-CN" altLang="en-US" sz="3200">
                <a:latin typeface="黑体" panose="02010609060101010101" pitchFamily="49" charset="-122"/>
                <a:ea typeface="黑体" panose="02010609060101010101" pitchFamily="49" charset="-122"/>
              </a:rPr>
              <a:t>设备和设备控制器</a:t>
            </a:r>
            <a:r>
              <a:rPr lang="zh-CN" altLang="en-US"/>
              <a:t/>
            </a:r>
            <a:br>
              <a:rPr lang="zh-CN" altLang="en-US"/>
            </a:br>
            <a:r>
              <a:rPr lang="zh-CN" altLang="en-US"/>
              <a:t/>
            </a:r>
            <a:br>
              <a:rPr lang="zh-CN" altLang="en-US"/>
            </a:br>
            <a:r>
              <a:rPr lang="zh-CN" altLang="en-US"/>
              <a:t>　　</a:t>
            </a:r>
            <a:r>
              <a:rPr lang="en-US" altLang="zh-CN"/>
              <a:t>I/O</a:t>
            </a:r>
            <a:r>
              <a:rPr lang="zh-CN" altLang="en-US"/>
              <a:t>设备一般是由执行</a:t>
            </a:r>
            <a:r>
              <a:rPr lang="en-US" altLang="zh-CN"/>
              <a:t>I/O</a:t>
            </a:r>
            <a:r>
              <a:rPr lang="zh-CN" altLang="en-US"/>
              <a:t>操作的机械部分和执行控制</a:t>
            </a:r>
            <a:r>
              <a:rPr lang="en-US" altLang="zh-CN"/>
              <a:t>I/O</a:t>
            </a:r>
            <a:r>
              <a:rPr lang="zh-CN" altLang="en-US"/>
              <a:t>的电子部件组成。通常将这两部分分开，执行</a:t>
            </a:r>
            <a:r>
              <a:rPr lang="en-US" altLang="zh-CN"/>
              <a:t>I/O</a:t>
            </a:r>
            <a:r>
              <a:rPr lang="zh-CN" altLang="en-US"/>
              <a:t>操作的机械部分就是一般的</a:t>
            </a:r>
            <a:r>
              <a:rPr lang="en-US" altLang="zh-CN"/>
              <a:t>I/O</a:t>
            </a:r>
            <a:r>
              <a:rPr lang="zh-CN" altLang="en-US"/>
              <a:t>设备，而执行控制</a:t>
            </a:r>
            <a:r>
              <a:rPr lang="en-US" altLang="zh-CN"/>
              <a:t>I/O</a:t>
            </a:r>
            <a:r>
              <a:rPr lang="zh-CN" altLang="en-US"/>
              <a:t>的电子部件则称为设备控制器或适配器</a:t>
            </a:r>
            <a:r>
              <a:rPr lang="en-US" altLang="zh-CN"/>
              <a:t>(adapter)</a:t>
            </a:r>
            <a:r>
              <a:rPr lang="zh-CN" altLang="en-US"/>
              <a:t>。在微型机和小型机中的控制器常做成印刷电路卡形式，因而也常称为控制卡、接口卡或网卡，可将它插入计算机的扩展槽中。在有的大、中型计算机系统中，还配置了</a:t>
            </a:r>
            <a:r>
              <a:rPr lang="en-US" altLang="zh-CN"/>
              <a:t>I/O</a:t>
            </a:r>
            <a:r>
              <a:rPr lang="zh-CN" altLang="en-US"/>
              <a:t>通道或</a:t>
            </a:r>
            <a:r>
              <a:rPr lang="en-US" altLang="zh-CN"/>
              <a:t>I/O</a:t>
            </a:r>
            <a:r>
              <a:rPr lang="zh-CN" altLang="en-US"/>
              <a:t>处理机。</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63322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6.2.1  I/O</a:t>
            </a:r>
            <a:r>
              <a:rPr lang="zh-CN" altLang="en-US">
                <a:latin typeface="黑体" panose="02010609060101010101" pitchFamily="49" charset="-122"/>
                <a:ea typeface="黑体" panose="02010609060101010101" pitchFamily="49" charset="-122"/>
              </a:rPr>
              <a:t>设备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 I/O</a:t>
            </a:r>
            <a:r>
              <a:rPr lang="zh-CN" altLang="en-US">
                <a:latin typeface="黑体" panose="02010609060101010101" pitchFamily="49" charset="-122"/>
                <a:ea typeface="黑体" panose="02010609060101010101" pitchFamily="49" charset="-122"/>
              </a:rPr>
              <a:t>设备的类型</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按使用特性分类</a:t>
            </a:r>
            <a:br>
              <a:rPr lang="zh-CN" altLang="en-US"/>
            </a:br>
            <a:r>
              <a:rPr lang="zh-CN" altLang="en-US"/>
              <a:t>　　</a:t>
            </a:r>
            <a:r>
              <a:rPr lang="en-US" altLang="zh-CN"/>
              <a:t>2) </a:t>
            </a:r>
            <a:r>
              <a:rPr lang="zh-CN" altLang="en-US"/>
              <a:t>按传输速率分类</a:t>
            </a:r>
            <a:br>
              <a:rPr lang="zh-CN" altLang="en-US"/>
            </a:br>
            <a:endParaRPr lang="zh-CN" altLang="en-US"/>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4810348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设备与控制器之间的接口</a:t>
            </a:r>
            <a:r>
              <a:rPr lang="zh-CN" altLang="en-US"/>
              <a:t/>
            </a:r>
            <a:br>
              <a:rPr lang="zh-CN" altLang="en-US"/>
            </a:br>
            <a:r>
              <a:rPr lang="zh-CN" altLang="en-US"/>
              <a:t>　　通常，设备并不是直接与</a:t>
            </a:r>
            <a:r>
              <a:rPr lang="en-US" altLang="zh-CN"/>
              <a:t>CPU</a:t>
            </a:r>
            <a:r>
              <a:rPr lang="zh-CN" altLang="en-US"/>
              <a:t>进行通信，而是与设备控制器通信，因此，在</a:t>
            </a:r>
            <a:r>
              <a:rPr lang="en-US" altLang="zh-CN"/>
              <a:t>I/O</a:t>
            </a:r>
            <a:r>
              <a:rPr lang="zh-CN" altLang="en-US"/>
              <a:t>设备中应含有与设备控制器间的接口，在该接口中有三种类型的信号</a:t>
            </a:r>
            <a:r>
              <a:rPr lang="en-US" altLang="zh-CN"/>
              <a:t>(</a:t>
            </a:r>
            <a:r>
              <a:rPr lang="zh-CN" altLang="en-US"/>
              <a:t>见图</a:t>
            </a:r>
            <a:r>
              <a:rPr lang="en-US" altLang="zh-CN"/>
              <a:t>6-3</a:t>
            </a:r>
            <a:r>
              <a:rPr lang="zh-CN" altLang="en-US"/>
              <a:t>所示</a:t>
            </a:r>
            <a:r>
              <a:rPr lang="en-US" altLang="zh-CN"/>
              <a:t>)</a:t>
            </a:r>
            <a:r>
              <a:rPr lang="zh-CN" altLang="en-US"/>
              <a:t>，各对应一条信号线。</a:t>
            </a:r>
            <a:br>
              <a:rPr lang="zh-CN" altLang="en-US"/>
            </a:br>
            <a:r>
              <a:rPr lang="zh-CN" altLang="en-US"/>
              <a:t>　　</a:t>
            </a:r>
            <a:r>
              <a:rPr lang="en-US" altLang="zh-CN"/>
              <a:t>(1) </a:t>
            </a:r>
            <a:r>
              <a:rPr lang="zh-CN" altLang="en-US"/>
              <a:t>数据信号线。</a:t>
            </a:r>
            <a:br>
              <a:rPr lang="zh-CN" altLang="en-US"/>
            </a:br>
            <a:r>
              <a:rPr lang="zh-CN" altLang="en-US"/>
              <a:t>　　</a:t>
            </a:r>
            <a:r>
              <a:rPr lang="en-US" altLang="zh-CN"/>
              <a:t>(2) </a:t>
            </a:r>
            <a:r>
              <a:rPr lang="zh-CN" altLang="en-US"/>
              <a:t>控制信号线。</a:t>
            </a:r>
            <a:br>
              <a:rPr lang="zh-CN" altLang="en-US"/>
            </a:br>
            <a:r>
              <a:rPr lang="zh-CN" altLang="en-US"/>
              <a:t>　　</a:t>
            </a:r>
            <a:r>
              <a:rPr lang="en-US" altLang="zh-CN"/>
              <a:t>(3) </a:t>
            </a:r>
            <a:r>
              <a:rPr lang="zh-CN" altLang="en-US"/>
              <a:t>状态信号线。</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005707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endParaRPr lang="zh-CN" altLang="zh-CN"/>
          </a:p>
        </p:txBody>
      </p:sp>
      <p:sp>
        <p:nvSpPr>
          <p:cNvPr id="729091" name="Rectangle 3"/>
          <p:cNvSpPr>
            <a:spLocks noGrp="1" noChangeArrowheads="1"/>
          </p:cNvSpPr>
          <p:nvPr>
            <p:ph type="body" idx="1"/>
          </p:nvPr>
        </p:nvSpPr>
        <p:spPr>
          <a:xfrm>
            <a:off x="0" y="5084763"/>
            <a:ext cx="9144000" cy="476250"/>
          </a:xfrm>
        </p:spPr>
        <p:txBody>
          <a:bodyPr/>
          <a:lstStyle/>
          <a:p>
            <a:r>
              <a:rPr lang="zh-CN" altLang="en-US"/>
              <a:t>图</a:t>
            </a:r>
            <a:r>
              <a:rPr lang="en-US" altLang="zh-CN"/>
              <a:t>6-3</a:t>
            </a:r>
            <a:r>
              <a:rPr lang="zh-CN" altLang="en-US"/>
              <a:t>　设备与控制器间的接口</a:t>
            </a:r>
          </a:p>
        </p:txBody>
      </p:sp>
      <p:pic>
        <p:nvPicPr>
          <p:cNvPr id="729092" name="Picture 4" descr="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73238"/>
            <a:ext cx="6242050" cy="263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52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网络的功能和服务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网络通信。</a:t>
            </a:r>
            <a:br>
              <a:rPr lang="zh-CN" altLang="en-US"/>
            </a:br>
            <a:r>
              <a:rPr lang="zh-CN" altLang="en-US"/>
              <a:t>　　</a:t>
            </a:r>
            <a:r>
              <a:rPr lang="en-US" altLang="zh-CN"/>
              <a:t>(2) </a:t>
            </a:r>
            <a:r>
              <a:rPr lang="zh-CN" altLang="en-US"/>
              <a:t>资源管理。</a:t>
            </a:r>
            <a:br>
              <a:rPr lang="zh-CN" altLang="en-US"/>
            </a:br>
            <a:r>
              <a:rPr lang="zh-CN" altLang="en-US"/>
              <a:t>　　</a:t>
            </a:r>
            <a:r>
              <a:rPr lang="en-US" altLang="zh-CN"/>
              <a:t>(3) </a:t>
            </a:r>
            <a:r>
              <a:rPr lang="zh-CN" altLang="en-US"/>
              <a:t>应用互操作。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739407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6.2.2  </a:t>
            </a:r>
            <a:r>
              <a:rPr lang="zh-CN" altLang="en-US">
                <a:latin typeface="黑体" panose="02010609060101010101" pitchFamily="49" charset="-122"/>
                <a:ea typeface="黑体" panose="02010609060101010101" pitchFamily="49" charset="-122"/>
              </a:rPr>
              <a:t>设备控制器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设备控制器的基本功能</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接收和识别命令。</a:t>
            </a:r>
            <a:br>
              <a:rPr lang="zh-CN" altLang="en-US"/>
            </a:br>
            <a:r>
              <a:rPr lang="zh-CN" altLang="en-US"/>
              <a:t>　　</a:t>
            </a:r>
            <a:r>
              <a:rPr lang="en-US" altLang="zh-CN"/>
              <a:t>(2) </a:t>
            </a:r>
            <a:r>
              <a:rPr lang="zh-CN" altLang="en-US"/>
              <a:t>数据交换。</a:t>
            </a:r>
            <a:br>
              <a:rPr lang="zh-CN" altLang="en-US"/>
            </a:br>
            <a:r>
              <a:rPr lang="zh-CN" altLang="en-US"/>
              <a:t>　　</a:t>
            </a:r>
            <a:r>
              <a:rPr lang="en-US" altLang="zh-CN"/>
              <a:t>(3) </a:t>
            </a:r>
            <a:r>
              <a:rPr lang="zh-CN" altLang="en-US"/>
              <a:t>标识和报告设备的状态。</a:t>
            </a:r>
            <a:br>
              <a:rPr lang="zh-CN" altLang="en-US"/>
            </a:br>
            <a:r>
              <a:rPr lang="zh-CN" altLang="en-US"/>
              <a:t>　　</a:t>
            </a:r>
            <a:r>
              <a:rPr lang="en-US" altLang="zh-CN"/>
              <a:t>(4) </a:t>
            </a:r>
            <a:r>
              <a:rPr lang="zh-CN" altLang="en-US"/>
              <a:t>地址识别。</a:t>
            </a:r>
            <a:br>
              <a:rPr lang="zh-CN" altLang="en-US"/>
            </a:br>
            <a:r>
              <a:rPr lang="zh-CN" altLang="en-US"/>
              <a:t>　　</a:t>
            </a:r>
            <a:r>
              <a:rPr lang="en-US" altLang="zh-CN"/>
              <a:t>(5) </a:t>
            </a:r>
            <a:r>
              <a:rPr lang="zh-CN" altLang="en-US"/>
              <a:t>数据缓冲区。</a:t>
            </a:r>
            <a:br>
              <a:rPr lang="zh-CN" altLang="en-US"/>
            </a:br>
            <a:r>
              <a:rPr lang="zh-CN" altLang="en-US"/>
              <a:t>　　</a:t>
            </a:r>
            <a:r>
              <a:rPr lang="en-US" altLang="zh-CN"/>
              <a:t>(6) </a:t>
            </a:r>
            <a:r>
              <a:rPr lang="zh-CN" altLang="en-US"/>
              <a:t>差错控制。 </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1633329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设备控制器的组成</a:t>
            </a:r>
            <a:r>
              <a:rPr lang="zh-CN" altLang="en-US"/>
              <a:t/>
            </a:r>
            <a:br>
              <a:rPr lang="zh-CN" altLang="en-US"/>
            </a:br>
            <a:r>
              <a:rPr lang="zh-CN" altLang="en-US"/>
              <a:t>　　由于设备控制器位于</a:t>
            </a:r>
            <a:r>
              <a:rPr lang="en-US" altLang="zh-CN"/>
              <a:t>CPU</a:t>
            </a:r>
            <a:r>
              <a:rPr lang="zh-CN" altLang="en-US"/>
              <a:t>与设备之间，它既要与</a:t>
            </a:r>
            <a:r>
              <a:rPr lang="en-US" altLang="zh-CN"/>
              <a:t>CPU</a:t>
            </a:r>
            <a:r>
              <a:rPr lang="zh-CN" altLang="en-US"/>
              <a:t>通信，又要与设备通信，还应具有按照</a:t>
            </a:r>
            <a:r>
              <a:rPr lang="en-US" altLang="zh-CN"/>
              <a:t>CPU</a:t>
            </a:r>
            <a:r>
              <a:rPr lang="zh-CN" altLang="en-US"/>
              <a:t>所发来的命令去控制设备工作的功能，因此，现有的大多数控制器都是由以下三部分组成：</a:t>
            </a:r>
            <a:br>
              <a:rPr lang="zh-CN" altLang="en-US"/>
            </a:br>
            <a:r>
              <a:rPr lang="zh-CN" altLang="en-US"/>
              <a:t>　　</a:t>
            </a:r>
            <a:r>
              <a:rPr lang="en-US" altLang="zh-CN"/>
              <a:t>(1) </a:t>
            </a:r>
            <a:r>
              <a:rPr lang="zh-CN" altLang="en-US"/>
              <a:t>设备控制器与处理机的接口。</a:t>
            </a:r>
            <a:br>
              <a:rPr lang="zh-CN" altLang="en-US"/>
            </a:br>
            <a:r>
              <a:rPr lang="zh-CN" altLang="en-US"/>
              <a:t>　　</a:t>
            </a:r>
            <a:r>
              <a:rPr lang="en-US" altLang="zh-CN"/>
              <a:t>(2) </a:t>
            </a:r>
            <a:r>
              <a:rPr lang="zh-CN" altLang="en-US"/>
              <a:t>设备控制器与设备的接口。</a:t>
            </a:r>
            <a:br>
              <a:rPr lang="zh-CN" altLang="en-US"/>
            </a:br>
            <a:r>
              <a:rPr lang="zh-CN" altLang="en-US"/>
              <a:t>　　</a:t>
            </a:r>
            <a:r>
              <a:rPr lang="en-US" altLang="zh-CN"/>
              <a:t>(3)  I/O</a:t>
            </a:r>
            <a:r>
              <a:rPr lang="zh-CN" altLang="en-US"/>
              <a:t>逻辑。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5714453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endParaRPr lang="zh-CN" altLang="zh-CN"/>
          </a:p>
        </p:txBody>
      </p:sp>
      <p:sp>
        <p:nvSpPr>
          <p:cNvPr id="732163" name="Rectangle 3"/>
          <p:cNvSpPr>
            <a:spLocks noGrp="1" noChangeArrowheads="1"/>
          </p:cNvSpPr>
          <p:nvPr>
            <p:ph type="body" idx="1"/>
          </p:nvPr>
        </p:nvSpPr>
        <p:spPr>
          <a:xfrm>
            <a:off x="0" y="5445125"/>
            <a:ext cx="9144000" cy="476250"/>
          </a:xfrm>
        </p:spPr>
        <p:txBody>
          <a:bodyPr/>
          <a:lstStyle/>
          <a:p>
            <a:r>
              <a:rPr lang="zh-CN" altLang="en-US"/>
              <a:t>图</a:t>
            </a:r>
            <a:r>
              <a:rPr lang="en-US" altLang="zh-CN"/>
              <a:t>6-4  </a:t>
            </a:r>
            <a:r>
              <a:rPr lang="zh-CN" altLang="en-US"/>
              <a:t>设备控制器的组成 </a:t>
            </a:r>
          </a:p>
        </p:txBody>
      </p:sp>
      <p:pic>
        <p:nvPicPr>
          <p:cNvPr id="732164" name="Picture 4" descr="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6697662" cy="297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0102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6.2.3  </a:t>
            </a:r>
            <a:r>
              <a:rPr lang="zh-CN" altLang="en-US">
                <a:latin typeface="黑体" panose="02010609060101010101" pitchFamily="49" charset="-122"/>
                <a:ea typeface="黑体" panose="02010609060101010101" pitchFamily="49" charset="-122"/>
              </a:rPr>
              <a:t>内存映像</a:t>
            </a:r>
            <a:r>
              <a:rPr lang="en-US" altLang="zh-CN">
                <a:latin typeface="黑体" panose="02010609060101010101" pitchFamily="49" charset="-122"/>
                <a:ea typeface="黑体" panose="02010609060101010101" pitchFamily="49" charset="-122"/>
              </a:rPr>
              <a:t>I/O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利用特定的</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指令</a:t>
            </a:r>
            <a:br>
              <a:rPr lang="zh-CN" altLang="en-US">
                <a:latin typeface="黑体" panose="02010609060101010101" pitchFamily="49" charset="-122"/>
                <a:ea typeface="黑体" panose="02010609060101010101" pitchFamily="49" charset="-122"/>
              </a:rPr>
            </a:br>
            <a:r>
              <a:rPr lang="zh-CN" altLang="en-US"/>
              <a:t>　　在早期的计算机中，包括大型计算机，为实现</a:t>
            </a:r>
            <a:r>
              <a:rPr lang="en-US" altLang="zh-CN"/>
              <a:t>CPU</a:t>
            </a:r>
            <a:r>
              <a:rPr lang="zh-CN" altLang="en-US"/>
              <a:t>和设备控制器之间的通信，为每个控制寄存器分配一个</a:t>
            </a:r>
            <a:r>
              <a:rPr lang="en-US" altLang="zh-CN"/>
              <a:t>I/O</a:t>
            </a:r>
            <a:r>
              <a:rPr lang="zh-CN" altLang="en-US"/>
              <a:t>端口，这是一个</a:t>
            </a:r>
            <a:r>
              <a:rPr lang="en-US" altLang="zh-CN"/>
              <a:t>8</a:t>
            </a:r>
            <a:r>
              <a:rPr lang="zh-CN" altLang="en-US"/>
              <a:t>位或</a:t>
            </a:r>
            <a:r>
              <a:rPr lang="en-US" altLang="zh-CN"/>
              <a:t>16</a:t>
            </a:r>
            <a:r>
              <a:rPr lang="zh-CN" altLang="en-US"/>
              <a:t>位的整数，如图</a:t>
            </a:r>
            <a:r>
              <a:rPr lang="en-US" altLang="zh-CN"/>
              <a:t>6-5(a)</a:t>
            </a:r>
            <a:r>
              <a:rPr lang="zh-CN" altLang="en-US"/>
              <a:t>所示。另外还设置了一些特定的</a:t>
            </a:r>
            <a:r>
              <a:rPr lang="en-US" altLang="zh-CN"/>
              <a:t>I/O</a:t>
            </a:r>
            <a:r>
              <a:rPr lang="zh-CN" altLang="en-US"/>
              <a:t>指令。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81806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内存映像</a:t>
            </a:r>
            <a:r>
              <a:rPr lang="en-US" altLang="zh-CN">
                <a:latin typeface="黑体" panose="02010609060101010101" pitchFamily="49" charset="-122"/>
                <a:ea typeface="黑体" panose="02010609060101010101" pitchFamily="49" charset="-122"/>
              </a:rPr>
              <a:t>I/O</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在这种方式中，在编址上不再区分内存单元地址和设备控制器中的寄存器地址，都采用</a:t>
            </a:r>
            <a:r>
              <a:rPr lang="en-US" altLang="zh-CN"/>
              <a:t>k</a:t>
            </a:r>
            <a:r>
              <a:rPr lang="zh-CN" altLang="en-US"/>
              <a:t>。当</a:t>
            </a:r>
            <a:r>
              <a:rPr lang="en-US" altLang="zh-CN"/>
              <a:t>k</a:t>
            </a:r>
            <a:r>
              <a:rPr lang="zh-CN" altLang="en-US"/>
              <a:t>值处于</a:t>
            </a:r>
            <a:r>
              <a:rPr lang="en-US" altLang="zh-CN"/>
              <a:t>0</a:t>
            </a:r>
            <a:r>
              <a:rPr lang="zh-CN" altLang="en-US"/>
              <a:t>～</a:t>
            </a:r>
            <a:r>
              <a:rPr lang="en-US" altLang="zh-CN"/>
              <a:t>n-1</a:t>
            </a:r>
            <a:r>
              <a:rPr lang="zh-CN" altLang="en-US"/>
              <a:t>范围时，被认为是内存地址，若</a:t>
            </a:r>
            <a:r>
              <a:rPr lang="en-US" altLang="zh-CN"/>
              <a:t>k</a:t>
            </a:r>
            <a:r>
              <a:rPr lang="zh-CN" altLang="en-US"/>
              <a:t>大于等于</a:t>
            </a:r>
            <a:r>
              <a:rPr lang="en-US" altLang="zh-CN"/>
              <a:t>n</a:t>
            </a:r>
            <a:r>
              <a:rPr lang="zh-CN" altLang="en-US"/>
              <a:t>时，被认为是某个控制器的寄存器地址。 </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280175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endParaRPr lang="zh-CN" altLang="zh-CN"/>
          </a:p>
        </p:txBody>
      </p:sp>
      <p:sp>
        <p:nvSpPr>
          <p:cNvPr id="735235" name="Rectangle 3"/>
          <p:cNvSpPr>
            <a:spLocks noGrp="1" noChangeArrowheads="1"/>
          </p:cNvSpPr>
          <p:nvPr>
            <p:ph type="body" idx="1"/>
          </p:nvPr>
        </p:nvSpPr>
        <p:spPr/>
        <p:txBody>
          <a:bodyPr/>
          <a:lstStyle/>
          <a:p>
            <a:r>
              <a:rPr lang="zh-CN" altLang="en-US"/>
              <a:t>图</a:t>
            </a:r>
            <a:r>
              <a:rPr lang="en-US" altLang="zh-CN"/>
              <a:t>6-5  </a:t>
            </a:r>
            <a:r>
              <a:rPr lang="zh-CN" altLang="en-US"/>
              <a:t>设备寻址形式</a:t>
            </a:r>
          </a:p>
        </p:txBody>
      </p:sp>
      <p:pic>
        <p:nvPicPr>
          <p:cNvPr id="735236" name="Picture 4" descr="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68413"/>
            <a:ext cx="57150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661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6.2.4</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通道</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 I/O</a:t>
            </a:r>
            <a:r>
              <a:rPr lang="zh-CN" altLang="en-US">
                <a:latin typeface="黑体" panose="02010609060101010101" pitchFamily="49" charset="-122"/>
                <a:ea typeface="黑体" panose="02010609060101010101" pitchFamily="49" charset="-122"/>
              </a:rPr>
              <a:t>通道设备的引入</a:t>
            </a:r>
            <a:br>
              <a:rPr lang="zh-CN" altLang="en-US">
                <a:latin typeface="黑体" panose="02010609060101010101" pitchFamily="49" charset="-122"/>
                <a:ea typeface="黑体" panose="02010609060101010101" pitchFamily="49" charset="-122"/>
              </a:rPr>
            </a:br>
            <a:r>
              <a:rPr lang="zh-CN" altLang="en-US"/>
              <a:t>　　虽然在</a:t>
            </a:r>
            <a:r>
              <a:rPr lang="en-US" altLang="zh-CN"/>
              <a:t>CPU</a:t>
            </a:r>
            <a:r>
              <a:rPr lang="zh-CN" altLang="en-US"/>
              <a:t>与</a:t>
            </a:r>
            <a:r>
              <a:rPr lang="en-US" altLang="zh-CN"/>
              <a:t>I/O</a:t>
            </a:r>
            <a:r>
              <a:rPr lang="zh-CN" altLang="en-US"/>
              <a:t>设备之间增加了设备控制器后，已能大大减少</a:t>
            </a:r>
            <a:r>
              <a:rPr lang="en-US" altLang="zh-CN"/>
              <a:t>CPU</a:t>
            </a:r>
            <a:r>
              <a:rPr lang="zh-CN" altLang="en-US"/>
              <a:t>对</a:t>
            </a:r>
            <a:r>
              <a:rPr lang="en-US" altLang="zh-CN"/>
              <a:t>I/O</a:t>
            </a:r>
            <a:r>
              <a:rPr lang="zh-CN" altLang="en-US"/>
              <a:t>的干预，但当主机所配置的外设很多时，</a:t>
            </a:r>
            <a:r>
              <a:rPr lang="en-US" altLang="zh-CN"/>
              <a:t>CPU</a:t>
            </a:r>
            <a:r>
              <a:rPr lang="zh-CN" altLang="en-US"/>
              <a:t>的负担仍然很重。为此，在</a:t>
            </a:r>
            <a:r>
              <a:rPr lang="en-US" altLang="zh-CN"/>
              <a:t>CPU</a:t>
            </a:r>
            <a:r>
              <a:rPr lang="zh-CN" altLang="en-US"/>
              <a:t>和设备控制器之间又增设了</a:t>
            </a:r>
            <a:r>
              <a:rPr lang="en-US" altLang="zh-CN"/>
              <a:t>I/O</a:t>
            </a:r>
            <a:r>
              <a:rPr lang="zh-CN" altLang="en-US"/>
              <a:t>通道</a:t>
            </a:r>
            <a:r>
              <a:rPr lang="en-US" altLang="zh-CN"/>
              <a:t>(I/O Channel)</a:t>
            </a:r>
            <a:r>
              <a:rPr lang="zh-CN" altLang="en-US"/>
              <a:t>。 </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463743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通道类型</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字节多路通道</a:t>
            </a:r>
            <a:r>
              <a:rPr lang="en-US" altLang="zh-CN"/>
              <a:t>(Byte Multiplexor Channel)</a:t>
            </a:r>
            <a:br>
              <a:rPr lang="en-US" altLang="zh-CN"/>
            </a:br>
            <a:r>
              <a:rPr lang="zh-CN" altLang="en-US"/>
              <a:t>　　这是一种按字节交叉方式工作的通道。它通常都含有许多非分配型子通道，其数量可从几十到数百个，每一个子通道连接一台</a:t>
            </a:r>
            <a:r>
              <a:rPr lang="en-US" altLang="zh-CN"/>
              <a:t>I/O</a:t>
            </a:r>
            <a:r>
              <a:rPr lang="zh-CN" altLang="en-US"/>
              <a:t>设备，并控制该设备的</a:t>
            </a:r>
            <a:r>
              <a:rPr lang="en-US" altLang="zh-CN"/>
              <a:t>I/O</a:t>
            </a:r>
            <a:r>
              <a:rPr lang="zh-CN" altLang="en-US"/>
              <a:t>操作。这些子通道按时间片轮转方式共享主通道。 </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2535017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endParaRPr lang="zh-CN" altLang="zh-CN"/>
          </a:p>
        </p:txBody>
      </p:sp>
      <p:sp>
        <p:nvSpPr>
          <p:cNvPr id="738307" name="Rectangle 3"/>
          <p:cNvSpPr>
            <a:spLocks noGrp="1" noChangeArrowheads="1"/>
          </p:cNvSpPr>
          <p:nvPr>
            <p:ph type="body" idx="1"/>
          </p:nvPr>
        </p:nvSpPr>
        <p:spPr>
          <a:xfrm>
            <a:off x="0" y="5229225"/>
            <a:ext cx="9144000" cy="476250"/>
          </a:xfrm>
        </p:spPr>
        <p:txBody>
          <a:bodyPr/>
          <a:lstStyle/>
          <a:p>
            <a:r>
              <a:rPr lang="zh-CN" altLang="en-US"/>
              <a:t>图</a:t>
            </a:r>
            <a:r>
              <a:rPr lang="en-US" altLang="zh-CN"/>
              <a:t>6-6  </a:t>
            </a:r>
            <a:r>
              <a:rPr lang="zh-CN" altLang="en-US"/>
              <a:t>字节多路通道的工作原理</a:t>
            </a:r>
          </a:p>
        </p:txBody>
      </p:sp>
      <p:pic>
        <p:nvPicPr>
          <p:cNvPr id="738308" name="Picture 4" descr="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7129462" cy="266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2474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pPr>
              <a:lnSpc>
                <a:spcPct val="150000"/>
              </a:lnSpc>
            </a:pPr>
            <a:r>
              <a:rPr lang="en-US" altLang="zh-CN"/>
              <a:t> </a:t>
            </a:r>
            <a:r>
              <a:rPr lang="zh-CN" altLang="en-US"/>
              <a:t>　　</a:t>
            </a:r>
            <a:r>
              <a:rPr lang="en-US" altLang="zh-CN"/>
              <a:t>2) </a:t>
            </a:r>
            <a:r>
              <a:rPr lang="zh-CN" altLang="en-US"/>
              <a:t>数组选择通道</a:t>
            </a:r>
            <a:r>
              <a:rPr lang="en-US" altLang="zh-CN"/>
              <a:t>(Block Selector Channel)</a:t>
            </a:r>
            <a:br>
              <a:rPr lang="en-US" altLang="zh-CN"/>
            </a:br>
            <a:r>
              <a:rPr lang="zh-CN" altLang="en-US"/>
              <a:t>　　字节多路通道不适于连接高速设备，这推动了按数组方式进行数据传送的数组选择通道的形成。 </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2023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支持多媒体</a:t>
            </a:r>
            <a:r>
              <a:rPr lang="zh-CN" altLang="en-US"/>
              <a:t/>
            </a:r>
            <a:br>
              <a:rPr lang="zh-CN" altLang="en-US"/>
            </a:br>
            <a:r>
              <a:rPr lang="zh-CN" altLang="en-US"/>
              <a:t>　　</a:t>
            </a:r>
            <a:r>
              <a:rPr lang="en-US" altLang="zh-CN"/>
              <a:t>(1) </a:t>
            </a:r>
            <a:r>
              <a:rPr lang="zh-CN" altLang="en-US"/>
              <a:t>接纳控制功能。</a:t>
            </a:r>
            <a:br>
              <a:rPr lang="zh-CN" altLang="en-US"/>
            </a:br>
            <a:r>
              <a:rPr lang="zh-CN" altLang="en-US"/>
              <a:t>　　</a:t>
            </a:r>
            <a:r>
              <a:rPr lang="en-US" altLang="zh-CN"/>
              <a:t>(2) </a:t>
            </a:r>
            <a:r>
              <a:rPr lang="zh-CN" altLang="en-US"/>
              <a:t>实时调度。</a:t>
            </a:r>
            <a:br>
              <a:rPr lang="zh-CN" altLang="en-US"/>
            </a:br>
            <a:r>
              <a:rPr lang="zh-CN" altLang="en-US"/>
              <a:t>　　</a:t>
            </a:r>
            <a:r>
              <a:rPr lang="en-US" altLang="zh-CN"/>
              <a:t>(3) </a:t>
            </a:r>
            <a:r>
              <a:rPr lang="zh-CN" altLang="en-US"/>
              <a:t>多媒体文件的存储。 </a:t>
            </a:r>
          </a:p>
        </p:txBody>
      </p:sp>
      <p:sp>
        <p:nvSpPr>
          <p:cNvPr id="763907" name="Rectangle 3"/>
          <p:cNvSpPr>
            <a:spLocks noGrp="1" noChangeArrowheads="1"/>
          </p:cNvSpPr>
          <p:nvPr>
            <p:ph type="body" idx="1"/>
          </p:nvPr>
        </p:nvSpPr>
        <p:spPr/>
        <p:txBody>
          <a:bodyPr/>
          <a:lstStyle/>
          <a:p>
            <a:endParaRPr lang="zh-CN" altLang="zh-CN"/>
          </a:p>
        </p:txBody>
      </p:sp>
      <p:sp>
        <p:nvSpPr>
          <p:cNvPr id="76390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4378001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数组多路通道</a:t>
            </a:r>
            <a:r>
              <a:rPr lang="en-US" altLang="zh-CN"/>
              <a:t>(Block Multiplexor Channel)</a:t>
            </a:r>
            <a:br>
              <a:rPr lang="en-US" altLang="zh-CN"/>
            </a:br>
            <a:r>
              <a:rPr lang="zh-CN" altLang="en-US"/>
              <a:t>　　数组选择通道虽有很高的传输速率，但它却每次只允许一个设备传输数据。数组多路通道是将数组选择通道传输速率高和字节多路通道能使各子通道</a:t>
            </a:r>
            <a:r>
              <a:rPr lang="en-US" altLang="zh-CN"/>
              <a:t>(</a:t>
            </a:r>
            <a:r>
              <a:rPr lang="zh-CN" altLang="en-US"/>
              <a:t>设备</a:t>
            </a:r>
            <a:r>
              <a:rPr lang="en-US" altLang="zh-CN"/>
              <a:t>)</a:t>
            </a:r>
            <a:r>
              <a:rPr lang="zh-CN" altLang="en-US"/>
              <a:t>分时并行操作的优点相结合而形成的一种新通道。 </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04136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瓶颈</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由于通道价格昂贵，致使机器中所设置的通道数量势必较少，这往往又使它成了</a:t>
            </a:r>
            <a:r>
              <a:rPr lang="en-US" altLang="zh-CN"/>
              <a:t>I/O</a:t>
            </a:r>
            <a:r>
              <a:rPr lang="zh-CN" altLang="en-US"/>
              <a:t>的瓶颈，进而造成整个系统吞吐量的下降。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88783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endParaRPr lang="zh-CN" altLang="zh-CN"/>
          </a:p>
        </p:txBody>
      </p:sp>
      <p:sp>
        <p:nvSpPr>
          <p:cNvPr id="742403" name="Rectangle 3"/>
          <p:cNvSpPr>
            <a:spLocks noGrp="1" noChangeArrowheads="1"/>
          </p:cNvSpPr>
          <p:nvPr>
            <p:ph type="body" idx="1"/>
          </p:nvPr>
        </p:nvSpPr>
        <p:spPr/>
        <p:txBody>
          <a:bodyPr/>
          <a:lstStyle/>
          <a:p>
            <a:r>
              <a:rPr lang="zh-CN" altLang="en-US"/>
              <a:t>图</a:t>
            </a:r>
            <a:r>
              <a:rPr lang="en-US" altLang="zh-CN"/>
              <a:t>6-7</a:t>
            </a:r>
            <a:r>
              <a:rPr lang="zh-CN" altLang="en-US"/>
              <a:t>　单通路</a:t>
            </a:r>
            <a:r>
              <a:rPr lang="en-US" altLang="zh-CN"/>
              <a:t>I/O</a:t>
            </a:r>
            <a:r>
              <a:rPr lang="zh-CN" altLang="en-US"/>
              <a:t>系统</a:t>
            </a:r>
          </a:p>
        </p:txBody>
      </p:sp>
      <p:pic>
        <p:nvPicPr>
          <p:cNvPr id="742404" name="Picture 4" descr="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59531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031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endParaRPr lang="zh-CN" altLang="zh-CN"/>
          </a:p>
        </p:txBody>
      </p:sp>
      <p:sp>
        <p:nvSpPr>
          <p:cNvPr id="743427" name="Rectangle 3"/>
          <p:cNvSpPr>
            <a:spLocks noGrp="1" noChangeArrowheads="1"/>
          </p:cNvSpPr>
          <p:nvPr>
            <p:ph type="body" idx="1"/>
          </p:nvPr>
        </p:nvSpPr>
        <p:spPr>
          <a:xfrm>
            <a:off x="0" y="4941888"/>
            <a:ext cx="9144000" cy="476250"/>
          </a:xfrm>
        </p:spPr>
        <p:txBody>
          <a:bodyPr/>
          <a:lstStyle/>
          <a:p>
            <a:r>
              <a:rPr lang="zh-CN" altLang="en-US"/>
              <a:t>图</a:t>
            </a:r>
            <a:r>
              <a:rPr lang="en-US" altLang="zh-CN"/>
              <a:t>6-8</a:t>
            </a:r>
            <a:r>
              <a:rPr lang="zh-CN" altLang="en-US"/>
              <a:t>　多通路</a:t>
            </a:r>
            <a:r>
              <a:rPr lang="en-US" altLang="zh-CN"/>
              <a:t>I/O</a:t>
            </a:r>
            <a:r>
              <a:rPr lang="zh-CN" altLang="en-US"/>
              <a:t>系统</a:t>
            </a:r>
          </a:p>
        </p:txBody>
      </p:sp>
      <p:pic>
        <p:nvPicPr>
          <p:cNvPr id="743428" name="Picture 4" descr="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060575"/>
            <a:ext cx="6696075" cy="2287588"/>
          </a:xfrm>
          <a:prstGeom prst="rect">
            <a:avLst/>
          </a:prstGeom>
          <a:noFill/>
          <a:extLst>
            <a:ext uri="{909E8E84-426E-40DD-AFC4-6F175D3DCCD1}">
              <a14:hiddenFill xmlns:a14="http://schemas.microsoft.com/office/drawing/2010/main">
                <a:solidFill>
                  <a:srgbClr val="FFFFFF"/>
                </a:solidFill>
              </a14:hiddenFill>
            </a:ext>
          </a:extLst>
        </p:spPr>
      </p:pic>
      <p:sp>
        <p:nvSpPr>
          <p:cNvPr id="743429"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13801590"/>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6.3</a:t>
            </a:r>
            <a:r>
              <a:rPr lang="zh-CN" altLang="en-US" sz="3200">
                <a:latin typeface="黑体" panose="02010609060101010101" pitchFamily="49" charset="-122"/>
                <a:ea typeface="黑体" panose="02010609060101010101" pitchFamily="49" charset="-122"/>
              </a:rPr>
              <a:t>　中断机构和中断处理程序</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对于操作系统中的</a:t>
            </a:r>
            <a:r>
              <a:rPr lang="en-US" altLang="zh-CN"/>
              <a:t>I/O</a:t>
            </a:r>
            <a:r>
              <a:rPr lang="zh-CN" altLang="en-US"/>
              <a:t>系统，本章采取从低层向高层的介绍方法，从本节开始首先介绍中断处理程序。中断在操作系统中有着特殊重要的地位，它是多道程序得以实现的基础，没有中断，就不可能实现多道程序，因为进程之间的切换是通过中断来完成的。另一方面，中断也是设备管理的基础，为了提高处理机的利用率和实现</a:t>
            </a:r>
            <a:r>
              <a:rPr lang="en-US" altLang="zh-CN"/>
              <a:t>CPU</a:t>
            </a:r>
            <a:r>
              <a:rPr lang="zh-CN" altLang="en-US"/>
              <a:t>与</a:t>
            </a:r>
            <a:r>
              <a:rPr lang="en-US" altLang="zh-CN"/>
              <a:t>I/O</a:t>
            </a:r>
            <a:r>
              <a:rPr lang="zh-CN" altLang="en-US"/>
              <a:t>设备并行执行，也必需有中断的支持。中断处理程序是</a:t>
            </a:r>
            <a:r>
              <a:rPr lang="en-US" altLang="zh-CN"/>
              <a:t>I/O</a:t>
            </a:r>
            <a:r>
              <a:rPr lang="zh-CN" altLang="en-US"/>
              <a:t>系统中最低的一层，它是整个</a:t>
            </a:r>
            <a:r>
              <a:rPr lang="en-US" altLang="zh-CN"/>
              <a:t>I/O</a:t>
            </a:r>
            <a:r>
              <a:rPr lang="zh-CN" altLang="en-US"/>
              <a:t>系统的基础。</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845540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6.3.1  </a:t>
            </a:r>
            <a:r>
              <a:rPr lang="zh-CN" altLang="en-US">
                <a:latin typeface="黑体" panose="02010609060101010101" pitchFamily="49" charset="-122"/>
                <a:ea typeface="黑体" panose="02010609060101010101" pitchFamily="49" charset="-122"/>
              </a:rPr>
              <a:t>中断简介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中断和陷入</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中断</a:t>
            </a:r>
            <a:br>
              <a:rPr lang="zh-CN" altLang="en-US"/>
            </a:br>
            <a:r>
              <a:rPr lang="zh-CN" altLang="en-US"/>
              <a:t>　　</a:t>
            </a:r>
            <a:r>
              <a:rPr lang="en-US" altLang="zh-CN"/>
              <a:t>2) </a:t>
            </a:r>
            <a:r>
              <a:rPr lang="zh-CN" altLang="en-US"/>
              <a:t>陷入</a:t>
            </a:r>
            <a:br>
              <a:rPr lang="zh-CN" altLang="en-US"/>
            </a:br>
            <a:endParaRPr lang="zh-CN" altLang="en-US"/>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688406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中断向量表和中断优先级</a:t>
            </a:r>
            <a:r>
              <a:rPr lang="zh-CN" altLang="en-US"/>
              <a:t/>
            </a:r>
            <a:br>
              <a:rPr lang="zh-CN" altLang="en-US"/>
            </a:br>
            <a:r>
              <a:rPr lang="zh-CN" altLang="en-US"/>
              <a:t>　　</a:t>
            </a:r>
            <a:r>
              <a:rPr lang="en-US" altLang="zh-CN"/>
              <a:t>1) </a:t>
            </a:r>
            <a:r>
              <a:rPr lang="zh-CN" altLang="en-US"/>
              <a:t>中断向量表</a:t>
            </a:r>
            <a:br>
              <a:rPr lang="zh-CN" altLang="en-US"/>
            </a:br>
            <a:r>
              <a:rPr lang="zh-CN" altLang="en-US"/>
              <a:t>　　</a:t>
            </a:r>
            <a:r>
              <a:rPr lang="en-US" altLang="zh-CN"/>
              <a:t>2) </a:t>
            </a:r>
            <a:r>
              <a:rPr lang="zh-CN" altLang="en-US"/>
              <a:t>中断优先级</a:t>
            </a:r>
            <a:br>
              <a:rPr lang="zh-CN" altLang="en-US"/>
            </a:br>
            <a:endParaRPr lang="zh-CN" altLang="en-US"/>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973977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对多中断源的处理方式   </a:t>
            </a:r>
            <a:r>
              <a:rPr lang="zh-CN" altLang="en-US"/>
              <a:t/>
            </a:r>
            <a:br>
              <a:rPr lang="zh-CN" altLang="en-US"/>
            </a:br>
            <a:r>
              <a:rPr lang="zh-CN" altLang="en-US"/>
              <a:t>　　</a:t>
            </a:r>
            <a:r>
              <a:rPr lang="en-US" altLang="zh-CN"/>
              <a:t>1) </a:t>
            </a:r>
            <a:r>
              <a:rPr lang="zh-CN" altLang="en-US"/>
              <a:t>屏蔽</a:t>
            </a:r>
            <a:r>
              <a:rPr lang="en-US" altLang="zh-CN"/>
              <a:t>(</a:t>
            </a:r>
            <a:r>
              <a:rPr lang="zh-CN" altLang="en-US"/>
              <a:t>禁止</a:t>
            </a:r>
            <a:r>
              <a:rPr lang="en-US" altLang="zh-CN"/>
              <a:t>)</a:t>
            </a:r>
            <a:r>
              <a:rPr lang="zh-CN" altLang="en-US"/>
              <a:t>中断</a:t>
            </a:r>
            <a:br>
              <a:rPr lang="zh-CN" altLang="en-US"/>
            </a:br>
            <a:r>
              <a:rPr lang="zh-CN" altLang="en-US"/>
              <a:t>　　</a:t>
            </a:r>
            <a:r>
              <a:rPr lang="en-US" altLang="zh-CN"/>
              <a:t>2) </a:t>
            </a:r>
            <a:r>
              <a:rPr lang="zh-CN" altLang="en-US"/>
              <a:t>嵌套中断</a:t>
            </a:r>
            <a:br>
              <a:rPr lang="zh-CN" altLang="en-US"/>
            </a:br>
            <a:endParaRPr lang="zh-CN" altLang="en-US"/>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73907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endParaRPr lang="zh-CN" altLang="zh-CN"/>
          </a:p>
        </p:txBody>
      </p:sp>
      <p:sp>
        <p:nvSpPr>
          <p:cNvPr id="748547" name="Rectangle 3"/>
          <p:cNvSpPr>
            <a:spLocks noGrp="1" noChangeArrowheads="1"/>
          </p:cNvSpPr>
          <p:nvPr>
            <p:ph type="body" idx="1"/>
          </p:nvPr>
        </p:nvSpPr>
        <p:spPr/>
        <p:txBody>
          <a:bodyPr/>
          <a:lstStyle/>
          <a:p>
            <a:r>
              <a:rPr lang="zh-CN" altLang="en-US"/>
              <a:t>图</a:t>
            </a:r>
            <a:r>
              <a:rPr lang="en-US" altLang="zh-CN"/>
              <a:t>6-9  </a:t>
            </a:r>
            <a:r>
              <a:rPr lang="zh-CN" altLang="en-US"/>
              <a:t>对多中断的处理方式</a:t>
            </a:r>
          </a:p>
        </p:txBody>
      </p:sp>
      <p:pic>
        <p:nvPicPr>
          <p:cNvPr id="748548" name="Picture 4" descr="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200900" cy="311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6965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6.3.2  </a:t>
            </a:r>
            <a:r>
              <a:rPr lang="zh-CN" altLang="en-US">
                <a:latin typeface="黑体" panose="02010609060101010101" pitchFamily="49" charset="-122"/>
                <a:ea typeface="黑体" panose="02010609060101010101" pitchFamily="49" charset="-122"/>
              </a:rPr>
              <a:t>中断处理程序 </a:t>
            </a:r>
            <a:r>
              <a:rPr lang="zh-CN" altLang="en-US"/>
              <a:t/>
            </a:r>
            <a:br>
              <a:rPr lang="zh-CN" altLang="en-US"/>
            </a:br>
            <a:r>
              <a:rPr lang="zh-CN" altLang="en-US"/>
              <a:t>　　当一个进程请求</a:t>
            </a:r>
            <a:r>
              <a:rPr lang="en-US" altLang="zh-CN"/>
              <a:t>I/O </a:t>
            </a:r>
            <a:r>
              <a:rPr lang="zh-CN" altLang="en-US"/>
              <a:t>操作时，该进程将被挂起，直到</a:t>
            </a:r>
            <a:r>
              <a:rPr lang="en-US" altLang="zh-CN"/>
              <a:t>I/O</a:t>
            </a:r>
            <a:r>
              <a:rPr lang="zh-CN" altLang="en-US"/>
              <a:t>设备完成</a:t>
            </a:r>
            <a:r>
              <a:rPr lang="en-US" altLang="zh-CN"/>
              <a:t>I/O</a:t>
            </a:r>
            <a:r>
              <a:rPr lang="zh-CN" altLang="en-US"/>
              <a:t>操作后，设备控制器便向</a:t>
            </a:r>
            <a:r>
              <a:rPr lang="en-US" altLang="zh-CN"/>
              <a:t>CPU</a:t>
            </a:r>
            <a:r>
              <a:rPr lang="zh-CN" altLang="en-US"/>
              <a:t>发送一个中断请求，</a:t>
            </a:r>
            <a:r>
              <a:rPr lang="en-US" altLang="zh-CN"/>
              <a:t>CPU</a:t>
            </a:r>
            <a:r>
              <a:rPr lang="zh-CN" altLang="en-US"/>
              <a:t>响应后便转向中断处理程序，中断处理程序执行相应的处理，处理完后解除相应进程的阻塞状态。</a:t>
            </a:r>
          </a:p>
        </p:txBody>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2104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1.5  OS</a:t>
            </a:r>
            <a:r>
              <a:rPr lang="zh-CN" altLang="en-US" sz="3200">
                <a:latin typeface="黑体" panose="02010609060101010101" pitchFamily="49" charset="-122"/>
                <a:ea typeface="黑体" panose="02010609060101010101" pitchFamily="49" charset="-122"/>
              </a:rPr>
              <a:t>结构设计</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早期</a:t>
            </a:r>
            <a:r>
              <a:rPr lang="en-US" altLang="zh-CN"/>
              <a:t>OS</a:t>
            </a:r>
            <a:r>
              <a:rPr lang="zh-CN" altLang="en-US"/>
              <a:t>的规模很小，如只有几十</a:t>
            </a:r>
            <a:r>
              <a:rPr lang="en-US" altLang="zh-CN"/>
              <a:t>KB</a:t>
            </a:r>
            <a:r>
              <a:rPr lang="zh-CN" altLang="en-US"/>
              <a:t>，完全可以由一个人以手工方式，用几个月的时间编制出来。此时，编制程序基本上是一种技巧，</a:t>
            </a:r>
            <a:r>
              <a:rPr lang="en-US" altLang="zh-CN"/>
              <a:t>OS</a:t>
            </a:r>
            <a:r>
              <a:rPr lang="zh-CN" altLang="en-US"/>
              <a:t>是否是有结构的并不那么重要，重要的是程序员的程序设计技巧。但随着</a:t>
            </a:r>
            <a:r>
              <a:rPr lang="en-US" altLang="zh-CN"/>
              <a:t>OS</a:t>
            </a:r>
            <a:r>
              <a:rPr lang="zh-CN" altLang="en-US"/>
              <a:t>规模的愈来愈大，其所具有的代码也愈来愈多，往往需要由数十人或数百人甚至更多的人参与，分工合作，共同来完成操作系统的设计。这意味着，应采用工程化的开发方法对大型软件进行开发。由此产生了“软件工程学”。</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581582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endParaRPr lang="zh-CN" altLang="zh-CN"/>
          </a:p>
        </p:txBody>
      </p:sp>
      <p:sp>
        <p:nvSpPr>
          <p:cNvPr id="750595" name="Rectangle 3"/>
          <p:cNvSpPr>
            <a:spLocks noGrp="1" noChangeArrowheads="1"/>
          </p:cNvSpPr>
          <p:nvPr>
            <p:ph type="body" idx="1"/>
          </p:nvPr>
        </p:nvSpPr>
        <p:spPr/>
        <p:txBody>
          <a:bodyPr/>
          <a:lstStyle/>
          <a:p>
            <a:r>
              <a:rPr lang="zh-CN" altLang="en-US"/>
              <a:t>图</a:t>
            </a:r>
            <a:r>
              <a:rPr lang="en-US" altLang="zh-CN"/>
              <a:t>6-10  </a:t>
            </a:r>
            <a:r>
              <a:rPr lang="zh-CN" altLang="en-US"/>
              <a:t>中断现场保护示意图</a:t>
            </a:r>
          </a:p>
        </p:txBody>
      </p:sp>
      <p:pic>
        <p:nvPicPr>
          <p:cNvPr id="750596" name="Picture 4" descr="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00213"/>
            <a:ext cx="6530975" cy="353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1717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endParaRPr lang="zh-CN" altLang="zh-CN"/>
          </a:p>
        </p:txBody>
      </p:sp>
      <p:sp>
        <p:nvSpPr>
          <p:cNvPr id="751619" name="Rectangle 3"/>
          <p:cNvSpPr>
            <a:spLocks noGrp="1" noChangeArrowheads="1"/>
          </p:cNvSpPr>
          <p:nvPr>
            <p:ph type="body" idx="1"/>
          </p:nvPr>
        </p:nvSpPr>
        <p:spPr/>
        <p:txBody>
          <a:bodyPr/>
          <a:lstStyle/>
          <a:p>
            <a:r>
              <a:rPr lang="zh-CN" altLang="en-US"/>
              <a:t>图</a:t>
            </a:r>
            <a:r>
              <a:rPr lang="en-US" altLang="zh-CN"/>
              <a:t>6-11  </a:t>
            </a:r>
            <a:r>
              <a:rPr lang="zh-CN" altLang="en-US"/>
              <a:t>中断处理流程</a:t>
            </a:r>
          </a:p>
        </p:txBody>
      </p:sp>
      <p:pic>
        <p:nvPicPr>
          <p:cNvPr id="751620" name="Picture 4" descr="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196975"/>
            <a:ext cx="4791075" cy="4286250"/>
          </a:xfrm>
          <a:prstGeom prst="rect">
            <a:avLst/>
          </a:prstGeom>
          <a:noFill/>
          <a:extLst>
            <a:ext uri="{909E8E84-426E-40DD-AFC4-6F175D3DCCD1}">
              <a14:hiddenFill xmlns:a14="http://schemas.microsoft.com/office/drawing/2010/main">
                <a:solidFill>
                  <a:srgbClr val="FFFFFF"/>
                </a:solidFill>
              </a14:hiddenFill>
            </a:ext>
          </a:extLst>
        </p:spPr>
      </p:pic>
      <p:sp>
        <p:nvSpPr>
          <p:cNvPr id="75162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24098619"/>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6.4  </a:t>
            </a:r>
            <a:r>
              <a:rPr lang="zh-CN" altLang="en-US" sz="3200">
                <a:latin typeface="黑体" panose="02010609060101010101" pitchFamily="49" charset="-122"/>
                <a:ea typeface="黑体" panose="02010609060101010101" pitchFamily="49" charset="-122"/>
              </a:rPr>
              <a:t>设备驱动程序</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设备处理程序通常又称为设备驱动程序，它是</a:t>
            </a:r>
            <a:r>
              <a:rPr lang="en-US" altLang="zh-CN"/>
              <a:t>I/O</a:t>
            </a:r>
            <a:r>
              <a:rPr lang="zh-CN" altLang="en-US"/>
              <a:t>系统的高层与设备控制器之间的通信程序，其主要任务是接收上层软件发来的抽象</a:t>
            </a:r>
            <a:r>
              <a:rPr lang="en-US" altLang="zh-CN"/>
              <a:t>I/O</a:t>
            </a:r>
            <a:r>
              <a:rPr lang="zh-CN" altLang="en-US"/>
              <a:t>要求，如</a:t>
            </a:r>
            <a:r>
              <a:rPr lang="en-US" altLang="zh-CN"/>
              <a:t>read</a:t>
            </a:r>
            <a:r>
              <a:rPr lang="zh-CN" altLang="en-US"/>
              <a:t>或</a:t>
            </a:r>
            <a:r>
              <a:rPr lang="en-US" altLang="zh-CN"/>
              <a:t>write</a:t>
            </a:r>
            <a:r>
              <a:rPr lang="zh-CN" altLang="en-US"/>
              <a:t>命令，再把它转换为具体要求后，发送给设备控制器，启动设备去执行；反之，它也将由设备控制器发来的信号传送给上层软件。由于驱动程序与硬件密切相关，故通常应为每一类设备配置一种驱动程序。例如，打印机和显示器需要不同的驱动程序。</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76170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a:xfrm>
            <a:off x="468313" y="692150"/>
            <a:ext cx="8351837" cy="5545138"/>
          </a:xfrm>
        </p:spPr>
        <p:txBody>
          <a:bodyPr/>
          <a:lstStyle/>
          <a:p>
            <a:r>
              <a:rPr lang="en-US" altLang="zh-CN">
                <a:latin typeface="黑体" panose="02010609060101010101" pitchFamily="49" charset="-122"/>
                <a:ea typeface="黑体" panose="02010609060101010101" pitchFamily="49" charset="-122"/>
              </a:rPr>
              <a:t>6.4.1  </a:t>
            </a:r>
            <a:r>
              <a:rPr lang="zh-CN" altLang="en-US">
                <a:latin typeface="黑体" panose="02010609060101010101" pitchFamily="49" charset="-122"/>
                <a:ea typeface="黑体" panose="02010609060101010101" pitchFamily="49" charset="-122"/>
              </a:rPr>
              <a:t>设备驱动程序概述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设备驱动程序的功能   </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接收由与设备无关的软件发来的命令和参数，并将命令中的抽象要求转换为与设备相关的低层操作序列。</a:t>
            </a:r>
            <a:br>
              <a:rPr lang="zh-CN" altLang="en-US"/>
            </a:br>
            <a:r>
              <a:rPr lang="zh-CN" altLang="en-US"/>
              <a:t>　　</a:t>
            </a:r>
            <a:r>
              <a:rPr lang="en-US" altLang="zh-CN"/>
              <a:t>(2) </a:t>
            </a:r>
            <a:r>
              <a:rPr lang="zh-CN" altLang="en-US"/>
              <a:t>检查用户</a:t>
            </a:r>
            <a:r>
              <a:rPr lang="en-US" altLang="zh-CN"/>
              <a:t>I/O</a:t>
            </a:r>
            <a:r>
              <a:rPr lang="zh-CN" altLang="en-US"/>
              <a:t>请求的合法性，了解</a:t>
            </a:r>
            <a:r>
              <a:rPr lang="en-US" altLang="zh-CN"/>
              <a:t>I/O</a:t>
            </a:r>
            <a:r>
              <a:rPr lang="zh-CN" altLang="en-US"/>
              <a:t>设备的工作状态，传递与</a:t>
            </a:r>
            <a:r>
              <a:rPr lang="en-US" altLang="zh-CN"/>
              <a:t>I/O</a:t>
            </a:r>
            <a:r>
              <a:rPr lang="zh-CN" altLang="en-US"/>
              <a:t>设备操作有关的参数，设置设备的工作方式。</a:t>
            </a:r>
            <a:br>
              <a:rPr lang="zh-CN" altLang="en-US"/>
            </a:br>
            <a:r>
              <a:rPr lang="zh-CN" altLang="en-US"/>
              <a:t>　　</a:t>
            </a:r>
            <a:r>
              <a:rPr lang="en-US" altLang="zh-CN"/>
              <a:t>(3) </a:t>
            </a:r>
            <a:r>
              <a:rPr lang="zh-CN" altLang="en-US"/>
              <a:t>发出</a:t>
            </a:r>
            <a:r>
              <a:rPr lang="en-US" altLang="zh-CN"/>
              <a:t>I/O</a:t>
            </a:r>
            <a:r>
              <a:rPr lang="zh-CN" altLang="en-US"/>
              <a:t>命令，如果设备空闲，便立即启动</a:t>
            </a:r>
            <a:r>
              <a:rPr lang="en-US" altLang="zh-CN"/>
              <a:t>I/O</a:t>
            </a:r>
            <a:r>
              <a:rPr lang="zh-CN" altLang="en-US"/>
              <a:t>设备，完成指定的</a:t>
            </a:r>
            <a:r>
              <a:rPr lang="en-US" altLang="zh-CN"/>
              <a:t>I/O</a:t>
            </a:r>
            <a:r>
              <a:rPr lang="zh-CN" altLang="en-US"/>
              <a:t>操作；如果设备忙碌，则将请求者的请求块挂在设备队列上等待。</a:t>
            </a:r>
            <a:br>
              <a:rPr lang="zh-CN" altLang="en-US"/>
            </a:br>
            <a:r>
              <a:rPr lang="zh-CN" altLang="en-US"/>
              <a:t>　　</a:t>
            </a:r>
            <a:r>
              <a:rPr lang="en-US" altLang="zh-CN"/>
              <a:t>(4) </a:t>
            </a:r>
            <a:r>
              <a:rPr lang="zh-CN" altLang="en-US"/>
              <a:t>及时响应由设备控制器发来的中断请求，并根据其中断类型，调用相应的中断处理程序进行处理。</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8282694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设备驱动程序的特点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设备驱动程序属于低级的系统例程，它与一般的应用程序及系统程序之间有下述明显差异：</a:t>
            </a:r>
            <a:br>
              <a:rPr lang="zh-CN" altLang="en-US"/>
            </a:br>
            <a:r>
              <a:rPr lang="zh-CN" altLang="en-US"/>
              <a:t>　　</a:t>
            </a:r>
            <a:r>
              <a:rPr lang="en-US" altLang="zh-CN"/>
              <a:t>(1) </a:t>
            </a:r>
            <a:r>
              <a:rPr lang="zh-CN" altLang="en-US"/>
              <a:t>驱动程序是实现在与设备无关的软件和设备控制器之间通信和转换的程序，具体说，它将抽象的</a:t>
            </a:r>
            <a:r>
              <a:rPr lang="en-US" altLang="zh-CN"/>
              <a:t>I/O</a:t>
            </a:r>
            <a:r>
              <a:rPr lang="zh-CN" altLang="en-US"/>
              <a:t>请求转换成具体的</a:t>
            </a:r>
            <a:r>
              <a:rPr lang="en-US" altLang="zh-CN"/>
              <a:t>I/O</a:t>
            </a:r>
            <a:r>
              <a:rPr lang="zh-CN" altLang="en-US"/>
              <a:t>操作后传送给控制器。又把控制器中所记录的设备状态和</a:t>
            </a:r>
            <a:r>
              <a:rPr lang="en-US" altLang="zh-CN"/>
              <a:t>I/O</a:t>
            </a:r>
            <a:r>
              <a:rPr lang="zh-CN" altLang="en-US"/>
              <a:t>操作完成情况，及时地反映给请求</a:t>
            </a:r>
            <a:r>
              <a:rPr lang="en-US" altLang="zh-CN"/>
              <a:t>I/O</a:t>
            </a:r>
            <a:r>
              <a:rPr lang="zh-CN" altLang="en-US"/>
              <a:t>的进程。</a:t>
            </a:r>
            <a:br>
              <a:rPr lang="zh-CN" altLang="en-US"/>
            </a:br>
            <a:r>
              <a:rPr lang="zh-CN" altLang="en-US"/>
              <a:t>　　</a:t>
            </a:r>
            <a:r>
              <a:rPr lang="en-US" altLang="zh-CN"/>
              <a:t>(2) </a:t>
            </a:r>
            <a:r>
              <a:rPr lang="zh-CN" altLang="en-US"/>
              <a:t>驱动程序与设备控制器以及</a:t>
            </a:r>
            <a:r>
              <a:rPr lang="en-US" altLang="zh-CN"/>
              <a:t>I/O</a:t>
            </a:r>
            <a:r>
              <a:rPr lang="zh-CN" altLang="en-US"/>
              <a:t>设备的硬件特性紧密相关，对于不同类型的设备，应配置不同的驱动程序。但可以为相同的多个终端设置一个终端驱动程序。</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583875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驱动程序与</a:t>
            </a:r>
            <a:r>
              <a:rPr lang="en-US" altLang="zh-CN"/>
              <a:t>I/O</a:t>
            </a:r>
            <a:r>
              <a:rPr lang="zh-CN" altLang="en-US"/>
              <a:t>设备所采用的</a:t>
            </a:r>
            <a:r>
              <a:rPr lang="en-US" altLang="zh-CN"/>
              <a:t>I/O</a:t>
            </a:r>
            <a:r>
              <a:rPr lang="zh-CN" altLang="en-US"/>
              <a:t>控制方式紧密相关，常用的</a:t>
            </a:r>
            <a:r>
              <a:rPr lang="en-US" altLang="zh-CN"/>
              <a:t>I/O</a:t>
            </a:r>
            <a:r>
              <a:rPr lang="zh-CN" altLang="en-US"/>
              <a:t>控制方式是中断驱动和</a:t>
            </a:r>
            <a:r>
              <a:rPr lang="en-US" altLang="zh-CN"/>
              <a:t>DMA</a:t>
            </a:r>
            <a:r>
              <a:rPr lang="zh-CN" altLang="en-US"/>
              <a:t>方式。</a:t>
            </a:r>
            <a:br>
              <a:rPr lang="zh-CN" altLang="en-US"/>
            </a:br>
            <a:r>
              <a:rPr lang="zh-CN" altLang="en-US"/>
              <a:t>　　</a:t>
            </a:r>
            <a:r>
              <a:rPr lang="en-US" altLang="zh-CN"/>
              <a:t>(4) </a:t>
            </a:r>
            <a:r>
              <a:rPr lang="zh-CN" altLang="en-US"/>
              <a:t>由于驱动程序与硬件紧密相关，因而其中的一部分必须用汇编语言书写。目前有很多驱动程序的基本部分已经固化在</a:t>
            </a:r>
            <a:r>
              <a:rPr lang="en-US" altLang="zh-CN"/>
              <a:t>ROM</a:t>
            </a:r>
            <a:r>
              <a:rPr lang="zh-CN" altLang="en-US"/>
              <a:t>中。</a:t>
            </a:r>
            <a:br>
              <a:rPr lang="zh-CN" altLang="en-US"/>
            </a:br>
            <a:r>
              <a:rPr lang="zh-CN" altLang="en-US"/>
              <a:t>　　</a:t>
            </a:r>
            <a:r>
              <a:rPr lang="en-US" altLang="zh-CN"/>
              <a:t>(5) </a:t>
            </a:r>
            <a:r>
              <a:rPr lang="zh-CN" altLang="en-US"/>
              <a:t>驱动程序应允许可重入。一个正在运行的驱动程序常会在一次调用完成前被再次调用。</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94432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设备处理方式</a:t>
            </a:r>
            <a:r>
              <a:rPr lang="zh-CN" altLang="en-US"/>
              <a:t>  </a:t>
            </a:r>
            <a:br>
              <a:rPr lang="zh-CN" altLang="en-US"/>
            </a:br>
            <a:r>
              <a:rPr lang="zh-CN" altLang="en-US"/>
              <a:t>　　在不同的操作系统中，所采用的设备处理方式并不完全相同。 </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54769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6.4.2  </a:t>
            </a:r>
            <a:r>
              <a:rPr lang="zh-CN" altLang="en-US">
                <a:latin typeface="黑体" panose="02010609060101010101" pitchFamily="49" charset="-122"/>
                <a:ea typeface="黑体" panose="02010609060101010101" pitchFamily="49" charset="-122"/>
              </a:rPr>
              <a:t>设备驱动程序的处理过程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设备驱动程序的主要任务是启动指定设备，完成上层指定的</a:t>
            </a:r>
            <a:r>
              <a:rPr lang="en-US" altLang="zh-CN"/>
              <a:t>I/O</a:t>
            </a:r>
            <a:r>
              <a:rPr lang="zh-CN" altLang="en-US"/>
              <a:t>工作。但在启动之前，应先完成必要的准备工作，如检测设备状态是否为“忙”等。在完成所有的准备工作后，才向设备控制器发送一条启动命令。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360811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endParaRPr lang="zh-CN" altLang="zh-CN"/>
          </a:p>
        </p:txBody>
      </p:sp>
      <p:sp>
        <p:nvSpPr>
          <p:cNvPr id="758787" name="Rectangle 3"/>
          <p:cNvSpPr>
            <a:spLocks noGrp="1" noChangeArrowheads="1"/>
          </p:cNvSpPr>
          <p:nvPr>
            <p:ph type="body" idx="1"/>
          </p:nvPr>
        </p:nvSpPr>
        <p:spPr>
          <a:xfrm>
            <a:off x="0" y="5229225"/>
            <a:ext cx="9144000" cy="476250"/>
          </a:xfrm>
        </p:spPr>
        <p:txBody>
          <a:bodyPr/>
          <a:lstStyle/>
          <a:p>
            <a:r>
              <a:rPr lang="zh-CN" altLang="en-US"/>
              <a:t>图</a:t>
            </a:r>
            <a:r>
              <a:rPr lang="en-US" altLang="zh-CN"/>
              <a:t>6-12  </a:t>
            </a:r>
            <a:r>
              <a:rPr lang="zh-CN" altLang="en-US"/>
              <a:t>状态寄存器中的格式</a:t>
            </a:r>
          </a:p>
        </p:txBody>
      </p:sp>
      <p:pic>
        <p:nvPicPr>
          <p:cNvPr id="758788" name="Picture 4" descr="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628775"/>
            <a:ext cx="6529387" cy="2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09562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6.4.3  </a:t>
            </a:r>
            <a:r>
              <a:rPr lang="zh-CN" altLang="en-US">
                <a:latin typeface="黑体" panose="02010609060101010101" pitchFamily="49" charset="-122"/>
                <a:ea typeface="黑体" panose="02010609060101010101" pitchFamily="49" charset="-122"/>
              </a:rPr>
              <a:t>对</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设备的控制方式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对设备的控制，早期是使用轮询的可编程</a:t>
            </a:r>
            <a:r>
              <a:rPr lang="en-US" altLang="zh-CN"/>
              <a:t>I/O</a:t>
            </a:r>
            <a:r>
              <a:rPr lang="zh-CN" altLang="en-US"/>
              <a:t>方式，后来发展为使用中断的可编程</a:t>
            </a:r>
            <a:r>
              <a:rPr lang="en-US" altLang="zh-CN"/>
              <a:t>I/O</a:t>
            </a:r>
            <a:r>
              <a:rPr lang="zh-CN" altLang="en-US"/>
              <a:t>方式。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9619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1.5.1  </a:t>
            </a:r>
            <a:r>
              <a:rPr lang="zh-CN" altLang="en-US">
                <a:latin typeface="黑体" panose="02010609060101010101" pitchFamily="49" charset="-122"/>
                <a:ea typeface="黑体" panose="02010609060101010101" pitchFamily="49" charset="-122"/>
              </a:rPr>
              <a:t>传统操作系统结构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无结构操作系统</a:t>
            </a:r>
            <a:br>
              <a:rPr lang="zh-CN" altLang="en-US">
                <a:latin typeface="黑体" panose="02010609060101010101" pitchFamily="49" charset="-122"/>
                <a:ea typeface="黑体" panose="02010609060101010101" pitchFamily="49" charset="-122"/>
              </a:rPr>
            </a:br>
            <a:r>
              <a:rPr lang="zh-CN" altLang="en-US"/>
              <a:t>　　在早期开发操作系统时，设计者只是把他的注意力放在功能的实现和获得高的效率上，缺乏首尾一致的设计思想。此时的</a:t>
            </a:r>
            <a:r>
              <a:rPr lang="en-US" altLang="zh-CN"/>
              <a:t>OS</a:t>
            </a:r>
            <a:r>
              <a:rPr lang="zh-CN" altLang="en-US"/>
              <a:t>是为数众多的一组过程的集合，每个过程可以任意地相互调用其它过程，致使操作系统内部既复杂又混乱，因此，这种</a:t>
            </a:r>
            <a:r>
              <a:rPr lang="en-US" altLang="zh-CN"/>
              <a:t>OS</a:t>
            </a:r>
            <a:r>
              <a:rPr lang="zh-CN" altLang="en-US"/>
              <a:t>是无结构的，也有人把它称为整体系统结构。</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651105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使用轮询的可编程</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处理机对</a:t>
            </a:r>
            <a:r>
              <a:rPr lang="en-US" altLang="zh-CN"/>
              <a:t>I/O</a:t>
            </a:r>
            <a:r>
              <a:rPr lang="zh-CN" altLang="en-US"/>
              <a:t>设备的控制采取轮询的可编程</a:t>
            </a:r>
            <a:r>
              <a:rPr lang="en-US" altLang="zh-CN"/>
              <a:t>I/O</a:t>
            </a:r>
            <a:r>
              <a:rPr lang="zh-CN" altLang="en-US"/>
              <a:t>方式，即在处理机向控制器发出一条</a:t>
            </a:r>
            <a:r>
              <a:rPr lang="en-US" altLang="zh-CN"/>
              <a:t>I/O</a:t>
            </a:r>
            <a:r>
              <a:rPr lang="zh-CN" altLang="en-US"/>
              <a:t>指令，启动输入设备输入数据时，要同时把状态寄存器中的忙</a:t>
            </a:r>
            <a:r>
              <a:rPr lang="en-US" altLang="zh-CN"/>
              <a:t>/</a:t>
            </a:r>
            <a:r>
              <a:rPr lang="zh-CN" altLang="en-US"/>
              <a:t>闲标志</a:t>
            </a:r>
            <a:r>
              <a:rPr lang="en-US" altLang="zh-CN"/>
              <a:t>busy</a:t>
            </a:r>
            <a:r>
              <a:rPr lang="zh-CN" altLang="en-US"/>
              <a:t>置为</a:t>
            </a:r>
            <a:r>
              <a:rPr lang="en-US" altLang="zh-CN"/>
              <a:t>1</a:t>
            </a:r>
            <a:r>
              <a:rPr lang="zh-CN" altLang="en-US"/>
              <a:t>，然后便不断地循环测试</a:t>
            </a:r>
            <a:r>
              <a:rPr lang="en-US" altLang="zh-CN"/>
              <a:t>busy(</a:t>
            </a:r>
            <a:r>
              <a:rPr lang="zh-CN" altLang="en-US"/>
              <a:t>称为轮询</a:t>
            </a:r>
            <a:r>
              <a:rPr lang="en-US" altLang="zh-CN"/>
              <a:t>)</a:t>
            </a:r>
            <a:r>
              <a:rPr lang="zh-CN" altLang="en-US"/>
              <a:t>。当</a:t>
            </a:r>
            <a:r>
              <a:rPr lang="en-US" altLang="zh-CN"/>
              <a:t>busy=1</a:t>
            </a:r>
            <a:r>
              <a:rPr lang="zh-CN" altLang="en-US"/>
              <a:t>时，表示输入机尚未输完一个字</a:t>
            </a:r>
            <a:r>
              <a:rPr lang="en-US" altLang="zh-CN"/>
              <a:t>(</a:t>
            </a:r>
            <a:r>
              <a:rPr lang="zh-CN" altLang="en-US"/>
              <a:t>符</a:t>
            </a:r>
            <a:r>
              <a:rPr lang="en-US" altLang="zh-CN"/>
              <a:t>)</a:t>
            </a:r>
            <a:r>
              <a:rPr lang="zh-CN" altLang="en-US"/>
              <a:t>，处理机应继续对该标志进行测试，直至</a:t>
            </a:r>
            <a:r>
              <a:rPr lang="en-US" altLang="zh-CN"/>
              <a:t>busy=0</a:t>
            </a:r>
            <a:r>
              <a:rPr lang="zh-CN" altLang="en-US"/>
              <a:t>，表明输入机已将输入数据送入控制器的数据寄存器中。于是处理机将数据寄存器中的数据取出，送入内存指定单元中，这样便完成了一个字</a:t>
            </a:r>
            <a:r>
              <a:rPr lang="en-US" altLang="zh-CN"/>
              <a:t>(</a:t>
            </a:r>
            <a:r>
              <a:rPr lang="zh-CN" altLang="en-US"/>
              <a:t>符</a:t>
            </a:r>
            <a:r>
              <a:rPr lang="en-US" altLang="zh-CN"/>
              <a:t>)</a:t>
            </a:r>
            <a:r>
              <a:rPr lang="zh-CN" altLang="en-US"/>
              <a:t>的</a:t>
            </a:r>
            <a:r>
              <a:rPr lang="en-US" altLang="zh-CN"/>
              <a:t>I/O</a:t>
            </a:r>
            <a:r>
              <a:rPr lang="zh-CN" altLang="en-US"/>
              <a:t>。接着再去启动读下一个数据，并置</a:t>
            </a:r>
            <a:r>
              <a:rPr lang="en-US" altLang="zh-CN"/>
              <a:t>busy=1</a:t>
            </a:r>
            <a:r>
              <a:rPr lang="zh-CN" altLang="en-US"/>
              <a:t>。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810139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endParaRPr lang="zh-CN" altLang="zh-CN"/>
          </a:p>
        </p:txBody>
      </p:sp>
      <p:sp>
        <p:nvSpPr>
          <p:cNvPr id="761859" name="Rectangle 3"/>
          <p:cNvSpPr>
            <a:spLocks noGrp="1" noChangeArrowheads="1"/>
          </p:cNvSpPr>
          <p:nvPr>
            <p:ph type="body" idx="1"/>
          </p:nvPr>
        </p:nvSpPr>
        <p:spPr/>
        <p:txBody>
          <a:bodyPr/>
          <a:lstStyle/>
          <a:p>
            <a:r>
              <a:rPr lang="zh-CN" altLang="en-US"/>
              <a:t>图</a:t>
            </a:r>
            <a:r>
              <a:rPr lang="en-US" altLang="zh-CN"/>
              <a:t>6-13  </a:t>
            </a:r>
            <a:r>
              <a:rPr lang="zh-CN" altLang="en-US"/>
              <a:t>程序</a:t>
            </a:r>
            <a:r>
              <a:rPr lang="en-US" altLang="zh-CN"/>
              <a:t>I/O</a:t>
            </a:r>
            <a:r>
              <a:rPr lang="zh-CN" altLang="en-US"/>
              <a:t>和中断驱动方式的流程</a:t>
            </a:r>
          </a:p>
        </p:txBody>
      </p:sp>
      <p:pic>
        <p:nvPicPr>
          <p:cNvPr id="761860" name="Picture 4" descr="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125538"/>
            <a:ext cx="6315075" cy="442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90729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使用中断的可编程</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当前，对</a:t>
            </a:r>
            <a:r>
              <a:rPr lang="en-US" altLang="zh-CN"/>
              <a:t>I/O</a:t>
            </a:r>
            <a:r>
              <a:rPr lang="zh-CN" altLang="en-US"/>
              <a:t>设备的控制，广泛采用中断的可编程</a:t>
            </a:r>
            <a:r>
              <a:rPr lang="en-US" altLang="zh-CN"/>
              <a:t>I/O</a:t>
            </a:r>
            <a:r>
              <a:rPr lang="zh-CN" altLang="en-US"/>
              <a:t>方式，即当某进程要启动某个</a:t>
            </a:r>
            <a:r>
              <a:rPr lang="en-US" altLang="zh-CN"/>
              <a:t>I/O</a:t>
            </a:r>
            <a:r>
              <a:rPr lang="zh-CN" altLang="en-US"/>
              <a:t>设备工作时，便由</a:t>
            </a:r>
            <a:r>
              <a:rPr lang="en-US" altLang="zh-CN"/>
              <a:t>CPU</a:t>
            </a:r>
            <a:r>
              <a:rPr lang="zh-CN" altLang="en-US"/>
              <a:t>向相应的设备控制器发出一条</a:t>
            </a:r>
            <a:r>
              <a:rPr lang="en-US" altLang="zh-CN"/>
              <a:t>I/O</a:t>
            </a:r>
            <a:r>
              <a:rPr lang="zh-CN" altLang="en-US"/>
              <a:t>命令，然后立即返回继续执行原来的任务。设备控制器于是按照该命令的要求去控制指定</a:t>
            </a:r>
            <a:r>
              <a:rPr lang="en-US" altLang="zh-CN"/>
              <a:t>I/O</a:t>
            </a:r>
            <a:r>
              <a:rPr lang="zh-CN" altLang="en-US"/>
              <a:t>设备。此时，</a:t>
            </a:r>
            <a:r>
              <a:rPr lang="en-US" altLang="zh-CN"/>
              <a:t>CPU</a:t>
            </a:r>
            <a:r>
              <a:rPr lang="zh-CN" altLang="en-US"/>
              <a:t>与</a:t>
            </a:r>
            <a:r>
              <a:rPr lang="en-US" altLang="zh-CN"/>
              <a:t>I/O</a:t>
            </a:r>
            <a:r>
              <a:rPr lang="zh-CN" altLang="en-US"/>
              <a:t>设备并行操作。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1581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直接存储器访问方式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接存储器访问方式的引入</a:t>
            </a:r>
            <a:br>
              <a:rPr lang="zh-CN" altLang="en-US"/>
            </a:br>
            <a:r>
              <a:rPr lang="zh-CN" altLang="en-US"/>
              <a:t>　　虽然中断驱动</a:t>
            </a:r>
            <a:r>
              <a:rPr lang="en-US" altLang="zh-CN"/>
              <a:t>I/O</a:t>
            </a:r>
            <a:r>
              <a:rPr lang="zh-CN" altLang="en-US"/>
              <a:t>比程序</a:t>
            </a:r>
            <a:r>
              <a:rPr lang="en-US" altLang="zh-CN"/>
              <a:t>I/O</a:t>
            </a:r>
            <a:r>
              <a:rPr lang="zh-CN" altLang="en-US"/>
              <a:t>方式更有效，但它仍是以字</a:t>
            </a:r>
            <a:r>
              <a:rPr lang="en-US" altLang="zh-CN"/>
              <a:t>(</a:t>
            </a:r>
            <a:r>
              <a:rPr lang="zh-CN" altLang="en-US"/>
              <a:t>节</a:t>
            </a:r>
            <a:r>
              <a:rPr lang="en-US" altLang="zh-CN"/>
              <a:t>)</a:t>
            </a:r>
            <a:r>
              <a:rPr lang="zh-CN" altLang="en-US"/>
              <a:t>为单位进行</a:t>
            </a:r>
            <a:r>
              <a:rPr lang="en-US" altLang="zh-CN"/>
              <a:t>I/O</a:t>
            </a:r>
            <a:r>
              <a:rPr lang="zh-CN" altLang="en-US"/>
              <a:t>的。每当完成一个字</a:t>
            </a:r>
            <a:r>
              <a:rPr lang="en-US" altLang="zh-CN"/>
              <a:t>(</a:t>
            </a:r>
            <a:r>
              <a:rPr lang="zh-CN" altLang="en-US"/>
              <a:t>节</a:t>
            </a:r>
            <a:r>
              <a:rPr lang="en-US" altLang="zh-CN"/>
              <a:t>)</a:t>
            </a:r>
            <a:r>
              <a:rPr lang="zh-CN" altLang="en-US"/>
              <a:t>的</a:t>
            </a:r>
            <a:r>
              <a:rPr lang="en-US" altLang="zh-CN"/>
              <a:t>I/O</a:t>
            </a:r>
            <a:r>
              <a:rPr lang="zh-CN" altLang="en-US"/>
              <a:t>时，控制器便要向</a:t>
            </a:r>
            <a:r>
              <a:rPr lang="en-US" altLang="zh-CN"/>
              <a:t>CPU</a:t>
            </a:r>
            <a:r>
              <a:rPr lang="zh-CN" altLang="en-US"/>
              <a:t>请求一次中断。 </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021044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lang="zh-CN" altLang="en-US"/>
              <a:t>　　该方式的特点是：</a:t>
            </a:r>
            <a:br>
              <a:rPr lang="zh-CN" altLang="en-US"/>
            </a:br>
            <a:r>
              <a:rPr lang="zh-CN" altLang="en-US"/>
              <a:t>　　</a:t>
            </a:r>
            <a:r>
              <a:rPr lang="en-US" altLang="zh-CN"/>
              <a:t>(1) </a:t>
            </a:r>
            <a:r>
              <a:rPr lang="zh-CN" altLang="en-US"/>
              <a:t>数据传输的基本单位是数据块，即在</a:t>
            </a:r>
            <a:r>
              <a:rPr lang="en-US" altLang="zh-CN"/>
              <a:t>CPU</a:t>
            </a:r>
            <a:r>
              <a:rPr lang="zh-CN" altLang="en-US"/>
              <a:t>与</a:t>
            </a:r>
            <a:r>
              <a:rPr lang="en-US" altLang="zh-CN"/>
              <a:t>I/O</a:t>
            </a:r>
            <a:r>
              <a:rPr lang="zh-CN" altLang="en-US"/>
              <a:t>设备之间，每次传送至少一个数据块。</a:t>
            </a:r>
            <a:br>
              <a:rPr lang="zh-CN" altLang="en-US"/>
            </a:br>
            <a:r>
              <a:rPr lang="zh-CN" altLang="en-US"/>
              <a:t>　　</a:t>
            </a:r>
            <a:r>
              <a:rPr lang="en-US" altLang="zh-CN"/>
              <a:t>(2) </a:t>
            </a:r>
            <a:r>
              <a:rPr lang="zh-CN" altLang="en-US"/>
              <a:t>所传送的数据是从设备直接送入内存的，或者相反。</a:t>
            </a:r>
            <a:br>
              <a:rPr lang="zh-CN" altLang="en-US"/>
            </a:br>
            <a:r>
              <a:rPr lang="zh-CN" altLang="en-US"/>
              <a:t>　　</a:t>
            </a:r>
            <a:r>
              <a:rPr lang="en-US" altLang="zh-CN"/>
              <a:t>(3) </a:t>
            </a:r>
            <a:r>
              <a:rPr lang="zh-CN" altLang="en-US"/>
              <a:t>仅在传送一个或多个数据块的开始和结束时，才需</a:t>
            </a:r>
            <a:r>
              <a:rPr lang="en-US" altLang="zh-CN"/>
              <a:t>CPU</a:t>
            </a:r>
            <a:r>
              <a:rPr lang="zh-CN" altLang="en-US"/>
              <a:t>干预，整块数据的传送是在控制器的控制下完成的。可见，</a:t>
            </a:r>
            <a:r>
              <a:rPr lang="en-US" altLang="zh-CN"/>
              <a:t>DMA</a:t>
            </a:r>
            <a:r>
              <a:rPr lang="zh-CN" altLang="en-US"/>
              <a:t>方式较之中断驱动方式又进一步提高了</a:t>
            </a:r>
            <a:r>
              <a:rPr lang="en-US" altLang="zh-CN"/>
              <a:t>CPU</a:t>
            </a:r>
            <a:r>
              <a:rPr lang="zh-CN" altLang="en-US"/>
              <a:t>与</a:t>
            </a:r>
            <a:r>
              <a:rPr lang="en-US" altLang="zh-CN"/>
              <a:t>I/O</a:t>
            </a:r>
            <a:r>
              <a:rPr lang="zh-CN" altLang="en-US"/>
              <a:t>设备的并行操作程度。</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571322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50000"/>
              </a:lnSpc>
            </a:pPr>
            <a:r>
              <a:rPr lang="zh-CN" altLang="en-US"/>
              <a:t>　　</a:t>
            </a:r>
            <a:r>
              <a:rPr lang="en-US" altLang="zh-CN"/>
              <a:t>2)  DMA</a:t>
            </a:r>
            <a:r>
              <a:rPr lang="zh-CN" altLang="en-US"/>
              <a:t>控制器的组成</a:t>
            </a:r>
            <a:br>
              <a:rPr lang="zh-CN" altLang="en-US"/>
            </a:br>
            <a:r>
              <a:rPr lang="zh-CN" altLang="en-US"/>
              <a:t>　　</a:t>
            </a:r>
            <a:r>
              <a:rPr lang="en-US" altLang="zh-CN"/>
              <a:t>DMA</a:t>
            </a:r>
            <a:r>
              <a:rPr lang="zh-CN" altLang="en-US"/>
              <a:t>控制器由三部分组成：主机与</a:t>
            </a:r>
            <a:r>
              <a:rPr lang="en-US" altLang="zh-CN"/>
              <a:t>DMA</a:t>
            </a:r>
            <a:r>
              <a:rPr lang="zh-CN" altLang="en-US"/>
              <a:t>控制器的接口；</a:t>
            </a:r>
            <a:r>
              <a:rPr lang="en-US" altLang="zh-CN"/>
              <a:t>DMA</a:t>
            </a:r>
            <a:r>
              <a:rPr lang="zh-CN" altLang="en-US"/>
              <a:t>控制器与块设备的接口；</a:t>
            </a:r>
            <a:r>
              <a:rPr lang="en-US" altLang="zh-CN"/>
              <a:t>I/O</a:t>
            </a:r>
            <a:r>
              <a:rPr lang="zh-CN" altLang="en-US"/>
              <a:t>控制逻辑。图</a:t>
            </a:r>
            <a:r>
              <a:rPr lang="en-US" altLang="zh-CN"/>
              <a:t>6-14</a:t>
            </a:r>
            <a:r>
              <a:rPr lang="zh-CN" altLang="en-US"/>
              <a:t>示出了</a:t>
            </a:r>
            <a:r>
              <a:rPr lang="en-US" altLang="zh-CN"/>
              <a:t>DMA</a:t>
            </a:r>
            <a:r>
              <a:rPr lang="zh-CN" altLang="en-US"/>
              <a:t>控制器的组成。这里主要介绍主机与控制器之间的接口。</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68833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endParaRPr lang="zh-CN" altLang="zh-CN"/>
          </a:p>
        </p:txBody>
      </p:sp>
      <p:sp>
        <p:nvSpPr>
          <p:cNvPr id="766979" name="Rectangle 3"/>
          <p:cNvSpPr>
            <a:spLocks noGrp="1" noChangeArrowheads="1"/>
          </p:cNvSpPr>
          <p:nvPr>
            <p:ph type="body" idx="1"/>
          </p:nvPr>
        </p:nvSpPr>
        <p:spPr>
          <a:xfrm>
            <a:off x="0" y="5229225"/>
            <a:ext cx="9144000" cy="476250"/>
          </a:xfrm>
        </p:spPr>
        <p:txBody>
          <a:bodyPr/>
          <a:lstStyle/>
          <a:p>
            <a:r>
              <a:rPr lang="zh-CN" altLang="en-US"/>
              <a:t>图</a:t>
            </a:r>
            <a:r>
              <a:rPr lang="en-US" altLang="zh-CN"/>
              <a:t>6-14  DMA</a:t>
            </a:r>
            <a:r>
              <a:rPr lang="zh-CN" altLang="en-US"/>
              <a:t>控制器的组成</a:t>
            </a:r>
          </a:p>
        </p:txBody>
      </p:sp>
      <p:pic>
        <p:nvPicPr>
          <p:cNvPr id="766980" name="Picture 4" descr="6-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844675"/>
            <a:ext cx="6697663" cy="253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0689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40000"/>
              </a:lnSpc>
            </a:pPr>
            <a:r>
              <a:rPr lang="zh-CN" altLang="en-US"/>
              <a:t>　　</a:t>
            </a:r>
            <a:r>
              <a:rPr lang="en-US" altLang="zh-CN"/>
              <a:t>3)  DMA</a:t>
            </a:r>
            <a:r>
              <a:rPr lang="zh-CN" altLang="en-US"/>
              <a:t>工作过程</a:t>
            </a:r>
            <a:br>
              <a:rPr lang="zh-CN" altLang="en-US"/>
            </a:br>
            <a:r>
              <a:rPr lang="zh-CN" altLang="en-US"/>
              <a:t>　　当</a:t>
            </a:r>
            <a:r>
              <a:rPr lang="en-US" altLang="zh-CN"/>
              <a:t>CPU</a:t>
            </a:r>
            <a:r>
              <a:rPr lang="zh-CN" altLang="en-US"/>
              <a:t>要从磁盘读入一数据块时，便向磁盘控制器发送一条读命令。该命令被送入命令寄存器</a:t>
            </a:r>
            <a:r>
              <a:rPr lang="en-US" altLang="zh-CN"/>
              <a:t>CR</a:t>
            </a:r>
            <a:r>
              <a:rPr lang="zh-CN" altLang="en-US"/>
              <a:t>中。同时，需要将本次要读入数据在内存的起始目标地址送入内存地址寄存器</a:t>
            </a:r>
            <a:r>
              <a:rPr lang="en-US" altLang="zh-CN"/>
              <a:t>MAR</a:t>
            </a:r>
            <a:r>
              <a:rPr lang="zh-CN" altLang="en-US"/>
              <a:t>中。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650721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endParaRPr lang="zh-CN" altLang="zh-CN"/>
          </a:p>
        </p:txBody>
      </p:sp>
      <p:sp>
        <p:nvSpPr>
          <p:cNvPr id="769027" name="Rectangle 3"/>
          <p:cNvSpPr>
            <a:spLocks noGrp="1" noChangeArrowheads="1"/>
          </p:cNvSpPr>
          <p:nvPr>
            <p:ph type="body" idx="1"/>
          </p:nvPr>
        </p:nvSpPr>
        <p:spPr/>
        <p:txBody>
          <a:bodyPr/>
          <a:lstStyle/>
          <a:p>
            <a:r>
              <a:rPr lang="zh-CN" altLang="en-US"/>
              <a:t>图</a:t>
            </a:r>
            <a:r>
              <a:rPr lang="en-US" altLang="zh-CN"/>
              <a:t>6-15  DMA</a:t>
            </a:r>
            <a:r>
              <a:rPr lang="zh-CN" altLang="en-US"/>
              <a:t>方式的工作流程图</a:t>
            </a:r>
          </a:p>
        </p:txBody>
      </p:sp>
      <p:pic>
        <p:nvPicPr>
          <p:cNvPr id="769028" name="Picture 4" descr="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196975"/>
            <a:ext cx="46767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9860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I/O</a:t>
            </a:r>
            <a:r>
              <a:rPr lang="zh-CN" altLang="en-US">
                <a:latin typeface="黑体" panose="02010609060101010101" pitchFamily="49" charset="-122"/>
                <a:ea typeface="黑体" panose="02010609060101010101" pitchFamily="49" charset="-122"/>
              </a:rPr>
              <a:t>通道控制方式</a:t>
            </a:r>
            <a:r>
              <a:rPr lang="zh-CN" altLang="en-US"/>
              <a:t/>
            </a:r>
            <a:br>
              <a:rPr lang="zh-CN" altLang="en-US"/>
            </a:br>
            <a:r>
              <a:rPr lang="zh-CN" altLang="en-US"/>
              <a:t>　　</a:t>
            </a:r>
            <a:r>
              <a:rPr lang="en-US" altLang="zh-CN"/>
              <a:t>1)  I/O</a:t>
            </a:r>
            <a:r>
              <a:rPr lang="zh-CN" altLang="en-US"/>
              <a:t>通道控制方式的引入</a:t>
            </a:r>
            <a:br>
              <a:rPr lang="zh-CN" altLang="en-US"/>
            </a:br>
            <a:r>
              <a:rPr lang="zh-CN" altLang="en-US"/>
              <a:t>　　虽然</a:t>
            </a:r>
            <a:r>
              <a:rPr lang="en-US" altLang="zh-CN"/>
              <a:t>DMA</a:t>
            </a:r>
            <a:r>
              <a:rPr lang="zh-CN" altLang="en-US"/>
              <a:t>方式比起中断方式来已经显著地减少了</a:t>
            </a:r>
            <a:r>
              <a:rPr lang="en-US" altLang="zh-CN"/>
              <a:t>CPU</a:t>
            </a:r>
            <a:r>
              <a:rPr lang="zh-CN" altLang="en-US"/>
              <a:t>的干预，即已由以字</a:t>
            </a:r>
            <a:r>
              <a:rPr lang="en-US" altLang="zh-CN"/>
              <a:t>(</a:t>
            </a:r>
            <a:r>
              <a:rPr lang="zh-CN" altLang="en-US"/>
              <a:t>节</a:t>
            </a:r>
            <a:r>
              <a:rPr lang="en-US" altLang="zh-CN"/>
              <a:t>)</a:t>
            </a:r>
            <a:r>
              <a:rPr lang="zh-CN" altLang="en-US"/>
              <a:t>为单位的干预减少到以数据块为单位的干预，但</a:t>
            </a:r>
            <a:r>
              <a:rPr lang="en-US" altLang="zh-CN"/>
              <a:t>CPU</a:t>
            </a:r>
            <a:r>
              <a:rPr lang="zh-CN" altLang="en-US"/>
              <a:t>每发出一条</a:t>
            </a:r>
            <a:r>
              <a:rPr lang="en-US" altLang="zh-CN"/>
              <a:t>I/O</a:t>
            </a:r>
            <a:r>
              <a:rPr lang="zh-CN" altLang="en-US"/>
              <a:t>指令，也只能去读</a:t>
            </a:r>
            <a:r>
              <a:rPr lang="en-US" altLang="zh-CN"/>
              <a:t>(</a:t>
            </a:r>
            <a:r>
              <a:rPr lang="zh-CN" altLang="en-US"/>
              <a:t>或写</a:t>
            </a:r>
            <a:r>
              <a:rPr lang="en-US" altLang="zh-CN"/>
              <a:t>)</a:t>
            </a:r>
            <a:r>
              <a:rPr lang="zh-CN" altLang="en-US"/>
              <a:t>一个连续的数据块。而当我们需要一次去读多个数据块且将它们分别传送到不同的内存区域，或者相反时，则须由</a:t>
            </a:r>
            <a:r>
              <a:rPr lang="en-US" altLang="zh-CN"/>
              <a:t>CPU</a:t>
            </a:r>
            <a:r>
              <a:rPr lang="zh-CN" altLang="en-US"/>
              <a:t>分别发出多条</a:t>
            </a:r>
            <a:r>
              <a:rPr lang="en-US" altLang="zh-CN"/>
              <a:t>I/O</a:t>
            </a:r>
            <a:r>
              <a:rPr lang="zh-CN" altLang="en-US"/>
              <a:t>指令及进行多次中断处理才能完成。</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60311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模块化结构</a:t>
            </a:r>
            <a:r>
              <a:rPr lang="en-US" altLang="zh-CN">
                <a:latin typeface="黑体" panose="02010609060101010101" pitchFamily="49" charset="-122"/>
                <a:ea typeface="黑体" panose="02010609060101010101" pitchFamily="49" charset="-122"/>
              </a:rPr>
              <a:t>OS</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模块化程序设计技术的基本概念</a:t>
            </a:r>
            <a:br>
              <a:rPr lang="zh-CN" altLang="en-US"/>
            </a:br>
            <a:r>
              <a:rPr lang="zh-CN" altLang="en-US"/>
              <a:t>　　模块化程序设计技术是</a:t>
            </a:r>
            <a:r>
              <a:rPr lang="en-US" altLang="zh-CN"/>
              <a:t>20</a:t>
            </a:r>
            <a:r>
              <a:rPr lang="zh-CN" altLang="en-US"/>
              <a:t>世纪</a:t>
            </a:r>
            <a:r>
              <a:rPr lang="en-US" altLang="zh-CN"/>
              <a:t>60</a:t>
            </a:r>
            <a:r>
              <a:rPr lang="zh-CN" altLang="en-US"/>
              <a:t>年代出现的一种结构化程序设计技术。该技术基于“分解”和“模块化”的原则来控制大型软件的复杂度。为使</a:t>
            </a:r>
            <a:r>
              <a:rPr lang="en-US" altLang="zh-CN"/>
              <a:t>OS</a:t>
            </a:r>
            <a:r>
              <a:rPr lang="zh-CN" altLang="en-US"/>
              <a:t>具有较清晰的结构，</a:t>
            </a:r>
            <a:r>
              <a:rPr lang="en-US" altLang="zh-CN"/>
              <a:t>OS</a:t>
            </a:r>
            <a:r>
              <a:rPr lang="zh-CN" altLang="en-US"/>
              <a:t>不再是由众多的过程直接构成的，而是按其功能精心地划分为若干个具有一定独立性和大小的模块。图</a:t>
            </a:r>
            <a:r>
              <a:rPr lang="en-US" altLang="zh-CN"/>
              <a:t>1-7</a:t>
            </a:r>
            <a:r>
              <a:rPr lang="zh-CN" altLang="en-US"/>
              <a:t>示出了由模块、子模块等组成的模块化</a:t>
            </a:r>
            <a:r>
              <a:rPr lang="en-US" altLang="zh-CN"/>
              <a:t>OS</a:t>
            </a:r>
            <a:r>
              <a:rPr lang="zh-CN" altLang="en-US"/>
              <a:t>结构。</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093657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通道程序</a:t>
            </a:r>
            <a:br>
              <a:rPr lang="zh-CN" altLang="en-US"/>
            </a:br>
            <a:r>
              <a:rPr lang="zh-CN" altLang="en-US"/>
              <a:t>　　通道是通过执行通道程序并与设备控制器共同实现对</a:t>
            </a:r>
            <a:r>
              <a:rPr lang="en-US" altLang="zh-CN"/>
              <a:t>I/O</a:t>
            </a:r>
            <a:r>
              <a:rPr lang="zh-CN" altLang="en-US"/>
              <a:t>设备的控制的。通道程序是由一系列通道指令</a:t>
            </a:r>
            <a:r>
              <a:rPr lang="en-US" altLang="zh-CN"/>
              <a:t>(</a:t>
            </a:r>
            <a:r>
              <a:rPr lang="zh-CN" altLang="en-US"/>
              <a:t>或称为通道命令</a:t>
            </a:r>
            <a:r>
              <a:rPr lang="en-US" altLang="zh-CN"/>
              <a:t>)</a:t>
            </a:r>
            <a:r>
              <a:rPr lang="zh-CN" altLang="en-US"/>
              <a:t>所构成的。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847398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r>
              <a:rPr lang="zh-CN" altLang="en-US"/>
              <a:t>　　下面示出了一个由六条通道指令所构成的简单的通道程序。该程序的功能是将内存中不同地址的数据写成多个记录。 </a:t>
            </a:r>
          </a:p>
        </p:txBody>
      </p:sp>
      <p:sp>
        <p:nvSpPr>
          <p:cNvPr id="772099" name="Rectangle 3"/>
          <p:cNvSpPr>
            <a:spLocks noGrp="1" noChangeArrowheads="1"/>
          </p:cNvSpPr>
          <p:nvPr>
            <p:ph type="body" idx="1"/>
          </p:nvPr>
        </p:nvSpPr>
        <p:spPr/>
        <p:txBody>
          <a:bodyPr/>
          <a:lstStyle/>
          <a:p>
            <a:endParaRPr lang="zh-CN" altLang="zh-CN"/>
          </a:p>
        </p:txBody>
      </p:sp>
      <p:pic>
        <p:nvPicPr>
          <p:cNvPr id="772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7018" r="17043"/>
          <a:stretch>
            <a:fillRect/>
          </a:stretch>
        </p:blipFill>
        <p:spPr bwMode="auto">
          <a:xfrm>
            <a:off x="1547813" y="2420938"/>
            <a:ext cx="59055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210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85087975"/>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6.5  </a:t>
            </a:r>
            <a:r>
              <a:rPr lang="zh-CN" altLang="en-US" sz="3200">
                <a:latin typeface="黑体" panose="02010609060101010101" pitchFamily="49" charset="-122"/>
                <a:ea typeface="黑体" panose="02010609060101010101" pitchFamily="49" charset="-122"/>
              </a:rPr>
              <a:t>与设备无关的</a:t>
            </a:r>
            <a:r>
              <a:rPr lang="en-US" altLang="zh-CN" sz="3200">
                <a:latin typeface="黑体" panose="02010609060101010101" pitchFamily="49" charset="-122"/>
                <a:ea typeface="黑体" panose="02010609060101010101" pitchFamily="49" charset="-122"/>
              </a:rPr>
              <a:t>I/O</a:t>
            </a:r>
            <a:r>
              <a:rPr lang="zh-CN" altLang="en-US" sz="3200">
                <a:latin typeface="黑体" panose="02010609060101010101" pitchFamily="49" charset="-122"/>
                <a:ea typeface="黑体" panose="02010609060101010101" pitchFamily="49" charset="-122"/>
              </a:rPr>
              <a:t>软件</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为了方便用户和提高</a:t>
            </a:r>
            <a:r>
              <a:rPr lang="en-US" altLang="zh-CN"/>
              <a:t>OS</a:t>
            </a:r>
            <a:r>
              <a:rPr lang="zh-CN" altLang="en-US"/>
              <a:t>的可适应性与可扩展性，在现代</a:t>
            </a:r>
            <a:r>
              <a:rPr lang="en-US" altLang="zh-CN"/>
              <a:t>OS</a:t>
            </a:r>
            <a:r>
              <a:rPr lang="zh-CN" altLang="en-US"/>
              <a:t>的</a:t>
            </a:r>
            <a:r>
              <a:rPr lang="en-US" altLang="zh-CN"/>
              <a:t>I/O</a:t>
            </a:r>
            <a:r>
              <a:rPr lang="zh-CN" altLang="en-US"/>
              <a:t>系统中，都无一例外地增加了与设备无关的</a:t>
            </a:r>
            <a:r>
              <a:rPr lang="en-US" altLang="zh-CN"/>
              <a:t>I/O</a:t>
            </a:r>
            <a:r>
              <a:rPr lang="zh-CN" altLang="en-US"/>
              <a:t>软件，以实现设备独立性，也称为设备无关性。其基本含义是：应用程序中所用的设备，不局限于使用某个具体的物理设备。为每个设备所配置的设备驱动程序是与硬件紧密相关的软件。 </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60396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6.5.1  </a:t>
            </a:r>
            <a:r>
              <a:rPr lang="zh-CN" altLang="en-US">
                <a:latin typeface="黑体" panose="02010609060101010101" pitchFamily="49" charset="-122"/>
                <a:ea typeface="黑体" panose="02010609060101010101" pitchFamily="49" charset="-122"/>
              </a:rPr>
              <a:t>与设备无关</a:t>
            </a:r>
            <a:r>
              <a:rPr lang="en-US" altLang="zh-CN">
                <a:latin typeface="黑体" panose="02010609060101010101" pitchFamily="49" charset="-122"/>
                <a:ea typeface="黑体" panose="02010609060101010101" pitchFamily="49" charset="-122"/>
              </a:rPr>
              <a:t>(Device Independence)</a:t>
            </a:r>
            <a:r>
              <a:rPr lang="zh-CN" altLang="en-US">
                <a:latin typeface="黑体" panose="02010609060101010101" pitchFamily="49" charset="-122"/>
                <a:ea typeface="黑体" panose="02010609060101010101" pitchFamily="49" charset="-122"/>
              </a:rPr>
              <a:t>软件的基本概念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以物理设备名使用设备</a:t>
            </a:r>
            <a:br>
              <a:rPr lang="zh-CN" altLang="en-US">
                <a:latin typeface="黑体" panose="02010609060101010101" pitchFamily="49" charset="-122"/>
                <a:ea typeface="黑体" panose="02010609060101010101" pitchFamily="49" charset="-122"/>
              </a:rPr>
            </a:br>
            <a:r>
              <a:rPr lang="zh-CN" altLang="en-US"/>
              <a:t>　　在早期</a:t>
            </a:r>
            <a:r>
              <a:rPr lang="en-US" altLang="zh-CN"/>
              <a:t>OS</a:t>
            </a:r>
            <a:r>
              <a:rPr lang="zh-CN" altLang="en-US"/>
              <a:t>中，应用程序在使用</a:t>
            </a:r>
            <a:r>
              <a:rPr lang="en-US" altLang="zh-CN"/>
              <a:t>I/O</a:t>
            </a:r>
            <a:r>
              <a:rPr lang="zh-CN" altLang="en-US"/>
              <a:t>设备时，都使用设备的物理名称，这使应用程序与系统中的物理设备直接相关。 </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364964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引入了逻辑设备名</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为了实现与设备的无关性而引入了逻辑设备和物理设备两个概念。逻辑设备是抽象的设备名。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466201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逻辑设备名称到物理设备名称的转换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在应用程序中，用逻辑设备名称使用设备虽然方便了用户，但系统却只识别物理设备名称，因此在实际执行时，还必须使用物理名称。为此，在系统中，必须具有将逻辑设备名称转换为某物理设备名称的功能。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525864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6.5.2  </a:t>
            </a:r>
            <a:r>
              <a:rPr lang="zh-CN" altLang="en-US">
                <a:latin typeface="黑体" panose="02010609060101010101" pitchFamily="49" charset="-122"/>
                <a:ea typeface="黑体" panose="02010609060101010101" pitchFamily="49" charset="-122"/>
              </a:rPr>
              <a:t>与设备无关的软件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设备驱动程序的统一接口</a:t>
            </a:r>
            <a:br>
              <a:rPr lang="zh-CN" altLang="en-US">
                <a:latin typeface="黑体" panose="02010609060101010101" pitchFamily="49" charset="-122"/>
                <a:ea typeface="黑体" panose="02010609060101010101" pitchFamily="49" charset="-122"/>
              </a:rPr>
            </a:br>
            <a:r>
              <a:rPr lang="zh-CN" altLang="en-US"/>
              <a:t>　　为了使所有的设备驱动程序有着统一的接口，一方面，要求每个设备驱动程序与</a:t>
            </a:r>
            <a:r>
              <a:rPr lang="en-US" altLang="zh-CN"/>
              <a:t>OS</a:t>
            </a:r>
            <a:r>
              <a:rPr lang="zh-CN" altLang="en-US"/>
              <a:t>之间都有着相同的接口，或者相近的接口，这样会使添加一个新的设备驱动程序变得很容易，同时在很大程度上方便了开发人员对设备驱动程序的编制。另一方面，要将抽象的设备名映射到适当的驱动程序上，或者说，将抽象的设备名转换为具体的物理设备名，并进一步可以找到相应物理设备的驱动程序入口。此外，还应对设备进行保护，禁止用户直接访问设备，以防止无权访问的用户使用。</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3778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缓冲管理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无论是字符设备还是块设备，它们的运行速度都远低于</a:t>
            </a:r>
            <a:r>
              <a:rPr lang="en-US" altLang="zh-CN"/>
              <a:t>CPU</a:t>
            </a:r>
            <a:r>
              <a:rPr lang="zh-CN" altLang="en-US"/>
              <a:t>的速度。为了缓和</a:t>
            </a:r>
            <a:r>
              <a:rPr lang="en-US" altLang="zh-CN"/>
              <a:t>CPU</a:t>
            </a:r>
            <a:r>
              <a:rPr lang="zh-CN" altLang="en-US"/>
              <a:t>和</a:t>
            </a:r>
            <a:r>
              <a:rPr lang="en-US" altLang="zh-CN"/>
              <a:t>I/O</a:t>
            </a:r>
            <a:r>
              <a:rPr lang="zh-CN" altLang="en-US"/>
              <a:t>设备之间的矛盾、提高</a:t>
            </a:r>
            <a:r>
              <a:rPr lang="en-US" altLang="zh-CN"/>
              <a:t>CPU</a:t>
            </a:r>
            <a:r>
              <a:rPr lang="zh-CN" altLang="en-US"/>
              <a:t>的利用率，在现代</a:t>
            </a:r>
            <a:r>
              <a:rPr lang="en-US" altLang="zh-CN"/>
              <a:t>OS</a:t>
            </a:r>
            <a:r>
              <a:rPr lang="zh-CN" altLang="en-US"/>
              <a:t>中都无一例外地分别为字符设备和块设备配置了相应的缓冲区。缓冲区有着多种形式，如单缓冲区、双缓冲区、循环缓冲区、公用缓冲池等，以满足不同情况的需要。 </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112748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差错控制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由于设备中有着许多的机械和电气部分，因此，它们比主机更容易出现故障，这就导致</a:t>
            </a:r>
            <a:r>
              <a:rPr lang="en-US" altLang="zh-CN"/>
              <a:t>I/O</a:t>
            </a:r>
            <a:r>
              <a:rPr lang="zh-CN" altLang="en-US"/>
              <a:t>操作中的绝大多数错误都与设备有关。错误可分为如下两类：</a:t>
            </a:r>
            <a:br>
              <a:rPr lang="zh-CN" altLang="en-US"/>
            </a:br>
            <a:r>
              <a:rPr lang="zh-CN" altLang="en-US"/>
              <a:t>　　</a:t>
            </a:r>
            <a:r>
              <a:rPr lang="en-US" altLang="zh-CN"/>
              <a:t>(1) </a:t>
            </a:r>
            <a:r>
              <a:rPr lang="zh-CN" altLang="en-US"/>
              <a:t>暂时性错误。</a:t>
            </a:r>
            <a:br>
              <a:rPr lang="zh-CN" altLang="en-US"/>
            </a:br>
            <a:r>
              <a:rPr lang="zh-CN" altLang="en-US"/>
              <a:t>　　</a:t>
            </a:r>
            <a:r>
              <a:rPr lang="en-US" altLang="zh-CN"/>
              <a:t>(2) </a:t>
            </a:r>
            <a:r>
              <a:rPr lang="zh-CN" altLang="en-US"/>
              <a:t>持久性错误。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754500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对独立设备的分配与回收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在系统中有两类设备：独占设备和共享设备。对于独占设备，为了避免诸进程对独占设备的争夺，必须由系统来统一分配，不允许进程自行使用。每当进程需要使用某</a:t>
            </a:r>
            <a:r>
              <a:rPr lang="en-US" altLang="zh-CN"/>
              <a:t>(</a:t>
            </a:r>
            <a:r>
              <a:rPr lang="zh-CN" altLang="en-US"/>
              <a:t>独占</a:t>
            </a:r>
            <a:r>
              <a:rPr lang="en-US" altLang="zh-CN"/>
              <a:t>)</a:t>
            </a:r>
            <a:r>
              <a:rPr lang="zh-CN" altLang="en-US"/>
              <a:t>设备时，必须先提出申请。</a:t>
            </a:r>
            <a:r>
              <a:rPr lang="en-US" altLang="zh-CN"/>
              <a:t>OS</a:t>
            </a:r>
            <a:r>
              <a:rPr lang="zh-CN" altLang="en-US"/>
              <a:t>接到对设备的请求后，先对进程所请求的独占设备进行检查，看该设备是否空闲。若空闲，才把该设备分配给请求进程。否则，进程将被阻塞，放入该设备的请求队列中等待。等到其它进程释放该设备时，再将队列中的第一个进程唤醒，该进程得到设备后继续运行。</a:t>
            </a:r>
          </a:p>
        </p:txBody>
      </p:sp>
      <p:sp>
        <p:nvSpPr>
          <p:cNvPr id="78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7413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1.1.2  </a:t>
            </a:r>
            <a:r>
              <a:rPr lang="zh-CN" altLang="en-US">
                <a:latin typeface="黑体" panose="02010609060101010101" pitchFamily="49" charset="-122"/>
                <a:ea typeface="黑体" panose="02010609060101010101" pitchFamily="49" charset="-122"/>
              </a:rPr>
              <a:t>操作系统的作用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 OS</a:t>
            </a:r>
            <a:r>
              <a:rPr lang="zh-CN" altLang="en-US">
                <a:latin typeface="黑体" panose="02010609060101010101" pitchFamily="49" charset="-122"/>
                <a:ea typeface="黑体" panose="02010609060101010101" pitchFamily="49" charset="-122"/>
              </a:rPr>
              <a:t>作为用户与计算机硬件系统之间的接口</a:t>
            </a:r>
            <a:br>
              <a:rPr lang="zh-CN" altLang="en-US">
                <a:latin typeface="黑体" panose="02010609060101010101" pitchFamily="49" charset="-122"/>
                <a:ea typeface="黑体" panose="02010609060101010101" pitchFamily="49" charset="-122"/>
              </a:rPr>
            </a:br>
            <a:r>
              <a:rPr lang="zh-CN" altLang="en-US"/>
              <a:t>　　</a:t>
            </a:r>
            <a:r>
              <a:rPr lang="en-US" altLang="zh-CN"/>
              <a:t>OS</a:t>
            </a:r>
            <a:r>
              <a:rPr lang="zh-CN" altLang="en-US"/>
              <a:t>作为用户与计算机硬件系统之间接口的含义是：</a:t>
            </a:r>
            <a:r>
              <a:rPr lang="en-US" altLang="zh-CN"/>
              <a:t>OS</a:t>
            </a:r>
            <a:r>
              <a:rPr lang="zh-CN" altLang="en-US"/>
              <a:t>处于用户与计算机硬件系统之间，用户通过</a:t>
            </a:r>
            <a:r>
              <a:rPr lang="en-US" altLang="zh-CN"/>
              <a:t>OS</a:t>
            </a:r>
            <a:r>
              <a:rPr lang="zh-CN" altLang="en-US"/>
              <a:t>来使用计算机系统。或者说，用户在</a:t>
            </a:r>
            <a:r>
              <a:rPr lang="en-US" altLang="zh-CN"/>
              <a:t>OS</a:t>
            </a:r>
            <a:r>
              <a:rPr lang="zh-CN" altLang="en-US"/>
              <a:t>帮助下能够方便、快捷、可靠地操纵计算机硬件和运行自己的程序。图</a:t>
            </a:r>
            <a:r>
              <a:rPr lang="en-US" altLang="zh-CN"/>
              <a:t>1-1</a:t>
            </a:r>
            <a:r>
              <a:rPr lang="zh-CN" altLang="en-US"/>
              <a:t>是</a:t>
            </a:r>
            <a:r>
              <a:rPr lang="en-US" altLang="zh-CN"/>
              <a:t>OS</a:t>
            </a:r>
            <a:r>
              <a:rPr lang="zh-CN" altLang="en-US"/>
              <a:t>作为接口的示意图。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5294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endParaRPr lang="zh-CN" altLang="zh-CN"/>
          </a:p>
        </p:txBody>
      </p:sp>
      <p:sp>
        <p:nvSpPr>
          <p:cNvPr id="768003" name="Rectangle 3"/>
          <p:cNvSpPr>
            <a:spLocks noGrp="1" noChangeArrowheads="1"/>
          </p:cNvSpPr>
          <p:nvPr>
            <p:ph type="body" idx="1"/>
          </p:nvPr>
        </p:nvSpPr>
        <p:spPr>
          <a:xfrm>
            <a:off x="0" y="5157788"/>
            <a:ext cx="9144000" cy="476250"/>
          </a:xfrm>
        </p:spPr>
        <p:txBody>
          <a:bodyPr/>
          <a:lstStyle/>
          <a:p>
            <a:r>
              <a:rPr lang="zh-CN" altLang="en-US"/>
              <a:t>图</a:t>
            </a:r>
            <a:r>
              <a:rPr lang="en-US" altLang="zh-CN"/>
              <a:t>1-7  </a:t>
            </a:r>
            <a:r>
              <a:rPr lang="zh-CN" altLang="en-US"/>
              <a:t>模块化结构的操作系统</a:t>
            </a:r>
          </a:p>
        </p:txBody>
      </p:sp>
      <p:pic>
        <p:nvPicPr>
          <p:cNvPr id="768004" name="Picture 4"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00213"/>
            <a:ext cx="7058025"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051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独立于设备的逻辑数据块</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不同类型的设备，其数据交换单位是不同的，读取和传输速率也各不相同，如字符型设备以单个字符</a:t>
            </a:r>
            <a:r>
              <a:rPr lang="en-US" altLang="zh-CN"/>
              <a:t>(</a:t>
            </a:r>
            <a:r>
              <a:rPr lang="zh-CN" altLang="en-US"/>
              <a:t>字</a:t>
            </a:r>
            <a:r>
              <a:rPr lang="en-US" altLang="zh-CN"/>
              <a:t>)</a:t>
            </a:r>
            <a:r>
              <a:rPr lang="zh-CN" altLang="en-US"/>
              <a:t>为单位，块设备是以一个数据块为单位。即使同一类型的设备，其数据交换单位的大小也是有差异的，如不同磁盘由于扇区大小的不同，可能造成数据块大小的不一致。设备独立性软件应能够隐藏这些差异而被逻辑设备使用，并向高层软件提供大小统一的逻辑数据块。与设备无关软件的功能如图</a:t>
            </a:r>
            <a:r>
              <a:rPr lang="en-US" altLang="zh-CN"/>
              <a:t>6-16</a:t>
            </a:r>
            <a:r>
              <a:rPr lang="zh-CN" altLang="en-US"/>
              <a:t>所示。 </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808092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endParaRPr lang="zh-CN" altLang="zh-CN"/>
          </a:p>
        </p:txBody>
      </p:sp>
      <p:sp>
        <p:nvSpPr>
          <p:cNvPr id="782339" name="Rectangle 3"/>
          <p:cNvSpPr>
            <a:spLocks noGrp="1" noChangeArrowheads="1"/>
          </p:cNvSpPr>
          <p:nvPr>
            <p:ph type="body" idx="1"/>
          </p:nvPr>
        </p:nvSpPr>
        <p:spPr/>
        <p:txBody>
          <a:bodyPr/>
          <a:lstStyle/>
          <a:p>
            <a:r>
              <a:rPr lang="zh-CN" altLang="en-US"/>
              <a:t>图</a:t>
            </a:r>
            <a:r>
              <a:rPr lang="en-US" altLang="zh-CN"/>
              <a:t>6-16  </a:t>
            </a:r>
            <a:r>
              <a:rPr lang="zh-CN" altLang="en-US"/>
              <a:t>与设备无关软件的功能层次</a:t>
            </a:r>
          </a:p>
        </p:txBody>
      </p:sp>
      <p:pic>
        <p:nvPicPr>
          <p:cNvPr id="782340" name="Picture 4" descr="6-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484313"/>
            <a:ext cx="4856163"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83669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6.5.3  </a:t>
            </a:r>
            <a:r>
              <a:rPr lang="zh-CN" altLang="en-US">
                <a:latin typeface="黑体" panose="02010609060101010101" pitchFamily="49" charset="-122"/>
                <a:ea typeface="黑体" panose="02010609060101010101" pitchFamily="49" charset="-122"/>
              </a:rPr>
              <a:t>设备分配</a:t>
            </a:r>
            <a:br>
              <a:rPr lang="zh-CN" altLang="en-US">
                <a:latin typeface="黑体" panose="02010609060101010101" pitchFamily="49" charset="-122"/>
                <a:ea typeface="黑体" panose="02010609060101010101" pitchFamily="49" charset="-122"/>
              </a:rPr>
            </a:br>
            <a:r>
              <a:rPr lang="zh-CN" altLang="en-US"/>
              <a:t>　　系统为实现对独占设备的分配，必须在系统中配置相应的数据结构。</a:t>
            </a:r>
            <a:br>
              <a:rPr lang="zh-CN" altLang="en-US"/>
            </a:br>
            <a:r>
              <a:rPr lang="zh-CN" altLang="en-US"/>
              <a:t>　</a:t>
            </a: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设备分配中的数据结构</a:t>
            </a:r>
            <a:br>
              <a:rPr lang="zh-CN" altLang="en-US">
                <a:latin typeface="黑体" panose="02010609060101010101" pitchFamily="49" charset="-122"/>
                <a:ea typeface="黑体" panose="02010609060101010101" pitchFamily="49" charset="-122"/>
              </a:rPr>
            </a:br>
            <a:r>
              <a:rPr lang="zh-CN" altLang="en-US"/>
              <a:t>　　在用于设备分配的数据结构中，记录了对设备或控制器进行控制所需的信息。在进行设备分配时需要如下的数据结构。</a:t>
            </a:r>
            <a:br>
              <a:rPr lang="zh-CN" altLang="en-US"/>
            </a:br>
            <a:r>
              <a:rPr lang="zh-CN" altLang="en-US"/>
              <a:t>　　</a:t>
            </a:r>
            <a:r>
              <a:rPr lang="en-US" altLang="zh-CN"/>
              <a:t>1) </a:t>
            </a:r>
            <a:r>
              <a:rPr lang="zh-CN" altLang="en-US"/>
              <a:t>设备控制表</a:t>
            </a:r>
            <a:r>
              <a:rPr lang="en-US" altLang="zh-CN"/>
              <a:t>DCT</a:t>
            </a:r>
            <a:br>
              <a:rPr lang="en-US" altLang="zh-CN"/>
            </a:br>
            <a:r>
              <a:rPr lang="zh-CN" altLang="en-US"/>
              <a:t>　　系统为每一个设备都配置了一张设备控制表，用于记录设备的情况，如图</a:t>
            </a:r>
            <a:r>
              <a:rPr lang="en-US" altLang="zh-CN"/>
              <a:t>6-17</a:t>
            </a:r>
            <a:r>
              <a:rPr lang="zh-CN" altLang="en-US"/>
              <a:t>所示。</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56083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endParaRPr lang="zh-CN" altLang="zh-CN"/>
          </a:p>
        </p:txBody>
      </p:sp>
      <p:sp>
        <p:nvSpPr>
          <p:cNvPr id="784387" name="Rectangle 3"/>
          <p:cNvSpPr>
            <a:spLocks noGrp="1" noChangeArrowheads="1"/>
          </p:cNvSpPr>
          <p:nvPr>
            <p:ph type="body" idx="1"/>
          </p:nvPr>
        </p:nvSpPr>
        <p:spPr/>
        <p:txBody>
          <a:bodyPr/>
          <a:lstStyle/>
          <a:p>
            <a:r>
              <a:rPr lang="zh-CN" altLang="en-US"/>
              <a:t>图</a:t>
            </a:r>
            <a:r>
              <a:rPr lang="en-US" altLang="zh-CN"/>
              <a:t>6-17  </a:t>
            </a:r>
            <a:r>
              <a:rPr lang="zh-CN" altLang="en-US"/>
              <a:t>设备控制表</a:t>
            </a:r>
          </a:p>
        </p:txBody>
      </p:sp>
      <p:pic>
        <p:nvPicPr>
          <p:cNvPr id="784388" name="Picture 4" descr="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73238"/>
            <a:ext cx="6097587" cy="330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9084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控制器控制表、通道控制表和系统设备表</a:t>
            </a:r>
            <a:br>
              <a:rPr lang="zh-CN" altLang="en-US"/>
            </a:br>
            <a:r>
              <a:rPr lang="zh-CN" altLang="en-US"/>
              <a:t>　　</a:t>
            </a:r>
            <a:r>
              <a:rPr lang="en-US" altLang="zh-CN"/>
              <a:t>(1) </a:t>
            </a:r>
            <a:r>
              <a:rPr lang="zh-CN" altLang="en-US"/>
              <a:t>控制器控制表</a:t>
            </a:r>
            <a:r>
              <a:rPr lang="en-US" altLang="zh-CN"/>
              <a:t>(COCT)</a:t>
            </a:r>
            <a:r>
              <a:rPr lang="zh-CN" altLang="en-US"/>
              <a:t>。系统为每一个控制器都设置了用于记录控制器情况的控制器控制表，如图</a:t>
            </a:r>
            <a:r>
              <a:rPr lang="en-US" altLang="zh-CN"/>
              <a:t>6-18(a)</a:t>
            </a:r>
            <a:r>
              <a:rPr lang="zh-CN" altLang="en-US"/>
              <a:t>所示。　</a:t>
            </a:r>
            <a:r>
              <a:rPr lang="en-US" altLang="zh-CN"/>
              <a:t>(2) </a:t>
            </a:r>
            <a:r>
              <a:rPr lang="zh-CN" altLang="en-US"/>
              <a:t>通道控制表</a:t>
            </a:r>
            <a:r>
              <a:rPr lang="en-US" altLang="zh-CN"/>
              <a:t>(CHCT)</a:t>
            </a:r>
            <a:r>
              <a:rPr lang="zh-CN" altLang="en-US"/>
              <a:t>。每个通道都有一张通道控制表，如图</a:t>
            </a:r>
            <a:r>
              <a:rPr lang="en-US" altLang="zh-CN"/>
              <a:t>6-18(b)</a:t>
            </a:r>
            <a:r>
              <a:rPr lang="zh-CN" altLang="en-US"/>
              <a:t>所示。</a:t>
            </a:r>
            <a:br>
              <a:rPr lang="zh-CN" altLang="en-US"/>
            </a:br>
            <a:r>
              <a:rPr lang="zh-CN" altLang="en-US"/>
              <a:t>　　</a:t>
            </a:r>
            <a:r>
              <a:rPr lang="en-US" altLang="zh-CN"/>
              <a:t>(3) </a:t>
            </a:r>
            <a:r>
              <a:rPr lang="zh-CN" altLang="en-US"/>
              <a:t>系统设备表</a:t>
            </a:r>
            <a:r>
              <a:rPr lang="en-US" altLang="zh-CN"/>
              <a:t>(SDT)</a:t>
            </a:r>
            <a:r>
              <a:rPr lang="zh-CN" altLang="en-US"/>
              <a:t>。这是系统范围的数据结构，记录了系统中全部设备的情况，每个设备占一个表目，其中包括有设备类型、设备标识符、设备控制表及设备驱动程序的入口等项，如图</a:t>
            </a:r>
            <a:r>
              <a:rPr lang="en-US" altLang="zh-CN"/>
              <a:t>6-18(c)</a:t>
            </a:r>
            <a:r>
              <a:rPr lang="zh-CN" altLang="en-US"/>
              <a:t>所示。</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2631845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endParaRPr lang="zh-CN" altLang="zh-CN"/>
          </a:p>
        </p:txBody>
      </p:sp>
      <p:sp>
        <p:nvSpPr>
          <p:cNvPr id="786435" name="Rectangle 3"/>
          <p:cNvSpPr>
            <a:spLocks noGrp="1" noChangeArrowheads="1"/>
          </p:cNvSpPr>
          <p:nvPr>
            <p:ph type="body" idx="1"/>
          </p:nvPr>
        </p:nvSpPr>
        <p:spPr>
          <a:xfrm>
            <a:off x="0" y="5084763"/>
            <a:ext cx="9144000" cy="476250"/>
          </a:xfrm>
        </p:spPr>
        <p:txBody>
          <a:bodyPr/>
          <a:lstStyle/>
          <a:p>
            <a:r>
              <a:rPr lang="zh-CN" altLang="en-US"/>
              <a:t>图</a:t>
            </a:r>
            <a:r>
              <a:rPr lang="en-US" altLang="zh-CN"/>
              <a:t>6-18  COCT</a:t>
            </a:r>
            <a:r>
              <a:rPr lang="zh-CN" altLang="en-US"/>
              <a:t>、</a:t>
            </a:r>
            <a:r>
              <a:rPr lang="en-US" altLang="zh-CN"/>
              <a:t>CHCT</a:t>
            </a:r>
            <a:r>
              <a:rPr lang="zh-CN" altLang="en-US"/>
              <a:t>和</a:t>
            </a:r>
            <a:r>
              <a:rPr lang="en-US" altLang="zh-CN"/>
              <a:t>SDT</a:t>
            </a:r>
            <a:r>
              <a:rPr lang="zh-CN" altLang="en-US"/>
              <a:t>表</a:t>
            </a:r>
          </a:p>
        </p:txBody>
      </p:sp>
      <p:pic>
        <p:nvPicPr>
          <p:cNvPr id="786436" name="Picture 4" descr="6-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92375"/>
            <a:ext cx="7632700" cy="19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84207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设备分配时应考虑的因素 </a:t>
            </a:r>
            <a:r>
              <a:rPr lang="zh-CN" altLang="en-US"/>
              <a:t/>
            </a:r>
            <a:br>
              <a:rPr lang="zh-CN" altLang="en-US"/>
            </a:br>
            <a:r>
              <a:rPr lang="zh-CN" altLang="en-US"/>
              <a:t>　　系统在分配设备时，应考虑如下几个因素：</a:t>
            </a:r>
            <a:br>
              <a:rPr lang="zh-CN" altLang="en-US"/>
            </a:br>
            <a:r>
              <a:rPr lang="zh-CN" altLang="en-US"/>
              <a:t>　　</a:t>
            </a:r>
            <a:r>
              <a:rPr lang="en-US" altLang="zh-CN"/>
              <a:t>1) </a:t>
            </a:r>
            <a:r>
              <a:rPr lang="zh-CN" altLang="en-US"/>
              <a:t>设备的固有属性</a:t>
            </a:r>
            <a:br>
              <a:rPr lang="zh-CN" altLang="en-US"/>
            </a:br>
            <a:r>
              <a:rPr lang="zh-CN" altLang="en-US"/>
              <a:t>　　设备的固有属性可分成三种，对它们应采取不同的分配策略：</a:t>
            </a:r>
            <a:br>
              <a:rPr lang="zh-CN" altLang="en-US"/>
            </a:br>
            <a:r>
              <a:rPr lang="zh-CN" altLang="en-US"/>
              <a:t>　　</a:t>
            </a:r>
            <a:r>
              <a:rPr lang="en-US" altLang="zh-CN"/>
              <a:t>(1) </a:t>
            </a:r>
            <a:r>
              <a:rPr lang="zh-CN" altLang="en-US"/>
              <a:t>独占设备的分配策略。</a:t>
            </a:r>
            <a:br>
              <a:rPr lang="zh-CN" altLang="en-US"/>
            </a:br>
            <a:r>
              <a:rPr lang="zh-CN" altLang="en-US"/>
              <a:t>　　</a:t>
            </a:r>
            <a:r>
              <a:rPr lang="en-US" altLang="zh-CN"/>
              <a:t>(2) </a:t>
            </a:r>
            <a:r>
              <a:rPr lang="zh-CN" altLang="en-US"/>
              <a:t>共享设备的分配策略。</a:t>
            </a:r>
            <a:br>
              <a:rPr lang="zh-CN" altLang="en-US"/>
            </a:br>
            <a:r>
              <a:rPr lang="zh-CN" altLang="en-US"/>
              <a:t>　　</a:t>
            </a:r>
            <a:r>
              <a:rPr lang="en-US" altLang="zh-CN"/>
              <a:t>(3) </a:t>
            </a:r>
            <a:r>
              <a:rPr lang="zh-CN" altLang="en-US"/>
              <a:t>虚拟设备的分配策略，虚拟设备属于可共享的设备，可以将它同时分配给多个进程使用。</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817683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设备分配算法</a:t>
            </a:r>
            <a:br>
              <a:rPr lang="zh-CN" altLang="en-US"/>
            </a:br>
            <a:r>
              <a:rPr lang="zh-CN" altLang="en-US"/>
              <a:t>　　对设备分配的算法，通常只采用以下两种分配算法：</a:t>
            </a:r>
            <a:br>
              <a:rPr lang="zh-CN" altLang="en-US"/>
            </a:br>
            <a:r>
              <a:rPr lang="zh-CN" altLang="en-US"/>
              <a:t>　　</a:t>
            </a:r>
            <a:r>
              <a:rPr lang="en-US" altLang="zh-CN"/>
              <a:t>(1) </a:t>
            </a:r>
            <a:r>
              <a:rPr lang="zh-CN" altLang="en-US"/>
              <a:t>先来先服务。</a:t>
            </a:r>
            <a:br>
              <a:rPr lang="zh-CN" altLang="en-US"/>
            </a:br>
            <a:r>
              <a:rPr lang="zh-CN" altLang="en-US"/>
              <a:t>　　</a:t>
            </a:r>
            <a:r>
              <a:rPr lang="en-US" altLang="zh-CN"/>
              <a:t>(2) </a:t>
            </a:r>
            <a:r>
              <a:rPr lang="zh-CN" altLang="en-US"/>
              <a:t>优先级高者优先。</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08314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设备分配中的安全性</a:t>
            </a:r>
            <a:br>
              <a:rPr lang="zh-CN" altLang="en-US"/>
            </a:br>
            <a:r>
              <a:rPr lang="zh-CN" altLang="en-US"/>
              <a:t>　　从进程运行的安全性上考虑，设备分配有以下两种方式：</a:t>
            </a:r>
            <a:br>
              <a:rPr lang="zh-CN" altLang="en-US"/>
            </a:br>
            <a:r>
              <a:rPr lang="zh-CN" altLang="en-US"/>
              <a:t>　　</a:t>
            </a:r>
            <a:r>
              <a:rPr lang="en-US" altLang="zh-CN"/>
              <a:t>(1) </a:t>
            </a:r>
            <a:r>
              <a:rPr lang="zh-CN" altLang="en-US"/>
              <a:t>安全分配方式。</a:t>
            </a:r>
            <a:br>
              <a:rPr lang="zh-CN" altLang="en-US"/>
            </a:br>
            <a:r>
              <a:rPr lang="zh-CN" altLang="en-US"/>
              <a:t>　　</a:t>
            </a:r>
            <a:r>
              <a:rPr lang="en-US" altLang="zh-CN"/>
              <a:t>(2) </a:t>
            </a:r>
            <a:r>
              <a:rPr lang="zh-CN" altLang="en-US"/>
              <a:t>不安全分配方式。</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91138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独占设备的分配程序    </a:t>
            </a:r>
            <a:r>
              <a:rPr lang="zh-CN" altLang="en-US"/>
              <a:t/>
            </a:r>
            <a:br>
              <a:rPr lang="zh-CN" altLang="en-US"/>
            </a:br>
            <a:r>
              <a:rPr lang="zh-CN" altLang="en-US"/>
              <a:t>　　</a:t>
            </a:r>
            <a:r>
              <a:rPr lang="en-US" altLang="zh-CN"/>
              <a:t>1) </a:t>
            </a:r>
            <a:r>
              <a:rPr lang="zh-CN" altLang="en-US"/>
              <a:t>基本的设备分配程序</a:t>
            </a:r>
            <a:br>
              <a:rPr lang="zh-CN" altLang="en-US"/>
            </a:br>
            <a:r>
              <a:rPr lang="zh-CN" altLang="en-US"/>
              <a:t>　　我们通过一个例子来介绍设备分配过程。当某进程提出</a:t>
            </a:r>
            <a:r>
              <a:rPr lang="en-US" altLang="zh-CN"/>
              <a:t>I/O</a:t>
            </a:r>
            <a:r>
              <a:rPr lang="zh-CN" altLang="en-US"/>
              <a:t>请求后，系统的设备分配程序可按下述步骤进行设备分配：</a:t>
            </a:r>
            <a:br>
              <a:rPr lang="zh-CN" altLang="en-US"/>
            </a:br>
            <a:r>
              <a:rPr lang="zh-CN" altLang="en-US"/>
              <a:t>　　</a:t>
            </a:r>
            <a:r>
              <a:rPr lang="en-US" altLang="zh-CN"/>
              <a:t>(1) </a:t>
            </a:r>
            <a:r>
              <a:rPr lang="zh-CN" altLang="en-US"/>
              <a:t>分配设备。</a:t>
            </a:r>
            <a:br>
              <a:rPr lang="zh-CN" altLang="en-US"/>
            </a:br>
            <a:r>
              <a:rPr lang="zh-CN" altLang="en-US"/>
              <a:t>　　</a:t>
            </a:r>
            <a:r>
              <a:rPr lang="en-US" altLang="zh-CN"/>
              <a:t>(2) </a:t>
            </a:r>
            <a:r>
              <a:rPr lang="zh-CN" altLang="en-US"/>
              <a:t>分配控制器。</a:t>
            </a:r>
            <a:br>
              <a:rPr lang="zh-CN" altLang="en-US"/>
            </a:br>
            <a:r>
              <a:rPr lang="zh-CN" altLang="en-US"/>
              <a:t>　　</a:t>
            </a:r>
            <a:r>
              <a:rPr lang="en-US" altLang="zh-CN"/>
              <a:t>(3) </a:t>
            </a:r>
            <a:r>
              <a:rPr lang="zh-CN" altLang="en-US"/>
              <a:t>分配通道。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03756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a:t>　　</a:t>
            </a:r>
            <a:r>
              <a:rPr lang="en-US" altLang="zh-CN"/>
              <a:t>2) </a:t>
            </a:r>
            <a:r>
              <a:rPr lang="zh-CN" altLang="en-US"/>
              <a:t>模块独立性</a:t>
            </a:r>
            <a:br>
              <a:rPr lang="zh-CN" altLang="en-US"/>
            </a:br>
            <a:r>
              <a:rPr lang="zh-CN" altLang="en-US"/>
              <a:t>　　在模块</a:t>
            </a:r>
            <a:r>
              <a:rPr lang="en-US" altLang="zh-CN"/>
              <a:t>-</a:t>
            </a:r>
            <a:r>
              <a:rPr lang="zh-CN" altLang="en-US"/>
              <a:t>接口法中，关键问题是模块的划分和规定好模块之间的接口。如果我们在划分模块时将模块划分得太小，虽然可以降低模块本身的复杂性，但会引起模块之间的联系过多，从而会造成系统比较混乱；如果将模块划分得过大，又会增加模块内部的复杂性，使内部的联系增加，因此在划分模块时，应在两者间进行权衡。</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049732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设备分配程序的改进</a:t>
            </a:r>
            <a:br>
              <a:rPr lang="zh-CN" altLang="en-US"/>
            </a:br>
            <a:r>
              <a:rPr lang="zh-CN" altLang="en-US"/>
              <a:t>　　在上面的例子中，进程是以物理设备名提出</a:t>
            </a:r>
            <a:r>
              <a:rPr lang="en-US" altLang="zh-CN"/>
              <a:t>I/O</a:t>
            </a:r>
            <a:r>
              <a:rPr lang="zh-CN" altLang="en-US"/>
              <a:t>请求的。如果所指定的设备已分配给其它进程，则分配失败。或者说上面的设备分配程序不具有与设备无关性。为获得设备的独立性，进程应使用逻辑设备名请求</a:t>
            </a:r>
            <a:r>
              <a:rPr lang="en-US" altLang="zh-CN"/>
              <a:t>I/O</a:t>
            </a:r>
            <a:r>
              <a:rPr lang="zh-CN" altLang="en-US"/>
              <a:t>。 </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480382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6.5.4  </a:t>
            </a:r>
            <a:r>
              <a:rPr lang="zh-CN" altLang="en-US">
                <a:latin typeface="黑体" panose="02010609060101010101" pitchFamily="49" charset="-122"/>
                <a:ea typeface="黑体" panose="02010609060101010101" pitchFamily="49" charset="-122"/>
              </a:rPr>
              <a:t>逻辑设备名到物理设备名映射的实现</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逻辑设备表</a:t>
            </a:r>
            <a:r>
              <a:rPr lang="en-US" altLang="zh-CN">
                <a:latin typeface="黑体" panose="02010609060101010101" pitchFamily="49" charset="-122"/>
                <a:ea typeface="黑体" panose="02010609060101010101" pitchFamily="49" charset="-122"/>
              </a:rPr>
              <a:t>LUT(Logical Unit Table)</a:t>
            </a:r>
            <a:br>
              <a:rPr lang="en-US" altLang="zh-CN">
                <a:latin typeface="黑体" panose="02010609060101010101" pitchFamily="49" charset="-122"/>
                <a:ea typeface="黑体" panose="02010609060101010101" pitchFamily="49" charset="-122"/>
              </a:rPr>
            </a:br>
            <a:r>
              <a:rPr lang="zh-CN" altLang="en-US"/>
              <a:t>　　在逻辑设备表的每个表目中包含了三项：逻辑设备名、物理设备名和设备驱动程序的入口地址，如图</a:t>
            </a:r>
            <a:r>
              <a:rPr lang="en-US" altLang="zh-CN"/>
              <a:t>6-19(a)</a:t>
            </a:r>
            <a:r>
              <a:rPr lang="zh-CN" altLang="en-US"/>
              <a:t>所示。 </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6537334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endParaRPr lang="zh-CN" altLang="zh-CN"/>
          </a:p>
        </p:txBody>
      </p:sp>
      <p:sp>
        <p:nvSpPr>
          <p:cNvPr id="793603" name="Rectangle 3"/>
          <p:cNvSpPr>
            <a:spLocks noGrp="1" noChangeArrowheads="1"/>
          </p:cNvSpPr>
          <p:nvPr>
            <p:ph type="body" idx="1"/>
          </p:nvPr>
        </p:nvSpPr>
        <p:spPr>
          <a:xfrm>
            <a:off x="0" y="4797425"/>
            <a:ext cx="9144000" cy="476250"/>
          </a:xfrm>
        </p:spPr>
        <p:txBody>
          <a:bodyPr/>
          <a:lstStyle/>
          <a:p>
            <a:r>
              <a:rPr lang="zh-CN" altLang="en-US"/>
              <a:t>图</a:t>
            </a:r>
            <a:r>
              <a:rPr lang="en-US" altLang="zh-CN"/>
              <a:t>6-19  </a:t>
            </a:r>
            <a:r>
              <a:rPr lang="zh-CN" altLang="en-US"/>
              <a:t>逻辑设备表</a:t>
            </a:r>
          </a:p>
        </p:txBody>
      </p:sp>
      <p:pic>
        <p:nvPicPr>
          <p:cNvPr id="793604" name="Picture 4" descr="6-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133600"/>
            <a:ext cx="7489825" cy="203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60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逻辑设备表的设置问题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在系统中可采取两种方式设置逻辑设备表： </a:t>
            </a:r>
            <a:br>
              <a:rPr lang="zh-CN" altLang="en-US"/>
            </a:br>
            <a:r>
              <a:rPr lang="zh-CN" altLang="en-US"/>
              <a:t>　　第一种方式，是在整个系统中只设置一张</a:t>
            </a:r>
            <a:r>
              <a:rPr lang="en-US" altLang="zh-CN"/>
              <a:t>LUT</a:t>
            </a:r>
            <a:r>
              <a:rPr lang="zh-CN" altLang="en-US"/>
              <a:t>。</a:t>
            </a:r>
            <a:br>
              <a:rPr lang="zh-CN" altLang="en-US"/>
            </a:br>
            <a:r>
              <a:rPr lang="zh-CN" altLang="en-US"/>
              <a:t>　　第二种方式，是为每个用户设置一张</a:t>
            </a:r>
            <a:r>
              <a:rPr lang="en-US" altLang="zh-CN"/>
              <a:t>LUT</a:t>
            </a:r>
            <a:r>
              <a:rPr lang="zh-CN" altLang="en-US"/>
              <a:t>。 </a:t>
            </a:r>
          </a:p>
        </p:txBody>
      </p:sp>
      <p:sp>
        <p:nvSpPr>
          <p:cNvPr id="794627" name="Rectangle 3"/>
          <p:cNvSpPr>
            <a:spLocks noGrp="1" noChangeArrowheads="1"/>
          </p:cNvSpPr>
          <p:nvPr>
            <p:ph type="body" idx="1"/>
          </p:nvPr>
        </p:nvSpPr>
        <p:spPr/>
        <p:txBody>
          <a:bodyPr/>
          <a:lstStyle/>
          <a:p>
            <a:endParaRPr lang="zh-CN" altLang="zh-CN"/>
          </a:p>
        </p:txBody>
      </p:sp>
      <p:sp>
        <p:nvSpPr>
          <p:cNvPr id="79462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63695490"/>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6.6  </a:t>
            </a:r>
            <a:r>
              <a:rPr lang="zh-CN" altLang="en-US" sz="3200">
                <a:latin typeface="黑体" panose="02010609060101010101" pitchFamily="49" charset="-122"/>
                <a:ea typeface="黑体" panose="02010609060101010101" pitchFamily="49" charset="-122"/>
              </a:rPr>
              <a:t>用户层的</a:t>
            </a:r>
            <a:r>
              <a:rPr lang="en-US" altLang="zh-CN" sz="3200">
                <a:latin typeface="黑体" panose="02010609060101010101" pitchFamily="49" charset="-122"/>
                <a:ea typeface="黑体" panose="02010609060101010101" pitchFamily="49" charset="-122"/>
              </a:rPr>
              <a:t>I/O</a:t>
            </a:r>
            <a:r>
              <a:rPr lang="zh-CN" altLang="en-US" sz="3200">
                <a:latin typeface="黑体" panose="02010609060101010101" pitchFamily="49" charset="-122"/>
                <a:ea typeface="黑体" panose="02010609060101010101" pitchFamily="49" charset="-122"/>
              </a:rPr>
              <a:t>软件</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6.6.1  </a:t>
            </a:r>
            <a:r>
              <a:rPr lang="zh-CN" altLang="en-US">
                <a:latin typeface="黑体" panose="02010609060101010101" pitchFamily="49" charset="-122"/>
                <a:ea typeface="黑体" panose="02010609060101010101" pitchFamily="49" charset="-122"/>
              </a:rPr>
              <a:t>系统调用与库函数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系统调用</a:t>
            </a:r>
            <a:br>
              <a:rPr lang="zh-CN" altLang="en-US">
                <a:latin typeface="黑体" panose="02010609060101010101" pitchFamily="49" charset="-122"/>
                <a:ea typeface="黑体" panose="02010609060101010101" pitchFamily="49" charset="-122"/>
              </a:rPr>
            </a:br>
            <a:r>
              <a:rPr lang="zh-CN" altLang="en-US"/>
              <a:t>　　一方面，为使诸进程能有条不紊地使用</a:t>
            </a:r>
            <a:r>
              <a:rPr lang="en-US" altLang="zh-CN"/>
              <a:t>I/O</a:t>
            </a:r>
            <a:r>
              <a:rPr lang="zh-CN" altLang="en-US"/>
              <a:t>设备，且能保护设备的安全性，不允许运行在用户态的应用进程去直接调用运行在核心态</a:t>
            </a:r>
            <a:r>
              <a:rPr lang="en-US" altLang="zh-CN"/>
              <a:t>(</a:t>
            </a:r>
            <a:r>
              <a:rPr lang="zh-CN" altLang="en-US"/>
              <a:t>系统态</a:t>
            </a:r>
            <a:r>
              <a:rPr lang="en-US" altLang="zh-CN"/>
              <a:t>)</a:t>
            </a:r>
            <a:r>
              <a:rPr lang="zh-CN" altLang="en-US"/>
              <a:t>的</a:t>
            </a:r>
            <a:r>
              <a:rPr lang="en-US" altLang="zh-CN"/>
              <a:t>OS</a:t>
            </a:r>
            <a:r>
              <a:rPr lang="zh-CN" altLang="en-US"/>
              <a:t>过程。但另一方面，应用进程在运行时，又必须取得</a:t>
            </a:r>
            <a:r>
              <a:rPr lang="en-US" altLang="zh-CN"/>
              <a:t>OS</a:t>
            </a:r>
            <a:r>
              <a:rPr lang="zh-CN" altLang="en-US"/>
              <a:t>所提供的服务，否则，应用程序几乎无法运行。为了解决此矛盾，</a:t>
            </a:r>
            <a:r>
              <a:rPr lang="en-US" altLang="zh-CN"/>
              <a:t>OS</a:t>
            </a:r>
            <a:r>
              <a:rPr lang="zh-CN" altLang="en-US"/>
              <a:t>在用户层中引入了一个中介过程</a:t>
            </a:r>
            <a:r>
              <a:rPr lang="en-US" altLang="zh-CN"/>
              <a:t>——</a:t>
            </a:r>
            <a:r>
              <a:rPr lang="zh-CN" altLang="en-US"/>
              <a:t>系统调用，应用程序可以通过它间接调用</a:t>
            </a:r>
            <a:r>
              <a:rPr lang="en-US" altLang="zh-CN"/>
              <a:t>OS</a:t>
            </a:r>
            <a:r>
              <a:rPr lang="zh-CN" altLang="en-US"/>
              <a:t>中的</a:t>
            </a:r>
            <a:r>
              <a:rPr lang="en-US" altLang="zh-CN"/>
              <a:t>I/O</a:t>
            </a:r>
            <a:r>
              <a:rPr lang="zh-CN" altLang="en-US"/>
              <a:t>过程，对</a:t>
            </a:r>
            <a:r>
              <a:rPr lang="en-US" altLang="zh-CN"/>
              <a:t>I/O</a:t>
            </a:r>
            <a:r>
              <a:rPr lang="zh-CN" altLang="en-US"/>
              <a:t>设备进行操作。</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63895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endParaRPr lang="zh-CN" altLang="zh-CN"/>
          </a:p>
        </p:txBody>
      </p:sp>
      <p:sp>
        <p:nvSpPr>
          <p:cNvPr id="796675" name="Rectangle 3"/>
          <p:cNvSpPr>
            <a:spLocks noGrp="1" noChangeArrowheads="1"/>
          </p:cNvSpPr>
          <p:nvPr>
            <p:ph type="body" idx="1"/>
          </p:nvPr>
        </p:nvSpPr>
        <p:spPr/>
        <p:txBody>
          <a:bodyPr/>
          <a:lstStyle/>
          <a:p>
            <a:r>
              <a:rPr lang="zh-CN" altLang="en-US"/>
              <a:t>图</a:t>
            </a:r>
            <a:r>
              <a:rPr lang="en-US" altLang="zh-CN"/>
              <a:t>6-20  </a:t>
            </a:r>
            <a:r>
              <a:rPr lang="zh-CN" altLang="en-US"/>
              <a:t>系统调用的执行过程</a:t>
            </a:r>
          </a:p>
        </p:txBody>
      </p:sp>
      <p:pic>
        <p:nvPicPr>
          <p:cNvPr id="796676" name="Picture 4" descr="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268413"/>
            <a:ext cx="57150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2071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库函数</a:t>
            </a:r>
            <a:r>
              <a:rPr lang="zh-CN" altLang="en-US"/>
              <a:t/>
            </a:r>
            <a:br>
              <a:rPr lang="zh-CN" altLang="en-US"/>
            </a:br>
            <a:r>
              <a:rPr lang="zh-CN" altLang="en-US"/>
              <a:t>　　在</a:t>
            </a:r>
            <a:r>
              <a:rPr lang="en-US" altLang="zh-CN"/>
              <a:t>C</a:t>
            </a:r>
            <a:r>
              <a:rPr lang="zh-CN" altLang="en-US"/>
              <a:t>语言以及</a:t>
            </a:r>
            <a:r>
              <a:rPr lang="en-US" altLang="zh-CN"/>
              <a:t>UNIX</a:t>
            </a:r>
            <a:r>
              <a:rPr lang="zh-CN" altLang="en-US"/>
              <a:t>系统中，系统调用</a:t>
            </a:r>
            <a:r>
              <a:rPr lang="en-US" altLang="zh-CN"/>
              <a:t>(</a:t>
            </a:r>
            <a:r>
              <a:rPr lang="zh-CN" altLang="en-US"/>
              <a:t>如</a:t>
            </a:r>
            <a:r>
              <a:rPr lang="en-US" altLang="zh-CN"/>
              <a:t>read)</a:t>
            </a:r>
            <a:r>
              <a:rPr lang="zh-CN" altLang="en-US"/>
              <a:t>与各系统调用所使用的库函数</a:t>
            </a:r>
            <a:r>
              <a:rPr lang="en-US" altLang="zh-CN"/>
              <a:t>(</a:t>
            </a:r>
            <a:r>
              <a:rPr lang="zh-CN" altLang="en-US"/>
              <a:t>如</a:t>
            </a:r>
            <a:r>
              <a:rPr lang="en-US" altLang="zh-CN"/>
              <a:t>read)</a:t>
            </a:r>
            <a:r>
              <a:rPr lang="zh-CN" altLang="en-US"/>
              <a:t>之间几乎是一一对应的。而微软定义了一套过程，称为</a:t>
            </a:r>
            <a:r>
              <a:rPr lang="en-US" altLang="zh-CN"/>
              <a:t>Win32 API</a:t>
            </a:r>
            <a:r>
              <a:rPr lang="zh-CN" altLang="en-US"/>
              <a:t>的应用程序接口</a:t>
            </a:r>
            <a:r>
              <a:rPr lang="en-US" altLang="zh-CN"/>
              <a:t>(Application Program Interface)</a:t>
            </a:r>
            <a:r>
              <a:rPr lang="zh-CN" altLang="en-US"/>
              <a:t>，程序员利用它们取得</a:t>
            </a:r>
            <a:r>
              <a:rPr lang="en-US" altLang="zh-CN"/>
              <a:t>OS</a:t>
            </a:r>
            <a:r>
              <a:rPr lang="zh-CN" altLang="en-US"/>
              <a:t>服务，该接口与实际的系统调用并不一一对应。用户程序通过调用对应的库函数使用系统调用，这些库函数与调用程序连接在一起，被嵌入在运行时装入内存的二进制程序中。</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9467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6.6.2  </a:t>
            </a:r>
            <a:r>
              <a:rPr lang="zh-CN" altLang="en-US">
                <a:latin typeface="黑体" panose="02010609060101010101" pitchFamily="49" charset="-122"/>
                <a:ea typeface="黑体" panose="02010609060101010101" pitchFamily="49" charset="-122"/>
              </a:rPr>
              <a:t>假脱机</a:t>
            </a:r>
            <a:r>
              <a:rPr lang="en-US" altLang="zh-CN">
                <a:latin typeface="黑体" panose="02010609060101010101" pitchFamily="49" charset="-122"/>
                <a:ea typeface="黑体" panose="02010609060101010101" pitchFamily="49" charset="-122"/>
              </a:rPr>
              <a:t>(Spooling)</a:t>
            </a:r>
            <a:r>
              <a:rPr lang="zh-CN" altLang="en-US">
                <a:latin typeface="黑体" panose="02010609060101010101" pitchFamily="49" charset="-122"/>
                <a:ea typeface="黑体" panose="02010609060101010101" pitchFamily="49" charset="-122"/>
              </a:rPr>
              <a:t>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假脱机技术</a:t>
            </a:r>
            <a:r>
              <a:rPr lang="zh-CN" altLang="en-US"/>
              <a:t>   </a:t>
            </a:r>
            <a:br>
              <a:rPr lang="zh-CN" altLang="en-US"/>
            </a:br>
            <a:r>
              <a:rPr lang="zh-CN" altLang="en-US"/>
              <a:t>　　在</a:t>
            </a:r>
            <a:r>
              <a:rPr lang="en-US" altLang="zh-CN"/>
              <a:t>20</a:t>
            </a:r>
            <a:r>
              <a:rPr lang="zh-CN" altLang="en-US"/>
              <a:t>世纪</a:t>
            </a:r>
            <a:r>
              <a:rPr lang="en-US" altLang="zh-CN"/>
              <a:t>50</a:t>
            </a:r>
            <a:r>
              <a:rPr lang="zh-CN" altLang="en-US"/>
              <a:t>年代，为了缓和</a:t>
            </a:r>
            <a:r>
              <a:rPr lang="en-US" altLang="zh-CN"/>
              <a:t>CPU</a:t>
            </a:r>
            <a:r>
              <a:rPr lang="zh-CN" altLang="en-US"/>
              <a:t>的高速性与</a:t>
            </a:r>
            <a:r>
              <a:rPr lang="en-US" altLang="zh-CN"/>
              <a:t>I/O</a:t>
            </a:r>
            <a:r>
              <a:rPr lang="zh-CN" altLang="en-US"/>
              <a:t>设备低速性间的矛盾，而引入了脱机输入、脱机输出技术。该技术是利用专门的外围控制机，先将低速</a:t>
            </a:r>
            <a:r>
              <a:rPr lang="en-US" altLang="zh-CN"/>
              <a:t>I/O</a:t>
            </a:r>
            <a:r>
              <a:rPr lang="zh-CN" altLang="en-US"/>
              <a:t>设备上的数据传送到高速磁盘上，或者相反。这样当处理机需要输入数据时，便可以直接从磁盘中读取数据，极大地提高了输入速度。反之，在处理机需要输出数据时，也可以很快的速度把数据先输出到磁盘上，处理机便可去做自己的事情。</a:t>
            </a:r>
          </a:p>
        </p:txBody>
      </p:sp>
      <p:sp>
        <p:nvSpPr>
          <p:cNvPr id="79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8731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SPOOLing</a:t>
            </a:r>
            <a:r>
              <a:rPr lang="zh-CN" altLang="en-US">
                <a:latin typeface="黑体" panose="02010609060101010101" pitchFamily="49" charset="-122"/>
                <a:ea typeface="黑体" panose="02010609060101010101" pitchFamily="49" charset="-122"/>
              </a:rPr>
              <a:t>的组成</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如前所述，</a:t>
            </a:r>
            <a:r>
              <a:rPr lang="en-US" altLang="zh-CN"/>
              <a:t>SPOOLing</a:t>
            </a:r>
            <a:r>
              <a:rPr lang="zh-CN" altLang="en-US"/>
              <a:t>技术是对脱机输入</a:t>
            </a:r>
            <a:r>
              <a:rPr lang="en-US" altLang="zh-CN"/>
              <a:t>/</a:t>
            </a:r>
            <a:r>
              <a:rPr lang="zh-CN" altLang="en-US"/>
              <a:t>输出系统的模拟，相应地，如图</a:t>
            </a:r>
            <a:r>
              <a:rPr lang="en-US" altLang="zh-CN"/>
              <a:t>6-21(a)</a:t>
            </a:r>
            <a:r>
              <a:rPr lang="zh-CN" altLang="en-US"/>
              <a:t>所示，</a:t>
            </a:r>
            <a:r>
              <a:rPr lang="en-US" altLang="zh-CN"/>
              <a:t>SPOOLing</a:t>
            </a:r>
            <a:r>
              <a:rPr lang="zh-CN" altLang="en-US"/>
              <a:t>系统建立在通道技术和多道程序技术的基础上，以高速随机外存</a:t>
            </a:r>
            <a:r>
              <a:rPr lang="en-US" altLang="zh-CN"/>
              <a:t>(</a:t>
            </a:r>
            <a:r>
              <a:rPr lang="zh-CN" altLang="en-US"/>
              <a:t>通常为磁盘</a:t>
            </a:r>
            <a:r>
              <a:rPr lang="en-US" altLang="zh-CN"/>
              <a:t>)</a:t>
            </a:r>
            <a:r>
              <a:rPr lang="zh-CN" altLang="en-US"/>
              <a:t>为后援存储器。</a:t>
            </a:r>
            <a:r>
              <a:rPr lang="en-US" altLang="zh-CN"/>
              <a:t>SPOOLing</a:t>
            </a:r>
            <a:r>
              <a:rPr lang="zh-CN" altLang="en-US"/>
              <a:t>的工作原理如图</a:t>
            </a:r>
            <a:r>
              <a:rPr lang="en-US" altLang="zh-CN"/>
              <a:t>6-21(b)</a:t>
            </a:r>
            <a:r>
              <a:rPr lang="zh-CN" altLang="en-US"/>
              <a:t>所示。</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50689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endParaRPr lang="zh-CN" altLang="zh-CN"/>
          </a:p>
        </p:txBody>
      </p:sp>
      <p:sp>
        <p:nvSpPr>
          <p:cNvPr id="800771" name="Rectangle 3"/>
          <p:cNvSpPr>
            <a:spLocks noGrp="1" noChangeArrowheads="1"/>
          </p:cNvSpPr>
          <p:nvPr>
            <p:ph type="body" idx="1"/>
          </p:nvPr>
        </p:nvSpPr>
        <p:spPr/>
        <p:txBody>
          <a:bodyPr/>
          <a:lstStyle/>
          <a:p>
            <a:r>
              <a:rPr lang="zh-CN" altLang="en-US"/>
              <a:t>图</a:t>
            </a:r>
            <a:r>
              <a:rPr lang="en-US" altLang="zh-CN"/>
              <a:t>6-21  SPOOLing</a:t>
            </a:r>
            <a:r>
              <a:rPr lang="zh-CN" altLang="en-US"/>
              <a:t>系统组成及工作原理</a:t>
            </a:r>
          </a:p>
        </p:txBody>
      </p:sp>
      <p:pic>
        <p:nvPicPr>
          <p:cNvPr id="800772" name="Picture 4" descr="6-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765175"/>
            <a:ext cx="3157538" cy="496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16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模块接口法的优缺点</a:t>
            </a:r>
            <a:br>
              <a:rPr lang="zh-CN" altLang="en-US"/>
            </a:br>
            <a:r>
              <a:rPr lang="zh-CN" altLang="en-US"/>
              <a:t>　　利用模块</a:t>
            </a:r>
            <a:r>
              <a:rPr lang="en-US" altLang="zh-CN"/>
              <a:t>-</a:t>
            </a:r>
            <a:r>
              <a:rPr lang="zh-CN" altLang="en-US"/>
              <a:t>接口法开发的</a:t>
            </a:r>
            <a:r>
              <a:rPr lang="en-US" altLang="zh-CN"/>
              <a:t>OS</a:t>
            </a:r>
            <a:r>
              <a:rPr lang="zh-CN" altLang="en-US"/>
              <a:t>，较之无结构</a:t>
            </a:r>
            <a:r>
              <a:rPr lang="en-US" altLang="zh-CN"/>
              <a:t>OS</a:t>
            </a:r>
            <a:r>
              <a:rPr lang="zh-CN" altLang="en-US"/>
              <a:t>具有以下明显的优点：</a:t>
            </a:r>
            <a:br>
              <a:rPr lang="zh-CN" altLang="en-US"/>
            </a:br>
            <a:r>
              <a:rPr lang="zh-CN" altLang="en-US"/>
              <a:t>　　</a:t>
            </a:r>
            <a:r>
              <a:rPr lang="en-US" altLang="zh-CN"/>
              <a:t>(1) </a:t>
            </a:r>
            <a:r>
              <a:rPr lang="zh-CN" altLang="en-US"/>
              <a:t>提高</a:t>
            </a:r>
            <a:r>
              <a:rPr lang="en-US" altLang="zh-CN"/>
              <a:t>OS</a:t>
            </a:r>
            <a:r>
              <a:rPr lang="zh-CN" altLang="en-US"/>
              <a:t>设计的正确性、可理解性和可维护性。</a:t>
            </a:r>
            <a:br>
              <a:rPr lang="zh-CN" altLang="en-US"/>
            </a:br>
            <a:r>
              <a:rPr lang="zh-CN" altLang="en-US"/>
              <a:t>　　</a:t>
            </a:r>
            <a:r>
              <a:rPr lang="en-US" altLang="zh-CN"/>
              <a:t>(2) </a:t>
            </a:r>
            <a:r>
              <a:rPr lang="zh-CN" altLang="en-US"/>
              <a:t>增强</a:t>
            </a:r>
            <a:r>
              <a:rPr lang="en-US" altLang="zh-CN"/>
              <a:t>OS</a:t>
            </a:r>
            <a:r>
              <a:rPr lang="zh-CN" altLang="en-US"/>
              <a:t>的可适应性。</a:t>
            </a:r>
            <a:br>
              <a:rPr lang="zh-CN" altLang="en-US"/>
            </a:br>
            <a:r>
              <a:rPr lang="zh-CN" altLang="en-US"/>
              <a:t>　　</a:t>
            </a:r>
            <a:r>
              <a:rPr lang="en-US" altLang="zh-CN"/>
              <a:t>(3) </a:t>
            </a:r>
            <a:r>
              <a:rPr lang="zh-CN" altLang="en-US"/>
              <a:t>加速</a:t>
            </a:r>
            <a:r>
              <a:rPr lang="en-US" altLang="zh-CN"/>
              <a:t>OS</a:t>
            </a:r>
            <a:r>
              <a:rPr lang="zh-CN" altLang="en-US"/>
              <a:t>的开发过程。</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991544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a:lnSpc>
                <a:spcPct val="150000"/>
              </a:lnSpc>
            </a:pPr>
            <a:r>
              <a:rPr lang="zh-CN" altLang="en-US"/>
              <a:t>　　</a:t>
            </a:r>
            <a:r>
              <a:rPr lang="en-US" altLang="zh-CN"/>
              <a:t>SPOOLing</a:t>
            </a:r>
            <a:r>
              <a:rPr lang="zh-CN" altLang="en-US"/>
              <a:t>系统主要由以下四部分构成：</a:t>
            </a:r>
            <a:br>
              <a:rPr lang="zh-CN" altLang="en-US"/>
            </a:br>
            <a:r>
              <a:rPr lang="zh-CN" altLang="en-US"/>
              <a:t>　　</a:t>
            </a:r>
            <a:r>
              <a:rPr lang="en-US" altLang="zh-CN"/>
              <a:t>(1) </a:t>
            </a:r>
            <a:r>
              <a:rPr lang="zh-CN" altLang="en-US"/>
              <a:t>输入井和输出井。</a:t>
            </a:r>
            <a:br>
              <a:rPr lang="zh-CN" altLang="en-US"/>
            </a:br>
            <a:r>
              <a:rPr lang="zh-CN" altLang="en-US"/>
              <a:t>　　</a:t>
            </a:r>
            <a:r>
              <a:rPr lang="en-US" altLang="zh-CN"/>
              <a:t>(2) </a:t>
            </a:r>
            <a:r>
              <a:rPr lang="zh-CN" altLang="en-US"/>
              <a:t>输入缓冲区和输出缓冲区。</a:t>
            </a:r>
            <a:br>
              <a:rPr lang="zh-CN" altLang="en-US"/>
            </a:br>
            <a:r>
              <a:rPr lang="zh-CN" altLang="en-US"/>
              <a:t>　　</a:t>
            </a:r>
            <a:r>
              <a:rPr lang="en-US" altLang="zh-CN"/>
              <a:t>(3) </a:t>
            </a:r>
            <a:r>
              <a:rPr lang="zh-CN" altLang="en-US"/>
              <a:t>输入进程和输出进程。</a:t>
            </a:r>
            <a:br>
              <a:rPr lang="zh-CN" altLang="en-US"/>
            </a:br>
            <a:r>
              <a:rPr lang="zh-CN" altLang="en-US"/>
              <a:t>　　</a:t>
            </a:r>
            <a:r>
              <a:rPr lang="en-US" altLang="zh-CN"/>
              <a:t>(4) </a:t>
            </a:r>
            <a:r>
              <a:rPr lang="zh-CN" altLang="en-US"/>
              <a:t>井管理程序。</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506821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 SPOOLing</a:t>
            </a:r>
            <a:r>
              <a:rPr lang="zh-CN" altLang="en-US">
                <a:latin typeface="黑体" panose="02010609060101010101" pitchFamily="49" charset="-122"/>
                <a:ea typeface="黑体" panose="02010609060101010101" pitchFamily="49" charset="-122"/>
              </a:rPr>
              <a:t>系统的特点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提高了</a:t>
            </a:r>
            <a:r>
              <a:rPr lang="en-US" altLang="zh-CN"/>
              <a:t>I/O</a:t>
            </a:r>
            <a:r>
              <a:rPr lang="zh-CN" altLang="en-US"/>
              <a:t>的速度。</a:t>
            </a:r>
            <a:br>
              <a:rPr lang="zh-CN" altLang="en-US"/>
            </a:br>
            <a:r>
              <a:rPr lang="zh-CN" altLang="en-US"/>
              <a:t>　　</a:t>
            </a:r>
            <a:r>
              <a:rPr lang="en-US" altLang="zh-CN"/>
              <a:t>(2) </a:t>
            </a:r>
            <a:r>
              <a:rPr lang="zh-CN" altLang="en-US"/>
              <a:t>将独占设备改造为共享设备。</a:t>
            </a:r>
            <a:br>
              <a:rPr lang="zh-CN" altLang="en-US"/>
            </a:br>
            <a:r>
              <a:rPr lang="zh-CN" altLang="en-US"/>
              <a:t>　　</a:t>
            </a:r>
            <a:r>
              <a:rPr lang="en-US" altLang="zh-CN"/>
              <a:t>(3) </a:t>
            </a:r>
            <a:r>
              <a:rPr lang="zh-CN" altLang="en-US"/>
              <a:t>实现了虚拟设备功能。</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51008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假脱机打印机系统</a:t>
            </a:r>
            <a:r>
              <a:rPr lang="zh-CN" altLang="en-US"/>
              <a:t/>
            </a:r>
            <a:br>
              <a:rPr lang="zh-CN" altLang="en-US"/>
            </a:br>
            <a:r>
              <a:rPr lang="zh-CN" altLang="en-US"/>
              <a:t>　　打印机是经常用到的输出设备，属于独占设备。利用假脱机技术可将它改造为一台可供多个用户共享的打印设备，从而提高设备的利用率，也方便了用户。共享打印机技术已被广泛地用于多用户系统和局域网络中。假脱机打印系统主要有以下三部分：</a:t>
            </a:r>
            <a:br>
              <a:rPr lang="zh-CN" altLang="en-US"/>
            </a:br>
            <a:r>
              <a:rPr lang="zh-CN" altLang="en-US"/>
              <a:t>　　</a:t>
            </a:r>
            <a:r>
              <a:rPr lang="en-US" altLang="zh-CN"/>
              <a:t>(1) </a:t>
            </a:r>
            <a:r>
              <a:rPr lang="zh-CN" altLang="en-US"/>
              <a:t>磁盘缓冲区。</a:t>
            </a:r>
            <a:br>
              <a:rPr lang="zh-CN" altLang="en-US"/>
            </a:br>
            <a:r>
              <a:rPr lang="zh-CN" altLang="en-US"/>
              <a:t>　　</a:t>
            </a:r>
            <a:r>
              <a:rPr lang="en-US" altLang="zh-CN"/>
              <a:t>(2) </a:t>
            </a:r>
            <a:r>
              <a:rPr lang="zh-CN" altLang="en-US"/>
              <a:t>打印缓冲区。</a:t>
            </a:r>
            <a:br>
              <a:rPr lang="zh-CN" altLang="en-US"/>
            </a:br>
            <a:r>
              <a:rPr lang="zh-CN" altLang="en-US"/>
              <a:t>　　</a:t>
            </a:r>
            <a:r>
              <a:rPr lang="en-US" altLang="zh-CN"/>
              <a:t>(3) </a:t>
            </a:r>
            <a:r>
              <a:rPr lang="zh-CN" altLang="en-US"/>
              <a:t>假脱机管理进程和假脱机打印进程。</a:t>
            </a:r>
          </a:p>
        </p:txBody>
      </p:sp>
      <p:sp>
        <p:nvSpPr>
          <p:cNvPr id="80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090788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守护进程</a:t>
            </a:r>
            <a:r>
              <a:rPr lang="en-US" altLang="zh-CN">
                <a:latin typeface="黑体" panose="02010609060101010101" pitchFamily="49" charset="-122"/>
                <a:ea typeface="黑体" panose="02010609060101010101" pitchFamily="49" charset="-122"/>
              </a:rPr>
              <a:t>(daemon)</a:t>
            </a:r>
            <a:r>
              <a:rPr lang="en-US" altLang="zh-CN"/>
              <a:t/>
            </a:r>
            <a:br>
              <a:rPr lang="en-US" altLang="zh-CN"/>
            </a:br>
            <a:r>
              <a:rPr lang="zh-CN" altLang="en-US"/>
              <a:t>　　前面是利用假脱机系统来实现打印机共享的一种方案，人们对该方案进行了某些修改，如取消该方案中的假脱机管理进程，为打印机建立一个守护进程，由它执行一部分原来由假脱机管理进程实现的功能，如为用户在磁盘缓冲区中申请一个空闲盘块，并将要打印的数据送入其中，将该盘块的首址返回给请求进程。另一部分由请求进程自己完成，每个要求打印的进程首先生成一份要求打印的文件，其中包含对打印的要求和指向装有打印输出数据盘块的指针等信息，然后将用户请求打印文件放入假脱机文件队列</a:t>
            </a:r>
            <a:r>
              <a:rPr lang="en-US" altLang="zh-CN"/>
              <a:t>(</a:t>
            </a:r>
            <a:r>
              <a:rPr lang="zh-CN" altLang="en-US"/>
              <a:t>目录</a:t>
            </a:r>
            <a:r>
              <a:rPr lang="en-US" altLang="zh-CN"/>
              <a:t>)</a:t>
            </a:r>
            <a:r>
              <a:rPr lang="zh-CN" altLang="en-US"/>
              <a:t>中。</a:t>
            </a:r>
          </a:p>
        </p:txBody>
      </p:sp>
      <p:sp>
        <p:nvSpPr>
          <p:cNvPr id="804867" name="Rectangle 3"/>
          <p:cNvSpPr>
            <a:spLocks noGrp="1" noChangeArrowheads="1"/>
          </p:cNvSpPr>
          <p:nvPr>
            <p:ph type="body" idx="1"/>
          </p:nvPr>
        </p:nvSpPr>
        <p:spPr/>
        <p:txBody>
          <a:bodyPr/>
          <a:lstStyle/>
          <a:p>
            <a:endParaRPr lang="zh-CN" altLang="zh-CN"/>
          </a:p>
        </p:txBody>
      </p:sp>
      <p:sp>
        <p:nvSpPr>
          <p:cNvPr id="80486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13464862"/>
      </p:ext>
    </p:extLst>
  </p:cSld>
  <p:clrMapOvr>
    <a:masterClrMapping/>
  </p:clrMapOvr>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6.7  </a:t>
            </a:r>
            <a:r>
              <a:rPr lang="zh-CN" altLang="en-US" sz="3200">
                <a:latin typeface="黑体" panose="02010609060101010101" pitchFamily="49" charset="-122"/>
                <a:ea typeface="黑体" panose="02010609060101010101" pitchFamily="49" charset="-122"/>
              </a:rPr>
              <a:t>缓 冲 区 管 理</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在现代操作系统中，几乎所有的</a:t>
            </a:r>
            <a:r>
              <a:rPr lang="en-US" altLang="zh-CN"/>
              <a:t>I/O</a:t>
            </a:r>
            <a:r>
              <a:rPr lang="zh-CN" altLang="en-US"/>
              <a:t>设备在与处理机交换数据时都用了缓冲区。缓冲区是一个存储区域，它可以由专门的硬件寄存器组成，但由于硬件的成本较高，容量也较小，一般仅用在对速度要求非常高的场合，如存储器管理中所用的联想存储器；设备控制器中用的数据缓冲区等。 </a:t>
            </a:r>
          </a:p>
        </p:txBody>
      </p:sp>
      <p:sp>
        <p:nvSpPr>
          <p:cNvPr id="80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872758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6.7.1  </a:t>
            </a:r>
            <a:r>
              <a:rPr lang="zh-CN" altLang="en-US">
                <a:latin typeface="黑体" panose="02010609060101010101" pitchFamily="49" charset="-122"/>
                <a:ea typeface="黑体" panose="02010609060101010101" pitchFamily="49" charset="-122"/>
              </a:rPr>
              <a:t>缓冲的引入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引入缓冲区的原因有很多，可归结为以下几点：</a:t>
            </a:r>
            <a:br>
              <a:rPr lang="zh-CN" altLang="en-US"/>
            </a:br>
            <a:r>
              <a:rPr lang="zh-CN" altLang="en-US"/>
              <a:t>　　</a:t>
            </a:r>
            <a:r>
              <a:rPr lang="en-US" altLang="zh-CN"/>
              <a:t>(1) </a:t>
            </a:r>
            <a:r>
              <a:rPr lang="zh-CN" altLang="en-US"/>
              <a:t>缓和</a:t>
            </a:r>
            <a:r>
              <a:rPr lang="en-US" altLang="zh-CN"/>
              <a:t>CPU</a:t>
            </a:r>
            <a:r>
              <a:rPr lang="zh-CN" altLang="en-US"/>
              <a:t>与</a:t>
            </a:r>
            <a:r>
              <a:rPr lang="en-US" altLang="zh-CN"/>
              <a:t>I/O</a:t>
            </a:r>
            <a:r>
              <a:rPr lang="zh-CN" altLang="en-US"/>
              <a:t>设备间速度不匹配的矛盾。</a:t>
            </a:r>
            <a:br>
              <a:rPr lang="zh-CN" altLang="en-US"/>
            </a:br>
            <a:r>
              <a:rPr lang="zh-CN" altLang="en-US"/>
              <a:t>　　</a:t>
            </a:r>
            <a:r>
              <a:rPr lang="en-US" altLang="zh-CN"/>
              <a:t>(2) </a:t>
            </a:r>
            <a:r>
              <a:rPr lang="zh-CN" altLang="en-US"/>
              <a:t>减少对</a:t>
            </a:r>
            <a:r>
              <a:rPr lang="en-US" altLang="zh-CN"/>
              <a:t>CPU</a:t>
            </a:r>
            <a:r>
              <a:rPr lang="zh-CN" altLang="en-US"/>
              <a:t>的中断频率，放宽对</a:t>
            </a:r>
            <a:r>
              <a:rPr lang="en-US" altLang="zh-CN"/>
              <a:t>CPU</a:t>
            </a:r>
            <a:r>
              <a:rPr lang="zh-CN" altLang="en-US"/>
              <a:t>中断响应时间的限制。</a:t>
            </a:r>
            <a:br>
              <a:rPr lang="zh-CN" altLang="en-US"/>
            </a:br>
            <a:r>
              <a:rPr lang="zh-CN" altLang="en-US"/>
              <a:t>　　</a:t>
            </a:r>
            <a:r>
              <a:rPr lang="en-US" altLang="zh-CN"/>
              <a:t>(3) </a:t>
            </a:r>
            <a:r>
              <a:rPr lang="zh-CN" altLang="en-US"/>
              <a:t>解决数据粒度不匹配的问题。</a:t>
            </a:r>
            <a:br>
              <a:rPr lang="zh-CN" altLang="en-US"/>
            </a:br>
            <a:r>
              <a:rPr lang="zh-CN" altLang="en-US"/>
              <a:t>　　</a:t>
            </a:r>
            <a:r>
              <a:rPr lang="en-US" altLang="zh-CN"/>
              <a:t>(4) </a:t>
            </a:r>
            <a:r>
              <a:rPr lang="zh-CN" altLang="en-US"/>
              <a:t>提高</a:t>
            </a:r>
            <a:r>
              <a:rPr lang="en-US" altLang="zh-CN"/>
              <a:t>CPU</a:t>
            </a:r>
            <a:r>
              <a:rPr lang="zh-CN" altLang="en-US"/>
              <a:t>和</a:t>
            </a:r>
            <a:r>
              <a:rPr lang="en-US" altLang="zh-CN"/>
              <a:t>I/O</a:t>
            </a:r>
            <a:r>
              <a:rPr lang="zh-CN" altLang="en-US"/>
              <a:t>设备之间的并行性。</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75192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endParaRPr lang="zh-CN" altLang="zh-CN"/>
          </a:p>
        </p:txBody>
      </p:sp>
      <p:sp>
        <p:nvSpPr>
          <p:cNvPr id="807939" name="Rectangle 3"/>
          <p:cNvSpPr>
            <a:spLocks noGrp="1" noChangeArrowheads="1"/>
          </p:cNvSpPr>
          <p:nvPr>
            <p:ph type="body" idx="1"/>
          </p:nvPr>
        </p:nvSpPr>
        <p:spPr>
          <a:xfrm>
            <a:off x="0" y="5300663"/>
            <a:ext cx="9144000" cy="476250"/>
          </a:xfrm>
        </p:spPr>
        <p:txBody>
          <a:bodyPr/>
          <a:lstStyle/>
          <a:p>
            <a:r>
              <a:rPr lang="zh-CN" altLang="en-US"/>
              <a:t>图</a:t>
            </a:r>
            <a:r>
              <a:rPr lang="en-US" altLang="zh-CN"/>
              <a:t>6-22  </a:t>
            </a:r>
            <a:r>
              <a:rPr lang="zh-CN" altLang="en-US"/>
              <a:t>利用缓冲寄存器实现缓冲</a:t>
            </a:r>
          </a:p>
        </p:txBody>
      </p:sp>
      <p:pic>
        <p:nvPicPr>
          <p:cNvPr id="807940" name="Picture 4" descr="6-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844675"/>
            <a:ext cx="609758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4137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6.7.2  </a:t>
            </a:r>
            <a:r>
              <a:rPr lang="zh-CN" altLang="en-US">
                <a:latin typeface="黑体" panose="02010609060101010101" pitchFamily="49" charset="-122"/>
                <a:ea typeface="黑体" panose="02010609060101010101" pitchFamily="49" charset="-122"/>
              </a:rPr>
              <a:t>单缓冲区和双缓冲区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单缓冲区</a:t>
            </a:r>
            <a:r>
              <a:rPr lang="en-US" altLang="zh-CN">
                <a:latin typeface="黑体" panose="02010609060101010101" pitchFamily="49" charset="-122"/>
                <a:ea typeface="黑体" panose="02010609060101010101" pitchFamily="49" charset="-122"/>
              </a:rPr>
              <a:t>(Single Buffer)</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在单缓冲情况下，每当用户进程发出一</a:t>
            </a:r>
            <a:r>
              <a:rPr lang="en-US" altLang="zh-CN"/>
              <a:t>I/O</a:t>
            </a:r>
            <a:r>
              <a:rPr lang="zh-CN" altLang="en-US"/>
              <a:t>请求时，操作系统便在主存中为之分配一缓冲区，如图</a:t>
            </a:r>
            <a:r>
              <a:rPr lang="en-US" altLang="zh-CN"/>
              <a:t>6-23</a:t>
            </a:r>
            <a:r>
              <a:rPr lang="zh-CN" altLang="en-US"/>
              <a:t>所示。 </a:t>
            </a:r>
          </a:p>
        </p:txBody>
      </p:sp>
      <p:sp>
        <p:nvSpPr>
          <p:cNvPr id="80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26565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endParaRPr lang="zh-CN" altLang="zh-CN"/>
          </a:p>
        </p:txBody>
      </p:sp>
      <p:sp>
        <p:nvSpPr>
          <p:cNvPr id="809987" name="Rectangle 3"/>
          <p:cNvSpPr>
            <a:spLocks noGrp="1" noChangeArrowheads="1"/>
          </p:cNvSpPr>
          <p:nvPr>
            <p:ph type="body" idx="1"/>
          </p:nvPr>
        </p:nvSpPr>
        <p:spPr>
          <a:xfrm>
            <a:off x="0" y="5445125"/>
            <a:ext cx="9144000" cy="476250"/>
          </a:xfrm>
        </p:spPr>
        <p:txBody>
          <a:bodyPr/>
          <a:lstStyle/>
          <a:p>
            <a:r>
              <a:rPr lang="zh-CN" altLang="en-US"/>
              <a:t>图</a:t>
            </a:r>
            <a:r>
              <a:rPr lang="en-US" altLang="zh-CN"/>
              <a:t>6-23  </a:t>
            </a:r>
            <a:r>
              <a:rPr lang="zh-CN" altLang="en-US"/>
              <a:t>单缓冲工作示意图</a:t>
            </a:r>
          </a:p>
        </p:txBody>
      </p:sp>
      <p:pic>
        <p:nvPicPr>
          <p:cNvPr id="809988" name="Picture 4" descr="6-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00213"/>
            <a:ext cx="6026150" cy="311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9070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双缓冲区</a:t>
            </a:r>
            <a:r>
              <a:rPr lang="en-US" altLang="zh-CN">
                <a:latin typeface="黑体" panose="02010609060101010101" pitchFamily="49" charset="-122"/>
                <a:ea typeface="黑体" panose="02010609060101010101" pitchFamily="49" charset="-122"/>
              </a:rPr>
              <a:t>(Double Buffer)</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缓冲区是共享资源，生产者与消费者在使用缓冲区时必须互斥。如果消费者尚未取走缓冲区中的数据，即使生产者又生产出新的数据，也无法将它送入缓冲区，生产者等待。如果为生产者与消费者设置了两个缓冲区，便能解决这一问题。</a:t>
            </a:r>
          </a:p>
        </p:txBody>
      </p:sp>
      <p:sp>
        <p:nvSpPr>
          <p:cNvPr id="81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6642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模块化结构设计仍存在下述问题：</a:t>
            </a:r>
            <a:br>
              <a:rPr lang="zh-CN" altLang="en-US"/>
            </a:br>
            <a:r>
              <a:rPr lang="zh-CN" altLang="en-US"/>
              <a:t>　　</a:t>
            </a:r>
            <a:r>
              <a:rPr lang="en-US" altLang="zh-CN"/>
              <a:t>(1) </a:t>
            </a:r>
            <a:r>
              <a:rPr lang="zh-CN" altLang="en-US"/>
              <a:t>在</a:t>
            </a:r>
            <a:r>
              <a:rPr lang="en-US" altLang="zh-CN"/>
              <a:t>OS</a:t>
            </a:r>
            <a:r>
              <a:rPr lang="zh-CN" altLang="en-US"/>
              <a:t>设计时，对各模块间的接口规定很难满足在模块设计完成后对接口的实际需求。</a:t>
            </a:r>
            <a:br>
              <a:rPr lang="zh-CN" altLang="en-US"/>
            </a:br>
            <a:r>
              <a:rPr lang="zh-CN" altLang="en-US"/>
              <a:t>　　</a:t>
            </a:r>
            <a:r>
              <a:rPr lang="en-US" altLang="zh-CN"/>
              <a:t>(2) </a:t>
            </a:r>
            <a:r>
              <a:rPr lang="zh-CN" altLang="en-US"/>
              <a:t>在</a:t>
            </a:r>
            <a:r>
              <a:rPr lang="en-US" altLang="zh-CN"/>
              <a:t>OS</a:t>
            </a:r>
            <a:r>
              <a:rPr lang="zh-CN" altLang="en-US"/>
              <a:t>设计阶段，设计者必须做出一系列的决定</a:t>
            </a:r>
            <a:r>
              <a:rPr lang="en-US" altLang="zh-CN"/>
              <a:t>(</a:t>
            </a:r>
            <a:r>
              <a:rPr lang="zh-CN" altLang="en-US"/>
              <a:t>决策</a:t>
            </a:r>
            <a:r>
              <a:rPr lang="en-US" altLang="zh-CN"/>
              <a:t>)</a:t>
            </a:r>
            <a:r>
              <a:rPr lang="zh-CN" altLang="en-US"/>
              <a:t>，每一个决定必须建立在上一个决定的基础上，但模块化结构设计中，各模块的设计齐头并进，无法寻找一个可靠的决定顺序，造成各种决定的“无序性”，这将使程序人员很难做到“设计中的每一步决定”都是建立在可靠的基础上，因此模块</a:t>
            </a:r>
            <a:r>
              <a:rPr lang="en-US" altLang="zh-CN"/>
              <a:t>-</a:t>
            </a:r>
            <a:r>
              <a:rPr lang="zh-CN" altLang="en-US"/>
              <a:t>接口法又被称为“无序模块法”。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903607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endParaRPr lang="zh-CN" altLang="zh-CN"/>
          </a:p>
        </p:txBody>
      </p:sp>
      <p:sp>
        <p:nvSpPr>
          <p:cNvPr id="812035" name="Rectangle 3"/>
          <p:cNvSpPr>
            <a:spLocks noGrp="1" noChangeArrowheads="1"/>
          </p:cNvSpPr>
          <p:nvPr>
            <p:ph type="body" idx="1"/>
          </p:nvPr>
        </p:nvSpPr>
        <p:spPr>
          <a:xfrm>
            <a:off x="0" y="5373688"/>
            <a:ext cx="9144000" cy="476250"/>
          </a:xfrm>
        </p:spPr>
        <p:txBody>
          <a:bodyPr/>
          <a:lstStyle/>
          <a:p>
            <a:r>
              <a:rPr lang="zh-CN" altLang="en-US"/>
              <a:t>图</a:t>
            </a:r>
            <a:r>
              <a:rPr lang="en-US" altLang="zh-CN"/>
              <a:t>6-24  </a:t>
            </a:r>
            <a:r>
              <a:rPr lang="zh-CN" altLang="en-US"/>
              <a:t>双缓冲工作示意图</a:t>
            </a:r>
          </a:p>
        </p:txBody>
      </p:sp>
      <p:pic>
        <p:nvPicPr>
          <p:cNvPr id="812036" name="Picture 4" descr="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557338"/>
            <a:ext cx="6386513" cy="311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8263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p:txBody>
          <a:bodyPr/>
          <a:lstStyle/>
          <a:p>
            <a:pPr>
              <a:lnSpc>
                <a:spcPct val="140000"/>
              </a:lnSpc>
            </a:pPr>
            <a:r>
              <a:rPr lang="zh-CN" altLang="en-US"/>
              <a:t>　　如果在实现两台机器之间的通信时仅为它们配置了单缓冲，如图</a:t>
            </a:r>
            <a:r>
              <a:rPr lang="en-US" altLang="zh-CN"/>
              <a:t>6-25(a)</a:t>
            </a:r>
            <a:r>
              <a:rPr lang="zh-CN" altLang="en-US"/>
              <a:t>所示，那么，它们之间在任一时刻都只能实现单方向的数据传输。例如，只允许把数据从</a:t>
            </a:r>
            <a:r>
              <a:rPr lang="en-US" altLang="zh-CN"/>
              <a:t>A</a:t>
            </a:r>
            <a:r>
              <a:rPr lang="zh-CN" altLang="en-US"/>
              <a:t>传送到</a:t>
            </a:r>
            <a:r>
              <a:rPr lang="en-US" altLang="zh-CN"/>
              <a:t>B</a:t>
            </a:r>
            <a:r>
              <a:rPr lang="zh-CN" altLang="en-US"/>
              <a:t>，或者从</a:t>
            </a:r>
            <a:r>
              <a:rPr lang="en-US" altLang="zh-CN"/>
              <a:t>B</a:t>
            </a:r>
            <a:r>
              <a:rPr lang="zh-CN" altLang="en-US"/>
              <a:t>传送到</a:t>
            </a:r>
            <a:r>
              <a:rPr lang="en-US" altLang="zh-CN"/>
              <a:t>A</a:t>
            </a:r>
            <a:r>
              <a:rPr lang="zh-CN" altLang="en-US"/>
              <a:t>，而绝不允许双方同时向对方发送数据。为了实现双向数据传输，必须在两台机器中都设置两个缓冲区，一个用作发送缓冲区，另一个用作接收缓冲区，如图</a:t>
            </a:r>
            <a:r>
              <a:rPr lang="en-US" altLang="zh-CN"/>
              <a:t>6-25(b)</a:t>
            </a:r>
            <a:r>
              <a:rPr lang="zh-CN" altLang="en-US"/>
              <a:t>所示。</a:t>
            </a:r>
          </a:p>
        </p:txBody>
      </p:sp>
      <p:sp>
        <p:nvSpPr>
          <p:cNvPr id="813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195073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endParaRPr lang="zh-CN" altLang="zh-CN"/>
          </a:p>
        </p:txBody>
      </p:sp>
      <p:sp>
        <p:nvSpPr>
          <p:cNvPr id="814083" name="Rectangle 3"/>
          <p:cNvSpPr>
            <a:spLocks noGrp="1" noChangeArrowheads="1"/>
          </p:cNvSpPr>
          <p:nvPr>
            <p:ph type="body" idx="1"/>
          </p:nvPr>
        </p:nvSpPr>
        <p:spPr>
          <a:xfrm>
            <a:off x="0" y="4941888"/>
            <a:ext cx="9144000" cy="476250"/>
          </a:xfrm>
        </p:spPr>
        <p:txBody>
          <a:bodyPr/>
          <a:lstStyle/>
          <a:p>
            <a:r>
              <a:rPr lang="zh-CN" altLang="en-US"/>
              <a:t>图</a:t>
            </a:r>
            <a:r>
              <a:rPr lang="en-US" altLang="zh-CN"/>
              <a:t>6-25  </a:t>
            </a:r>
            <a:r>
              <a:rPr lang="zh-CN" altLang="en-US"/>
              <a:t>双机通信时缓冲区的设置</a:t>
            </a:r>
          </a:p>
        </p:txBody>
      </p:sp>
      <p:pic>
        <p:nvPicPr>
          <p:cNvPr id="814084" name="Picture 4" descr="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00213"/>
            <a:ext cx="7200900"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3318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6.7.3  </a:t>
            </a:r>
            <a:r>
              <a:rPr lang="zh-CN" altLang="en-US">
                <a:latin typeface="黑体" panose="02010609060101010101" pitchFamily="49" charset="-122"/>
                <a:ea typeface="黑体" panose="02010609060101010101" pitchFamily="49" charset="-122"/>
              </a:rPr>
              <a:t>环形缓冲区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环形缓冲区的组成</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多个缓冲区。在环形缓冲中包括多个缓冲区，其每个缓冲区的大小相同。作为输入的多缓冲区可分为三种类型：用于装输入数据的空缓冲区</a:t>
            </a:r>
            <a:r>
              <a:rPr lang="en-US" altLang="zh-CN"/>
              <a:t>R</a:t>
            </a:r>
            <a:r>
              <a:rPr lang="zh-CN" altLang="en-US"/>
              <a:t>、已装满数据的缓冲区</a:t>
            </a:r>
            <a:r>
              <a:rPr lang="en-US" altLang="zh-CN"/>
              <a:t>G</a:t>
            </a:r>
            <a:r>
              <a:rPr lang="zh-CN" altLang="en-US"/>
              <a:t>以及计算进程正在使用的现行工作缓冲区</a:t>
            </a:r>
            <a:r>
              <a:rPr lang="en-US" altLang="zh-CN"/>
              <a:t>C</a:t>
            </a:r>
            <a:r>
              <a:rPr lang="zh-CN" altLang="en-US"/>
              <a:t>，如图</a:t>
            </a:r>
            <a:r>
              <a:rPr lang="en-US" altLang="zh-CN"/>
              <a:t>6-26</a:t>
            </a:r>
            <a:r>
              <a:rPr lang="zh-CN" altLang="en-US"/>
              <a:t>所示。</a:t>
            </a:r>
          </a:p>
        </p:txBody>
      </p:sp>
      <p:sp>
        <p:nvSpPr>
          <p:cNvPr id="81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09323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lstStyle/>
          <a:p>
            <a:endParaRPr lang="zh-CN" altLang="zh-CN"/>
          </a:p>
        </p:txBody>
      </p:sp>
      <p:sp>
        <p:nvSpPr>
          <p:cNvPr id="816131" name="Rectangle 3"/>
          <p:cNvSpPr>
            <a:spLocks noGrp="1" noChangeArrowheads="1"/>
          </p:cNvSpPr>
          <p:nvPr>
            <p:ph type="body" idx="1"/>
          </p:nvPr>
        </p:nvSpPr>
        <p:spPr>
          <a:xfrm>
            <a:off x="0" y="5300663"/>
            <a:ext cx="9144000" cy="476250"/>
          </a:xfrm>
        </p:spPr>
        <p:txBody>
          <a:bodyPr/>
          <a:lstStyle/>
          <a:p>
            <a:r>
              <a:rPr lang="zh-CN" altLang="en-US"/>
              <a:t>图</a:t>
            </a:r>
            <a:r>
              <a:rPr lang="en-US" altLang="zh-CN"/>
              <a:t>6-26  </a:t>
            </a:r>
            <a:r>
              <a:rPr lang="zh-CN" altLang="en-US"/>
              <a:t>环形缓冲区</a:t>
            </a:r>
          </a:p>
        </p:txBody>
      </p:sp>
      <p:pic>
        <p:nvPicPr>
          <p:cNvPr id="816132" name="Picture 4" descr="6-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35138"/>
            <a:ext cx="6624637" cy="297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0749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环形缓冲区的使用</a:t>
            </a:r>
            <a:r>
              <a:rPr lang="zh-CN" altLang="en-US"/>
              <a:t/>
            </a:r>
            <a:br>
              <a:rPr lang="zh-CN" altLang="en-US"/>
            </a:br>
            <a:r>
              <a:rPr lang="zh-CN" altLang="en-US"/>
              <a:t>　　计算进程和输入进程可利用下述两个过程来使用形环缓冲区。</a:t>
            </a:r>
            <a:br>
              <a:rPr lang="zh-CN" altLang="en-US"/>
            </a:br>
            <a:r>
              <a:rPr lang="zh-CN" altLang="en-US"/>
              <a:t>　　</a:t>
            </a:r>
            <a:r>
              <a:rPr lang="en-US" altLang="zh-CN"/>
              <a:t>(1) Getbuf</a:t>
            </a:r>
            <a:r>
              <a:rPr lang="zh-CN" altLang="en-US"/>
              <a:t>过程。</a:t>
            </a:r>
            <a:br>
              <a:rPr lang="zh-CN" altLang="en-US"/>
            </a:br>
            <a:r>
              <a:rPr lang="zh-CN" altLang="en-US"/>
              <a:t>　　</a:t>
            </a:r>
            <a:r>
              <a:rPr lang="en-US" altLang="zh-CN"/>
              <a:t>(2) Releasebuf</a:t>
            </a:r>
            <a:r>
              <a:rPr lang="zh-CN" altLang="en-US"/>
              <a:t>过程。</a:t>
            </a:r>
          </a:p>
        </p:txBody>
      </p:sp>
      <p:sp>
        <p:nvSpPr>
          <p:cNvPr id="81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468638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进程之间的同步问题</a:t>
            </a:r>
            <a:r>
              <a:rPr lang="zh-CN" altLang="en-US"/>
              <a:t/>
            </a:r>
            <a:br>
              <a:rPr lang="zh-CN" altLang="en-US"/>
            </a:br>
            <a:r>
              <a:rPr lang="zh-CN" altLang="en-US"/>
              <a:t>　　使用输入循环缓冲，可使输入进程和计算进程并行执行。相应地，指针</a:t>
            </a:r>
            <a:r>
              <a:rPr lang="en-US" altLang="zh-CN"/>
              <a:t>Nexti</a:t>
            </a:r>
            <a:r>
              <a:rPr lang="zh-CN" altLang="en-US"/>
              <a:t>和指针</a:t>
            </a:r>
            <a:r>
              <a:rPr lang="en-US" altLang="zh-CN"/>
              <a:t>Nextg</a:t>
            </a:r>
            <a:r>
              <a:rPr lang="zh-CN" altLang="en-US"/>
              <a:t>将不断地沿着顺时针方向移动，这样就可能出现下述两种情况：</a:t>
            </a:r>
            <a:br>
              <a:rPr lang="zh-CN" altLang="en-US"/>
            </a:br>
            <a:r>
              <a:rPr lang="zh-CN" altLang="en-US"/>
              <a:t>　　</a:t>
            </a:r>
            <a:r>
              <a:rPr lang="en-US" altLang="zh-CN"/>
              <a:t>(1) Nexti</a:t>
            </a:r>
            <a:r>
              <a:rPr lang="zh-CN" altLang="en-US"/>
              <a:t>指针追赶上</a:t>
            </a:r>
            <a:r>
              <a:rPr lang="en-US" altLang="zh-CN"/>
              <a:t>Nextg</a:t>
            </a:r>
            <a:r>
              <a:rPr lang="zh-CN" altLang="en-US"/>
              <a:t>指针。</a:t>
            </a:r>
            <a:br>
              <a:rPr lang="zh-CN" altLang="en-US"/>
            </a:br>
            <a:r>
              <a:rPr lang="zh-CN" altLang="en-US"/>
              <a:t>　　</a:t>
            </a:r>
            <a:r>
              <a:rPr lang="en-US" altLang="zh-CN"/>
              <a:t>(2) Nextg</a:t>
            </a:r>
            <a:r>
              <a:rPr lang="zh-CN" altLang="en-US"/>
              <a:t>指针追赶上</a:t>
            </a:r>
            <a:r>
              <a:rPr lang="en-US" altLang="zh-CN"/>
              <a:t>Nexti</a:t>
            </a:r>
            <a:r>
              <a:rPr lang="zh-CN" altLang="en-US"/>
              <a:t>指针。 </a:t>
            </a:r>
          </a:p>
        </p:txBody>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77819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6.7.4  </a:t>
            </a:r>
            <a:r>
              <a:rPr lang="zh-CN" altLang="en-US">
                <a:latin typeface="黑体" panose="02010609060101010101" pitchFamily="49" charset="-122"/>
                <a:ea typeface="黑体" panose="02010609060101010101" pitchFamily="49" charset="-122"/>
              </a:rPr>
              <a:t>缓冲池</a:t>
            </a:r>
            <a:r>
              <a:rPr lang="en-US" altLang="zh-CN">
                <a:latin typeface="黑体" panose="02010609060101010101" pitchFamily="49" charset="-122"/>
                <a:ea typeface="黑体" panose="02010609060101010101" pitchFamily="49" charset="-122"/>
              </a:rPr>
              <a:t>(Buffer Pool)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缓冲池的组成</a:t>
            </a:r>
            <a:r>
              <a:rPr lang="zh-CN" altLang="en-US"/>
              <a:t/>
            </a:r>
            <a:br>
              <a:rPr lang="zh-CN" altLang="en-US"/>
            </a:br>
            <a:r>
              <a:rPr lang="zh-CN" altLang="en-US"/>
              <a:t>　　缓冲池管理着多个缓冲区，每个缓冲区由用于标识和管理的缓冲首部以及用于存放数据的缓冲体两部分组成。缓冲首部一般包括缓冲区号、设备号、设备上的数据块号、同步信号量以及队列链接指针等。为了管理上的方便，一般将缓冲池中具有相同类型的缓冲区链接成一个队列，于是可形成以下三个队列：</a:t>
            </a:r>
            <a:br>
              <a:rPr lang="zh-CN" altLang="en-US"/>
            </a:br>
            <a:r>
              <a:rPr lang="zh-CN" altLang="en-US"/>
              <a:t>　　</a:t>
            </a:r>
            <a:r>
              <a:rPr lang="en-US" altLang="zh-CN"/>
              <a:t>(1) </a:t>
            </a:r>
            <a:r>
              <a:rPr lang="zh-CN" altLang="en-US"/>
              <a:t>空白缓冲队列</a:t>
            </a:r>
            <a:r>
              <a:rPr lang="en-US" altLang="zh-CN"/>
              <a:t>emq</a:t>
            </a:r>
            <a:r>
              <a:rPr lang="zh-CN" altLang="en-US"/>
              <a:t>。</a:t>
            </a:r>
            <a:br>
              <a:rPr lang="zh-CN" altLang="en-US"/>
            </a:br>
            <a:r>
              <a:rPr lang="zh-CN" altLang="en-US"/>
              <a:t>　　</a:t>
            </a:r>
            <a:r>
              <a:rPr lang="en-US" altLang="zh-CN"/>
              <a:t>(2) </a:t>
            </a:r>
            <a:r>
              <a:rPr lang="zh-CN" altLang="en-US"/>
              <a:t>输入队列</a:t>
            </a:r>
            <a:r>
              <a:rPr lang="en-US" altLang="zh-CN"/>
              <a:t>inq</a:t>
            </a:r>
            <a:r>
              <a:rPr lang="zh-CN" altLang="en-US"/>
              <a:t>。</a:t>
            </a:r>
            <a:br>
              <a:rPr lang="zh-CN" altLang="en-US"/>
            </a:br>
            <a:r>
              <a:rPr lang="zh-CN" altLang="en-US"/>
              <a:t>　　</a:t>
            </a:r>
            <a:r>
              <a:rPr lang="en-US" altLang="zh-CN"/>
              <a:t>(3) </a:t>
            </a:r>
            <a:r>
              <a:rPr lang="zh-CN" altLang="en-US"/>
              <a:t>输出队列</a:t>
            </a:r>
            <a:r>
              <a:rPr lang="en-US" altLang="zh-CN"/>
              <a:t>outq</a:t>
            </a:r>
            <a:r>
              <a:rPr lang="zh-CN" altLang="en-US"/>
              <a:t>。 </a:t>
            </a:r>
          </a:p>
        </p:txBody>
      </p:sp>
      <p:sp>
        <p:nvSpPr>
          <p:cNvPr id="81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875161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 Getbuf</a:t>
            </a:r>
            <a:r>
              <a:rPr lang="zh-CN" altLang="en-US">
                <a:latin typeface="黑体" panose="02010609060101010101" pitchFamily="49" charset="-122"/>
                <a:ea typeface="黑体" panose="02010609060101010101" pitchFamily="49" charset="-122"/>
              </a:rPr>
              <a:t>过程和</a:t>
            </a:r>
            <a:r>
              <a:rPr lang="en-US" altLang="zh-CN">
                <a:latin typeface="黑体" panose="02010609060101010101" pitchFamily="49" charset="-122"/>
                <a:ea typeface="黑体" panose="02010609060101010101" pitchFamily="49" charset="-122"/>
              </a:rPr>
              <a:t>Putbuf</a:t>
            </a:r>
            <a:r>
              <a:rPr lang="zh-CN" altLang="en-US">
                <a:latin typeface="黑体" panose="02010609060101010101" pitchFamily="49" charset="-122"/>
                <a:ea typeface="黑体" panose="02010609060101010101" pitchFamily="49" charset="-122"/>
              </a:rPr>
              <a:t>过程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在数据结构课程中，曾介绍过队列和对队列进行操作的两个过程，第一个是 </a:t>
            </a:r>
            <a:r>
              <a:rPr lang="en-US" altLang="zh-CN"/>
              <a:t>Addbuf(type</a:t>
            </a:r>
            <a:r>
              <a:rPr lang="zh-CN" altLang="en-US"/>
              <a:t>，</a:t>
            </a:r>
            <a:r>
              <a:rPr lang="en-US" altLang="zh-CN"/>
              <a:t>number)</a:t>
            </a:r>
            <a:r>
              <a:rPr lang="zh-CN" altLang="en-US"/>
              <a:t>过程。该过程用于将由参数</a:t>
            </a:r>
            <a:r>
              <a:rPr lang="en-US" altLang="zh-CN"/>
              <a:t>number</a:t>
            </a:r>
            <a:r>
              <a:rPr lang="zh-CN" altLang="en-US"/>
              <a:t>所指示的缓冲区</a:t>
            </a:r>
            <a:r>
              <a:rPr lang="en-US" altLang="zh-CN"/>
              <a:t>B</a:t>
            </a:r>
            <a:r>
              <a:rPr lang="zh-CN" altLang="en-US"/>
              <a:t>挂在</a:t>
            </a:r>
            <a:r>
              <a:rPr lang="en-US" altLang="zh-CN"/>
              <a:t>type</a:t>
            </a:r>
            <a:r>
              <a:rPr lang="zh-CN" altLang="en-US"/>
              <a:t>队列上。第二个是</a:t>
            </a:r>
            <a:r>
              <a:rPr lang="en-US" altLang="zh-CN"/>
              <a:t>Takebuf(type)</a:t>
            </a:r>
            <a:r>
              <a:rPr lang="zh-CN" altLang="en-US"/>
              <a:t>过程。它用于从</a:t>
            </a:r>
            <a:r>
              <a:rPr lang="en-US" altLang="zh-CN"/>
              <a:t>type</a:t>
            </a:r>
            <a:r>
              <a:rPr lang="zh-CN" altLang="en-US"/>
              <a:t>所指示的队列的队首摘下一个缓冲区。</a:t>
            </a:r>
          </a:p>
        </p:txBody>
      </p:sp>
      <p:sp>
        <p:nvSpPr>
          <p:cNvPr id="82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4521475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缓冲区的工作方式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缓冲区可以工作在如下四种工作方式，如图</a:t>
            </a:r>
            <a:r>
              <a:rPr lang="en-US" altLang="zh-CN"/>
              <a:t>6-27</a:t>
            </a:r>
            <a:r>
              <a:rPr lang="zh-CN" altLang="en-US"/>
              <a:t>所示。</a:t>
            </a:r>
          </a:p>
        </p:txBody>
      </p:sp>
      <p:sp>
        <p:nvSpPr>
          <p:cNvPr id="82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3153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3.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分层式结构</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OS</a:t>
            </a:r>
            <a:r>
              <a:rPr lang="en-US" altLang="zh-CN">
                <a:latin typeface="黑体" panose="02010609060101010101" pitchFamily="49" charset="-122"/>
                <a:ea typeface="黑体" panose="02010609060101010101" pitchFamily="49" charset="-122"/>
              </a:rPr>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分层式结构的基本概念</a:t>
            </a:r>
            <a:br>
              <a:rPr lang="zh-CN" altLang="en-US"/>
            </a:br>
            <a:r>
              <a:rPr lang="zh-CN" altLang="en-US"/>
              <a:t>　　为了将模块</a:t>
            </a:r>
            <a:r>
              <a:rPr lang="en-US" altLang="zh-CN"/>
              <a:t>-</a:t>
            </a:r>
            <a:r>
              <a:rPr lang="zh-CN" altLang="en-US"/>
              <a:t>接口法中“决定顺序”的无序性变为有序性，引入了有序分层法，分层法的设计任务是，在目标系统</a:t>
            </a:r>
            <a:r>
              <a:rPr lang="en-US" altLang="zh-CN"/>
              <a:t>A</a:t>
            </a:r>
            <a:r>
              <a:rPr lang="en-US" altLang="zh-CN" baseline="-25000"/>
              <a:t>n</a:t>
            </a:r>
            <a:r>
              <a:rPr lang="zh-CN" altLang="en-US"/>
              <a:t>和裸机系统</a:t>
            </a:r>
            <a:r>
              <a:rPr lang="en-US" altLang="zh-CN"/>
              <a:t>(</a:t>
            </a:r>
            <a:r>
              <a:rPr lang="zh-CN" altLang="en-US"/>
              <a:t>又称宿主系统</a:t>
            </a:r>
            <a:r>
              <a:rPr lang="en-US" altLang="zh-CN"/>
              <a:t>)A</a:t>
            </a:r>
            <a:r>
              <a:rPr lang="en-US" altLang="zh-CN" baseline="-25000"/>
              <a:t>0</a:t>
            </a:r>
            <a:r>
              <a:rPr lang="zh-CN" altLang="en-US"/>
              <a:t>之间，铺设若干个层次的软件</a:t>
            </a:r>
            <a:r>
              <a:rPr lang="en-US" altLang="zh-CN"/>
              <a:t>A</a:t>
            </a:r>
            <a:r>
              <a:rPr lang="en-US" altLang="zh-CN" baseline="-25000"/>
              <a:t>1</a:t>
            </a:r>
            <a:r>
              <a:rPr lang="zh-CN" altLang="en-US"/>
              <a:t>、</a:t>
            </a:r>
            <a:r>
              <a:rPr lang="en-US" altLang="zh-CN"/>
              <a:t>A</a:t>
            </a:r>
            <a:r>
              <a:rPr lang="en-US" altLang="zh-CN" baseline="-25000"/>
              <a:t>2</a:t>
            </a:r>
            <a:r>
              <a:rPr lang="zh-CN" altLang="en-US"/>
              <a:t>、</a:t>
            </a:r>
            <a:r>
              <a:rPr lang="en-US" altLang="zh-CN"/>
              <a:t>A</a:t>
            </a:r>
            <a:r>
              <a:rPr lang="en-US" altLang="zh-CN" baseline="-25000"/>
              <a:t>3</a:t>
            </a:r>
            <a:r>
              <a:rPr lang="zh-CN" altLang="en-US"/>
              <a:t>、</a:t>
            </a:r>
            <a:r>
              <a:rPr lang="en-US" altLang="zh-CN"/>
              <a:t>…</a:t>
            </a:r>
            <a:r>
              <a:rPr lang="zh-CN" altLang="en-US"/>
              <a:t>、</a:t>
            </a:r>
            <a:r>
              <a:rPr lang="en-US" altLang="zh-CN"/>
              <a:t>A</a:t>
            </a:r>
            <a:r>
              <a:rPr lang="en-US" altLang="zh-CN" baseline="-25000"/>
              <a:t>n-1</a:t>
            </a:r>
            <a:r>
              <a:rPr lang="zh-CN" altLang="en-US"/>
              <a:t>，使</a:t>
            </a:r>
            <a:r>
              <a:rPr lang="en-US" altLang="zh-CN"/>
              <a:t>A</a:t>
            </a:r>
            <a:r>
              <a:rPr lang="en-US" altLang="zh-CN" baseline="-25000"/>
              <a:t>n</a:t>
            </a:r>
            <a:r>
              <a:rPr lang="zh-CN" altLang="en-US"/>
              <a:t>通过</a:t>
            </a:r>
            <a:r>
              <a:rPr lang="en-US" altLang="zh-CN"/>
              <a:t>A</a:t>
            </a:r>
            <a:r>
              <a:rPr lang="en-US" altLang="zh-CN" baseline="-25000"/>
              <a:t>n-1</a:t>
            </a:r>
            <a:r>
              <a:rPr lang="zh-CN" altLang="en-US"/>
              <a:t>、</a:t>
            </a:r>
            <a:r>
              <a:rPr lang="en-US" altLang="zh-CN"/>
              <a:t>A</a:t>
            </a:r>
            <a:r>
              <a:rPr lang="en-US" altLang="zh-CN" baseline="-25000"/>
              <a:t>n-2</a:t>
            </a:r>
            <a:r>
              <a:rPr lang="zh-CN" altLang="en-US"/>
              <a:t>、</a:t>
            </a:r>
            <a:r>
              <a:rPr lang="en-US" altLang="zh-CN"/>
              <a:t>…</a:t>
            </a:r>
            <a:r>
              <a:rPr lang="zh-CN" altLang="en-US"/>
              <a:t>、</a:t>
            </a:r>
            <a:r>
              <a:rPr lang="en-US" altLang="zh-CN"/>
              <a:t>A</a:t>
            </a:r>
            <a:r>
              <a:rPr lang="en-US" altLang="zh-CN" baseline="-25000"/>
              <a:t>2</a:t>
            </a:r>
            <a:r>
              <a:rPr lang="zh-CN" altLang="en-US"/>
              <a:t>、</a:t>
            </a:r>
            <a:r>
              <a:rPr lang="en-US" altLang="zh-CN"/>
              <a:t>A</a:t>
            </a:r>
            <a:r>
              <a:rPr lang="en-US" altLang="zh-CN" baseline="-25000"/>
              <a:t>1</a:t>
            </a:r>
            <a:r>
              <a:rPr lang="zh-CN" altLang="en-US"/>
              <a:t>层，最终能在</a:t>
            </a:r>
            <a:r>
              <a:rPr lang="en-US" altLang="zh-CN"/>
              <a:t>A</a:t>
            </a:r>
            <a:r>
              <a:rPr lang="en-US" altLang="zh-CN" baseline="-25000"/>
              <a:t>0</a:t>
            </a:r>
            <a:r>
              <a:rPr lang="zh-CN" altLang="en-US"/>
              <a:t>上运行。在操作系统中，常采用自底向上法来铺设这些中间层。</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419730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endParaRPr lang="zh-CN" altLang="zh-CN"/>
          </a:p>
        </p:txBody>
      </p:sp>
      <p:sp>
        <p:nvSpPr>
          <p:cNvPr id="822275" name="Rectangle 3"/>
          <p:cNvSpPr>
            <a:spLocks noGrp="1" noChangeArrowheads="1"/>
          </p:cNvSpPr>
          <p:nvPr>
            <p:ph type="body" idx="1"/>
          </p:nvPr>
        </p:nvSpPr>
        <p:spPr>
          <a:xfrm>
            <a:off x="0" y="4868863"/>
            <a:ext cx="9144000" cy="476250"/>
          </a:xfrm>
        </p:spPr>
        <p:txBody>
          <a:bodyPr/>
          <a:lstStyle/>
          <a:p>
            <a:r>
              <a:rPr lang="zh-CN" altLang="en-US"/>
              <a:t>图</a:t>
            </a:r>
            <a:r>
              <a:rPr lang="en-US" altLang="zh-CN"/>
              <a:t>6-27  </a:t>
            </a:r>
            <a:r>
              <a:rPr lang="zh-CN" altLang="en-US"/>
              <a:t>缓冲区的工作方式</a:t>
            </a:r>
          </a:p>
        </p:txBody>
      </p:sp>
      <p:pic>
        <p:nvPicPr>
          <p:cNvPr id="822276" name="Picture 4"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05038"/>
            <a:ext cx="6769100" cy="1962150"/>
          </a:xfrm>
          <a:prstGeom prst="rect">
            <a:avLst/>
          </a:prstGeom>
          <a:noFill/>
          <a:extLst>
            <a:ext uri="{909E8E84-426E-40DD-AFC4-6F175D3DCCD1}">
              <a14:hiddenFill xmlns:a14="http://schemas.microsoft.com/office/drawing/2010/main">
                <a:solidFill>
                  <a:srgbClr val="FFFFFF"/>
                </a:solidFill>
              </a14:hiddenFill>
            </a:ext>
          </a:extLst>
        </p:spPr>
      </p:pic>
      <p:sp>
        <p:nvSpPr>
          <p:cNvPr id="822277"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0542236"/>
      </p:ext>
    </p:extLst>
  </p:cSld>
  <p:clrMapOvr>
    <a:masterClrMapping/>
  </p:clrMapOvr>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6.8  </a:t>
            </a:r>
            <a:r>
              <a:rPr lang="zh-CN" altLang="en-US" sz="3200">
                <a:latin typeface="黑体" panose="02010609060101010101" pitchFamily="49" charset="-122"/>
                <a:ea typeface="黑体" panose="02010609060101010101" pitchFamily="49" charset="-122"/>
              </a:rPr>
              <a:t>磁盘存储器的性能和调度</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6.8.1  </a:t>
            </a:r>
            <a:r>
              <a:rPr lang="zh-CN" altLang="en-US">
                <a:latin typeface="黑体" panose="02010609060101010101" pitchFamily="49" charset="-122"/>
                <a:ea typeface="黑体" panose="02010609060101010101" pitchFamily="49" charset="-122"/>
              </a:rPr>
              <a:t>磁盘性能简述</a:t>
            </a:r>
            <a:br>
              <a:rPr lang="zh-CN" altLang="en-US">
                <a:latin typeface="黑体" panose="02010609060101010101" pitchFamily="49" charset="-122"/>
                <a:ea typeface="黑体" panose="02010609060101010101" pitchFamily="49" charset="-122"/>
              </a:rPr>
            </a:br>
            <a:r>
              <a:rPr lang="zh-CN" altLang="en-US"/>
              <a:t>　　磁盘设备是一种相当复杂的机电设备，在此仅对磁盘的某些性能，如数据的组织、磁盘的类型和访问时间等方面做扼要的阐述。</a:t>
            </a:r>
          </a:p>
        </p:txBody>
      </p:sp>
      <p:sp>
        <p:nvSpPr>
          <p:cNvPr id="82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58314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数据的组织和格式</a:t>
            </a:r>
            <a:r>
              <a:rPr lang="zh-CN" altLang="en-US"/>
              <a:t/>
            </a:r>
            <a:br>
              <a:rPr lang="zh-CN" altLang="en-US"/>
            </a:br>
            <a:r>
              <a:rPr lang="zh-CN" altLang="en-US"/>
              <a:t>　　磁盘设备可包括一个或多个物理盘片，每个磁盘片分一个或两个存储面</a:t>
            </a:r>
            <a:r>
              <a:rPr lang="en-US" altLang="zh-CN"/>
              <a:t>(Surface)(</a:t>
            </a:r>
            <a:r>
              <a:rPr lang="zh-CN" altLang="en-US"/>
              <a:t>见图</a:t>
            </a:r>
            <a:r>
              <a:rPr lang="en-US" altLang="zh-CN"/>
              <a:t>6-28(a))</a:t>
            </a:r>
            <a:r>
              <a:rPr lang="zh-CN" altLang="en-US"/>
              <a:t>，每个盘面上有若干个磁道</a:t>
            </a:r>
            <a:r>
              <a:rPr lang="en-US" altLang="zh-CN"/>
              <a:t>(Track)</a:t>
            </a:r>
            <a:r>
              <a:rPr lang="zh-CN" altLang="en-US"/>
              <a:t>，磁道之间留有必要的间隙</a:t>
            </a:r>
            <a:r>
              <a:rPr lang="en-US" altLang="zh-CN"/>
              <a:t>(Gap)</a:t>
            </a:r>
            <a:r>
              <a:rPr lang="zh-CN" altLang="en-US"/>
              <a:t>。为使处理简单起见，在每条磁道上可存储相同数目的二进制位。 </a:t>
            </a:r>
          </a:p>
        </p:txBody>
      </p:sp>
      <p:sp>
        <p:nvSpPr>
          <p:cNvPr id="824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334747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endParaRPr lang="zh-CN" altLang="zh-CN"/>
          </a:p>
        </p:txBody>
      </p:sp>
      <p:sp>
        <p:nvSpPr>
          <p:cNvPr id="825347" name="Rectangle 3"/>
          <p:cNvSpPr>
            <a:spLocks noGrp="1" noChangeArrowheads="1"/>
          </p:cNvSpPr>
          <p:nvPr>
            <p:ph type="body" idx="1"/>
          </p:nvPr>
        </p:nvSpPr>
        <p:spPr/>
        <p:txBody>
          <a:bodyPr/>
          <a:lstStyle/>
          <a:p>
            <a:r>
              <a:rPr lang="zh-CN" altLang="en-US"/>
              <a:t>图</a:t>
            </a:r>
            <a:r>
              <a:rPr lang="en-US" altLang="zh-CN"/>
              <a:t>6-28  </a:t>
            </a:r>
            <a:r>
              <a:rPr lang="zh-CN" altLang="en-US"/>
              <a:t>磁盘的结构和布局</a:t>
            </a:r>
          </a:p>
        </p:txBody>
      </p:sp>
      <p:pic>
        <p:nvPicPr>
          <p:cNvPr id="825348" name="Picture 4" descr="6-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484313"/>
            <a:ext cx="5903913" cy="378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663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endParaRPr lang="zh-CN" altLang="zh-CN"/>
          </a:p>
        </p:txBody>
      </p:sp>
      <p:sp>
        <p:nvSpPr>
          <p:cNvPr id="826371" name="Rectangle 3"/>
          <p:cNvSpPr>
            <a:spLocks noGrp="1" noChangeArrowheads="1"/>
          </p:cNvSpPr>
          <p:nvPr>
            <p:ph type="body" idx="1"/>
          </p:nvPr>
        </p:nvSpPr>
        <p:spPr>
          <a:xfrm>
            <a:off x="0" y="4941888"/>
            <a:ext cx="9144000" cy="476250"/>
          </a:xfrm>
        </p:spPr>
        <p:txBody>
          <a:bodyPr/>
          <a:lstStyle/>
          <a:p>
            <a:r>
              <a:rPr lang="zh-CN" altLang="en-US"/>
              <a:t>图</a:t>
            </a:r>
            <a:r>
              <a:rPr lang="en-US" altLang="zh-CN"/>
              <a:t>6-29  </a:t>
            </a:r>
            <a:r>
              <a:rPr lang="zh-CN" altLang="en-US"/>
              <a:t>磁盘的格式化</a:t>
            </a:r>
          </a:p>
        </p:txBody>
      </p:sp>
      <p:pic>
        <p:nvPicPr>
          <p:cNvPr id="826372" name="Picture 4" descr="6-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44675"/>
            <a:ext cx="741680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033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磁盘的类型</a:t>
            </a:r>
            <a:r>
              <a:rPr lang="zh-CN" altLang="en-US"/>
              <a:t/>
            </a:r>
            <a:br>
              <a:rPr lang="zh-CN" altLang="en-US"/>
            </a:br>
            <a:r>
              <a:rPr lang="zh-CN" altLang="en-US"/>
              <a:t>　　对于磁盘，可以从不同的角度进行分类。最常见的有：将磁盘分成硬盘和软盘、单片盘和多片盘、固定头磁盘和活动头</a:t>
            </a:r>
            <a:r>
              <a:rPr lang="en-US" altLang="zh-CN"/>
              <a:t>(</a:t>
            </a:r>
            <a:r>
              <a:rPr lang="zh-CN" altLang="en-US"/>
              <a:t>移动头</a:t>
            </a:r>
            <a:r>
              <a:rPr lang="en-US" altLang="zh-CN"/>
              <a:t>)</a:t>
            </a:r>
            <a:r>
              <a:rPr lang="zh-CN" altLang="en-US"/>
              <a:t>磁盘等。下面仅对固定头磁盘和移动头磁盘做些介绍。</a:t>
            </a:r>
            <a:br>
              <a:rPr lang="zh-CN" altLang="en-US"/>
            </a:br>
            <a:r>
              <a:rPr lang="zh-CN" altLang="en-US"/>
              <a:t>　　</a:t>
            </a:r>
            <a:r>
              <a:rPr lang="en-US" altLang="zh-CN"/>
              <a:t>(1) </a:t>
            </a:r>
            <a:r>
              <a:rPr lang="zh-CN" altLang="en-US"/>
              <a:t>固定头磁盘。</a:t>
            </a:r>
            <a:br>
              <a:rPr lang="zh-CN" altLang="en-US"/>
            </a:br>
            <a:r>
              <a:rPr lang="zh-CN" altLang="en-US"/>
              <a:t>　　</a:t>
            </a:r>
            <a:r>
              <a:rPr lang="en-US" altLang="zh-CN"/>
              <a:t>(2) </a:t>
            </a:r>
            <a:r>
              <a:rPr lang="zh-CN" altLang="en-US"/>
              <a:t>移动头磁盘。 </a:t>
            </a:r>
          </a:p>
        </p:txBody>
      </p:sp>
      <p:sp>
        <p:nvSpPr>
          <p:cNvPr id="82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732980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磁盘访问时间</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磁盘设备在工作时以恒定速率旋转。为了读或写，磁头必须能移动到所指定的磁道上，并等待所指定的扇区的开始位置旋转到磁头下，然后再开始读或写数据。 </a:t>
            </a:r>
          </a:p>
        </p:txBody>
      </p:sp>
      <p:sp>
        <p:nvSpPr>
          <p:cNvPr id="82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53936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6.8.2  </a:t>
            </a:r>
            <a:r>
              <a:rPr lang="zh-CN" altLang="en-US">
                <a:latin typeface="黑体" panose="02010609060101010101" pitchFamily="49" charset="-122"/>
                <a:ea typeface="黑体" panose="02010609060101010101" pitchFamily="49" charset="-122"/>
              </a:rPr>
              <a:t>早期的磁盘调度算法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先来先服务</a:t>
            </a:r>
            <a:r>
              <a:rPr lang="en-US" altLang="zh-CN">
                <a:latin typeface="黑体" panose="02010609060101010101" pitchFamily="49" charset="-122"/>
                <a:ea typeface="黑体" panose="02010609060101010101" pitchFamily="49" charset="-122"/>
              </a:rPr>
              <a:t>(FCFS)</a:t>
            </a:r>
            <a:br>
              <a:rPr lang="en-US" altLang="zh-CN">
                <a:latin typeface="黑体" panose="02010609060101010101" pitchFamily="49" charset="-122"/>
                <a:ea typeface="黑体" panose="02010609060101010101" pitchFamily="49" charset="-122"/>
              </a:rPr>
            </a:br>
            <a:r>
              <a:rPr lang="zh-CN" altLang="en-US"/>
              <a:t>　　这是最简单的磁盘调度算法。它根据进程请求访问磁盘的先后次序进行调度。 </a:t>
            </a:r>
          </a:p>
        </p:txBody>
      </p:sp>
      <p:sp>
        <p:nvSpPr>
          <p:cNvPr id="829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388329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最短寻道时间优先</a:t>
            </a:r>
            <a:r>
              <a:rPr lang="en-US" altLang="zh-CN">
                <a:latin typeface="黑体" panose="02010609060101010101" pitchFamily="49" charset="-122"/>
                <a:ea typeface="黑体" panose="02010609060101010101" pitchFamily="49" charset="-122"/>
              </a:rPr>
              <a:t>(SSTF)</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该算法选择这样的进程，其要求访问的磁道与当前磁头所在的磁道距离最近，以使每次的寻道时间最短，但这种算法不能保证平均寻道时间最短。 </a:t>
            </a:r>
          </a:p>
        </p:txBody>
      </p:sp>
      <p:sp>
        <p:nvSpPr>
          <p:cNvPr id="830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7916588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endParaRPr lang="zh-CN" altLang="zh-CN"/>
          </a:p>
        </p:txBody>
      </p:sp>
      <p:sp>
        <p:nvSpPr>
          <p:cNvPr id="831491" name="Rectangle 3"/>
          <p:cNvSpPr>
            <a:spLocks noGrp="1" noChangeArrowheads="1"/>
          </p:cNvSpPr>
          <p:nvPr>
            <p:ph type="body" idx="1"/>
          </p:nvPr>
        </p:nvSpPr>
        <p:spPr/>
        <p:txBody>
          <a:bodyPr/>
          <a:lstStyle/>
          <a:p>
            <a:r>
              <a:rPr lang="zh-CN" altLang="en-US"/>
              <a:t>图</a:t>
            </a:r>
            <a:r>
              <a:rPr lang="en-US" altLang="zh-CN"/>
              <a:t>6-30  FCFS</a:t>
            </a:r>
            <a:r>
              <a:rPr lang="zh-CN" altLang="en-US"/>
              <a:t>调度算法 </a:t>
            </a:r>
          </a:p>
        </p:txBody>
      </p:sp>
      <p:pic>
        <p:nvPicPr>
          <p:cNvPr id="831492" name="Picture 4" descr="6-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238" y="1196975"/>
            <a:ext cx="3121025" cy="437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27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zh-CN" altLang="en-US"/>
              <a:t>　　</a:t>
            </a:r>
            <a:r>
              <a:rPr lang="en-US" altLang="zh-CN"/>
              <a:t>2) </a:t>
            </a:r>
            <a:r>
              <a:rPr lang="zh-CN" altLang="en-US"/>
              <a:t>分层结构的优缺点</a:t>
            </a:r>
            <a:br>
              <a:rPr lang="zh-CN" altLang="en-US"/>
            </a:br>
            <a:r>
              <a:rPr lang="zh-CN" altLang="en-US"/>
              <a:t>　　分层结构的主要优点有：</a:t>
            </a:r>
            <a:br>
              <a:rPr lang="zh-CN" altLang="en-US"/>
            </a:br>
            <a:r>
              <a:rPr lang="zh-CN" altLang="en-US"/>
              <a:t>　　</a:t>
            </a:r>
            <a:r>
              <a:rPr lang="en-US" altLang="zh-CN"/>
              <a:t>(1) </a:t>
            </a:r>
            <a:r>
              <a:rPr lang="zh-CN" altLang="en-US"/>
              <a:t>易保证系统的正确性。</a:t>
            </a:r>
            <a:br>
              <a:rPr lang="zh-CN" altLang="en-US"/>
            </a:br>
            <a:r>
              <a:rPr lang="zh-CN" altLang="en-US"/>
              <a:t>　　</a:t>
            </a:r>
            <a:r>
              <a:rPr lang="en-US" altLang="zh-CN"/>
              <a:t>(2) </a:t>
            </a:r>
            <a:r>
              <a:rPr lang="zh-CN" altLang="en-US"/>
              <a:t>易扩充和易维护性。</a:t>
            </a:r>
            <a:br>
              <a:rPr lang="zh-CN" altLang="en-US"/>
            </a:br>
            <a:r>
              <a:rPr lang="zh-CN" altLang="en-US"/>
              <a:t>　　分层结构的主要缺点是系统效率降低。由于层次结构是分层单向依赖的，必须在每层之间都建立层次间的通信机制，</a:t>
            </a:r>
            <a:r>
              <a:rPr lang="en-US" altLang="zh-CN"/>
              <a:t>OS</a:t>
            </a:r>
            <a:r>
              <a:rPr lang="zh-CN" altLang="en-US"/>
              <a:t>每执行一个功能，通常要自上而下地穿越多个层次，这无疑会增加系统的通信开销，从而导致系统效率的降低。</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9643127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endParaRPr lang="zh-CN" altLang="zh-CN"/>
          </a:p>
        </p:txBody>
      </p:sp>
      <p:sp>
        <p:nvSpPr>
          <p:cNvPr id="832515" name="Rectangle 3"/>
          <p:cNvSpPr>
            <a:spLocks noGrp="1" noChangeArrowheads="1"/>
          </p:cNvSpPr>
          <p:nvPr>
            <p:ph type="body" idx="1"/>
          </p:nvPr>
        </p:nvSpPr>
        <p:spPr/>
        <p:txBody>
          <a:bodyPr/>
          <a:lstStyle/>
          <a:p>
            <a:r>
              <a:rPr lang="zh-CN" altLang="en-US"/>
              <a:t>图</a:t>
            </a:r>
            <a:r>
              <a:rPr lang="en-US" altLang="zh-CN"/>
              <a:t>6-31  SSTF</a:t>
            </a:r>
            <a:r>
              <a:rPr lang="zh-CN" altLang="en-US"/>
              <a:t>调度算法 </a:t>
            </a:r>
          </a:p>
        </p:txBody>
      </p:sp>
      <p:pic>
        <p:nvPicPr>
          <p:cNvPr id="832516" name="Picture 4" descr="6-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052513"/>
            <a:ext cx="3171825" cy="444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392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6.8.3  </a:t>
            </a:r>
            <a:r>
              <a:rPr lang="zh-CN" altLang="en-US">
                <a:latin typeface="黑体" panose="02010609060101010101" pitchFamily="49" charset="-122"/>
                <a:ea typeface="黑体" panose="02010609060101010101" pitchFamily="49" charset="-122"/>
              </a:rPr>
              <a:t>基于扫描的磁盘调度算法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扫描</a:t>
            </a:r>
            <a:r>
              <a:rPr lang="en-US" altLang="zh-CN">
                <a:latin typeface="黑体" panose="02010609060101010101" pitchFamily="49" charset="-122"/>
                <a:ea typeface="黑体" panose="02010609060101010101" pitchFamily="49" charset="-122"/>
              </a:rPr>
              <a:t>(SCAN)</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t>　　</a:t>
            </a:r>
            <a:r>
              <a:rPr lang="en-US" altLang="zh-CN"/>
              <a:t>SSTF</a:t>
            </a:r>
            <a:r>
              <a:rPr lang="zh-CN" altLang="en-US"/>
              <a:t>算法的实质是基于优先级的调度算法，因此就可能导致优先级低的进程发生“饥饿”</a:t>
            </a:r>
            <a:r>
              <a:rPr lang="en-US" altLang="zh-CN"/>
              <a:t>(Starvation)</a:t>
            </a:r>
            <a:r>
              <a:rPr lang="zh-CN" altLang="en-US"/>
              <a:t>现象。因为只要不断有新进程的请求到达，且其所要访问的磁道与磁头当前所在磁道的距离较近，这种新进程的</a:t>
            </a:r>
            <a:r>
              <a:rPr lang="en-US" altLang="zh-CN"/>
              <a:t>I/O</a:t>
            </a:r>
            <a:r>
              <a:rPr lang="zh-CN" altLang="en-US"/>
              <a:t>请求必然优先满足。在对</a:t>
            </a:r>
            <a:r>
              <a:rPr lang="en-US" altLang="zh-CN"/>
              <a:t>SSTF</a:t>
            </a:r>
            <a:r>
              <a:rPr lang="zh-CN" altLang="en-US"/>
              <a:t>算法略加修改后，则可防止低优先级进程出现“饥饿”现象。</a:t>
            </a:r>
          </a:p>
        </p:txBody>
      </p:sp>
      <p:sp>
        <p:nvSpPr>
          <p:cNvPr id="833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242482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循环扫描</a:t>
            </a:r>
            <a:r>
              <a:rPr lang="en-US" altLang="zh-CN">
                <a:latin typeface="黑体" panose="02010609060101010101" pitchFamily="49" charset="-122"/>
                <a:ea typeface="黑体" panose="02010609060101010101" pitchFamily="49" charset="-122"/>
              </a:rPr>
              <a:t>(CSCAN)</a:t>
            </a:r>
            <a:r>
              <a:rPr lang="zh-CN" altLang="en-US">
                <a:latin typeface="黑体" panose="02010609060101010101" pitchFamily="49" charset="-122"/>
                <a:ea typeface="黑体" panose="02010609060101010101" pitchFamily="49" charset="-122"/>
              </a:rPr>
              <a:t>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SCAN</a:t>
            </a:r>
            <a:r>
              <a:rPr lang="zh-CN" altLang="en-US"/>
              <a:t>算法既能获得较好的寻道性能，又能防止“饥饿”现象，故被广泛用于大、中、小型机器和网络中的磁盘调度。但也存在这样的问题：当磁头刚从里向外移动而越过了某一磁道时，恰好又有一进程请求访问此磁道，这时，该进程必须等待，待磁头继续从里向外，然后再从外向里扫描完处于外面的所有要访问的磁道后，才处理该进程的请求，致使该进程的请求被大大地推迟。 </a:t>
            </a:r>
          </a:p>
        </p:txBody>
      </p:sp>
      <p:sp>
        <p:nvSpPr>
          <p:cNvPr id="83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20934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endParaRPr lang="zh-CN" altLang="zh-CN"/>
          </a:p>
        </p:txBody>
      </p:sp>
      <p:sp>
        <p:nvSpPr>
          <p:cNvPr id="835587" name="Rectangle 3"/>
          <p:cNvSpPr>
            <a:spLocks noGrp="1" noChangeArrowheads="1"/>
          </p:cNvSpPr>
          <p:nvPr>
            <p:ph type="body" idx="1"/>
          </p:nvPr>
        </p:nvSpPr>
        <p:spPr/>
        <p:txBody>
          <a:bodyPr/>
          <a:lstStyle/>
          <a:p>
            <a:r>
              <a:rPr lang="zh-CN" altLang="en-US"/>
              <a:t>图</a:t>
            </a:r>
            <a:r>
              <a:rPr lang="en-US" altLang="zh-CN"/>
              <a:t>6-32</a:t>
            </a:r>
            <a:r>
              <a:rPr lang="zh-CN" altLang="en-US"/>
              <a:t>　</a:t>
            </a:r>
            <a:r>
              <a:rPr lang="en-US" altLang="zh-CN"/>
              <a:t>SCAN</a:t>
            </a:r>
            <a:r>
              <a:rPr lang="zh-CN" altLang="en-US"/>
              <a:t>调度算法示例 </a:t>
            </a:r>
          </a:p>
        </p:txBody>
      </p:sp>
      <p:pic>
        <p:nvPicPr>
          <p:cNvPr id="835588" name="Picture 4" descr="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196975"/>
            <a:ext cx="28765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0569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endParaRPr lang="zh-CN" altLang="zh-CN"/>
          </a:p>
        </p:txBody>
      </p:sp>
      <p:sp>
        <p:nvSpPr>
          <p:cNvPr id="836611" name="Rectangle 3"/>
          <p:cNvSpPr>
            <a:spLocks noGrp="1" noChangeArrowheads="1"/>
          </p:cNvSpPr>
          <p:nvPr>
            <p:ph type="body" idx="1"/>
          </p:nvPr>
        </p:nvSpPr>
        <p:spPr/>
        <p:txBody>
          <a:bodyPr/>
          <a:lstStyle/>
          <a:p>
            <a:r>
              <a:rPr lang="en-US" altLang="zh-CN"/>
              <a:t> </a:t>
            </a:r>
            <a:r>
              <a:rPr lang="zh-CN" altLang="en-US"/>
              <a:t>图</a:t>
            </a:r>
            <a:r>
              <a:rPr lang="en-US" altLang="zh-CN"/>
              <a:t>6-33  CSCAN</a:t>
            </a:r>
            <a:r>
              <a:rPr lang="zh-CN" altLang="en-US"/>
              <a:t>调度算法示例 </a:t>
            </a:r>
          </a:p>
        </p:txBody>
      </p:sp>
      <p:pic>
        <p:nvPicPr>
          <p:cNvPr id="836612" name="Picture 4" descr="6-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196975"/>
            <a:ext cx="28765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74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 NStepSCAN</a:t>
            </a:r>
            <a:r>
              <a:rPr lang="zh-CN" altLang="en-US">
                <a:latin typeface="黑体" panose="02010609060101010101" pitchFamily="49" charset="-122"/>
                <a:ea typeface="黑体" panose="02010609060101010101" pitchFamily="49" charset="-122"/>
              </a:rPr>
              <a:t>和</a:t>
            </a:r>
            <a:r>
              <a:rPr lang="en-US" altLang="zh-CN">
                <a:latin typeface="黑体" panose="02010609060101010101" pitchFamily="49" charset="-122"/>
                <a:ea typeface="黑体" panose="02010609060101010101" pitchFamily="49" charset="-122"/>
              </a:rPr>
              <a:t>FSCAN</a:t>
            </a:r>
            <a:r>
              <a:rPr lang="zh-CN" altLang="en-US">
                <a:latin typeface="黑体" panose="02010609060101010101" pitchFamily="49" charset="-122"/>
                <a:ea typeface="黑体" panose="02010609060101010101" pitchFamily="49" charset="-122"/>
              </a:rPr>
              <a:t>调度算法</a:t>
            </a:r>
            <a:r>
              <a:rPr lang="zh-CN" altLang="en-US"/>
              <a:t>   </a:t>
            </a:r>
            <a:br>
              <a:rPr lang="zh-CN" altLang="en-US"/>
            </a:br>
            <a:r>
              <a:rPr lang="zh-CN" altLang="en-US"/>
              <a:t>　　</a:t>
            </a:r>
            <a:r>
              <a:rPr lang="en-US" altLang="zh-CN"/>
              <a:t>1)  NStepSCAN</a:t>
            </a:r>
            <a:r>
              <a:rPr lang="zh-CN" altLang="en-US"/>
              <a:t>算法</a:t>
            </a:r>
            <a:br>
              <a:rPr lang="zh-CN" altLang="en-US"/>
            </a:br>
            <a:r>
              <a:rPr lang="zh-CN" altLang="en-US"/>
              <a:t>　　在</a:t>
            </a:r>
            <a:r>
              <a:rPr lang="en-US" altLang="zh-CN"/>
              <a:t>SSTF</a:t>
            </a:r>
            <a:r>
              <a:rPr lang="zh-CN" altLang="en-US"/>
              <a:t>、</a:t>
            </a:r>
            <a:r>
              <a:rPr lang="en-US" altLang="zh-CN"/>
              <a:t>SCAN</a:t>
            </a:r>
            <a:r>
              <a:rPr lang="zh-CN" altLang="en-US"/>
              <a:t>及</a:t>
            </a:r>
            <a:r>
              <a:rPr lang="en-US" altLang="zh-CN"/>
              <a:t>CSCAN</a:t>
            </a:r>
            <a:r>
              <a:rPr lang="zh-CN" altLang="en-US"/>
              <a:t>几种调度算法中，都可能出现磁臂停留在某处不动的情况，例如，有一个或几个进程对某一磁道有较高的访问频率，即这个</a:t>
            </a:r>
            <a:r>
              <a:rPr lang="en-US" altLang="zh-CN"/>
              <a:t>(</a:t>
            </a:r>
            <a:r>
              <a:rPr lang="zh-CN" altLang="en-US"/>
              <a:t>些</a:t>
            </a:r>
            <a:r>
              <a:rPr lang="en-US" altLang="zh-CN"/>
              <a:t>)</a:t>
            </a:r>
            <a:r>
              <a:rPr lang="zh-CN" altLang="en-US"/>
              <a:t>进程反复请求对某一磁道的</a:t>
            </a:r>
            <a:r>
              <a:rPr lang="en-US" altLang="zh-CN"/>
              <a:t>I/O</a:t>
            </a:r>
            <a:r>
              <a:rPr lang="zh-CN" altLang="en-US"/>
              <a:t>操作，从而垄断了整个磁盘设备。我们把这一现象称为“磁臂粘着”</a:t>
            </a:r>
            <a:r>
              <a:rPr lang="en-US" altLang="zh-CN"/>
              <a:t>(Armstickiness)</a:t>
            </a:r>
            <a:r>
              <a:rPr lang="zh-CN" altLang="en-US"/>
              <a:t>。在高密度磁盘上容易出现此情况。 </a:t>
            </a:r>
          </a:p>
        </p:txBody>
      </p:sp>
      <p:sp>
        <p:nvSpPr>
          <p:cNvPr id="837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52677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pPr>
              <a:lnSpc>
                <a:spcPct val="140000"/>
              </a:lnSpc>
            </a:pPr>
            <a:r>
              <a:rPr lang="zh-CN" altLang="en-US"/>
              <a:t>　　</a:t>
            </a:r>
            <a:r>
              <a:rPr lang="en-US" altLang="zh-CN"/>
              <a:t>2)  FSCAN</a:t>
            </a:r>
            <a:r>
              <a:rPr lang="zh-CN" altLang="en-US"/>
              <a:t>算法</a:t>
            </a:r>
            <a:br>
              <a:rPr lang="zh-CN" altLang="en-US"/>
            </a:br>
            <a:r>
              <a:rPr lang="zh-CN" altLang="en-US"/>
              <a:t>　　</a:t>
            </a:r>
            <a:r>
              <a:rPr lang="en-US" altLang="zh-CN"/>
              <a:t>FSCAN</a:t>
            </a:r>
            <a:r>
              <a:rPr lang="zh-CN" altLang="en-US"/>
              <a:t>算法实质上是</a:t>
            </a:r>
            <a:r>
              <a:rPr lang="en-US" altLang="zh-CN"/>
              <a:t>N</a:t>
            </a:r>
            <a:r>
              <a:rPr lang="zh-CN" altLang="en-US"/>
              <a:t>步</a:t>
            </a:r>
            <a:r>
              <a:rPr lang="en-US" altLang="zh-CN"/>
              <a:t>SCAN</a:t>
            </a:r>
            <a:r>
              <a:rPr lang="zh-CN" altLang="en-US"/>
              <a:t>算法的简化，即</a:t>
            </a:r>
            <a:r>
              <a:rPr lang="en-US" altLang="zh-CN"/>
              <a:t>FSCAN</a:t>
            </a:r>
            <a:r>
              <a:rPr lang="zh-CN" altLang="en-US"/>
              <a:t>只将磁盘请求队列分成两个子队列。一个是由当前所有请求磁盘</a:t>
            </a:r>
            <a:r>
              <a:rPr lang="en-US" altLang="zh-CN"/>
              <a:t>I/O</a:t>
            </a:r>
            <a:r>
              <a:rPr lang="zh-CN" altLang="en-US"/>
              <a:t>的进程形成的队列，由磁盘调度按</a:t>
            </a:r>
            <a:r>
              <a:rPr lang="en-US" altLang="zh-CN"/>
              <a:t>SCAN</a:t>
            </a:r>
            <a:r>
              <a:rPr lang="zh-CN" altLang="en-US"/>
              <a:t>算法进行处理。另一个是在扫描期间，将新出现的所有请求磁盘</a:t>
            </a:r>
            <a:r>
              <a:rPr lang="en-US" altLang="zh-CN"/>
              <a:t>I/O</a:t>
            </a:r>
            <a:r>
              <a:rPr lang="zh-CN" altLang="en-US"/>
              <a:t>的进程放入等待处理的请求队列。这样，所有的新请求都将被推迟到下一次扫描时处理。</a:t>
            </a:r>
          </a:p>
        </p:txBody>
      </p:sp>
      <p:sp>
        <p:nvSpPr>
          <p:cNvPr id="838659" name="Rectangle 3"/>
          <p:cNvSpPr>
            <a:spLocks noGrp="1" noChangeArrowheads="1"/>
          </p:cNvSpPr>
          <p:nvPr>
            <p:ph type="body" idx="1"/>
          </p:nvPr>
        </p:nvSpPr>
        <p:spPr/>
        <p:txBody>
          <a:bodyPr/>
          <a:lstStyle/>
          <a:p>
            <a:endParaRPr lang="zh-CN" altLang="zh-CN"/>
          </a:p>
        </p:txBody>
      </p:sp>
      <p:sp>
        <p:nvSpPr>
          <p:cNvPr id="83866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06052040"/>
      </p:ext>
    </p:extLst>
  </p:cSld>
  <p:clrMapOvr>
    <a:masterClrMapping/>
  </p:clrMapOvr>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a:lnSpc>
                <a:spcPct val="140000"/>
              </a:lnSpc>
            </a:pPr>
            <a:r>
              <a:rPr lang="en-US" altLang="zh-CN"/>
              <a:t> </a:t>
            </a:r>
            <a:r>
              <a:rPr lang="zh-CN" altLang="en-US"/>
              <a:t>　　　　　　　　　</a:t>
            </a:r>
            <a:r>
              <a:rPr lang="zh-CN" altLang="en-US" sz="3200">
                <a:latin typeface="黑体" panose="02010609060101010101" pitchFamily="49" charset="-122"/>
                <a:ea typeface="黑体" panose="02010609060101010101" pitchFamily="49" charset="-122"/>
              </a:rPr>
              <a:t>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试说明</a:t>
            </a:r>
            <a:r>
              <a:rPr lang="en-US" altLang="zh-CN"/>
              <a:t>I/O</a:t>
            </a:r>
            <a:r>
              <a:rPr lang="zh-CN" altLang="en-US"/>
              <a:t>系统的基本功能。</a:t>
            </a:r>
            <a:br>
              <a:rPr lang="zh-CN" altLang="en-US"/>
            </a:br>
            <a:r>
              <a:rPr lang="zh-CN" altLang="en-US"/>
              <a:t>　　</a:t>
            </a:r>
            <a:r>
              <a:rPr lang="en-US" altLang="zh-CN"/>
              <a:t>2. </a:t>
            </a:r>
            <a:r>
              <a:rPr lang="zh-CN" altLang="en-US"/>
              <a:t>简要说明</a:t>
            </a:r>
            <a:r>
              <a:rPr lang="en-US" altLang="zh-CN"/>
              <a:t>I/O</a:t>
            </a:r>
            <a:r>
              <a:rPr lang="zh-CN" altLang="en-US"/>
              <a:t>软件的四个层次的基本功能。</a:t>
            </a:r>
            <a:br>
              <a:rPr lang="zh-CN" altLang="en-US"/>
            </a:br>
            <a:r>
              <a:rPr lang="zh-CN" altLang="en-US"/>
              <a:t>　　</a:t>
            </a:r>
            <a:r>
              <a:rPr lang="en-US" altLang="zh-CN"/>
              <a:t>3.  I/O</a:t>
            </a:r>
            <a:r>
              <a:rPr lang="zh-CN" altLang="en-US"/>
              <a:t>系统接口与软件</a:t>
            </a:r>
            <a:r>
              <a:rPr lang="en-US" altLang="zh-CN"/>
              <a:t>/</a:t>
            </a:r>
            <a:r>
              <a:rPr lang="zh-CN" altLang="en-US"/>
              <a:t>硬件</a:t>
            </a:r>
            <a:r>
              <a:rPr lang="en-US" altLang="zh-CN"/>
              <a:t>(RW/HW)</a:t>
            </a:r>
            <a:r>
              <a:rPr lang="zh-CN" altLang="en-US"/>
              <a:t>接口分别是什么接口</a:t>
            </a:r>
            <a:r>
              <a:rPr lang="en-US" altLang="zh-CN"/>
              <a:t>?</a:t>
            </a:r>
            <a:br>
              <a:rPr lang="en-US" altLang="zh-CN"/>
            </a:br>
            <a:r>
              <a:rPr lang="zh-CN" altLang="en-US"/>
              <a:t>　　</a:t>
            </a:r>
            <a:r>
              <a:rPr lang="en-US" altLang="zh-CN"/>
              <a:t>4. </a:t>
            </a:r>
            <a:r>
              <a:rPr lang="zh-CN" altLang="en-US"/>
              <a:t>与设备无关性的基本含义是什么</a:t>
            </a:r>
            <a:r>
              <a:rPr lang="en-US" altLang="zh-CN"/>
              <a:t>? </a:t>
            </a:r>
            <a:r>
              <a:rPr lang="zh-CN" altLang="en-US"/>
              <a:t>为什么要设置该层</a:t>
            </a:r>
            <a:r>
              <a:rPr lang="en-US" altLang="zh-CN"/>
              <a:t>?</a:t>
            </a:r>
            <a:br>
              <a:rPr lang="en-US" altLang="zh-CN"/>
            </a:br>
            <a:r>
              <a:rPr lang="zh-CN" altLang="en-US"/>
              <a:t>　　</a:t>
            </a:r>
            <a:r>
              <a:rPr lang="en-US" altLang="zh-CN"/>
              <a:t>5. </a:t>
            </a:r>
            <a:r>
              <a:rPr lang="zh-CN" altLang="en-US"/>
              <a:t>试说明设备控制器的组成。</a:t>
            </a:r>
            <a:br>
              <a:rPr lang="zh-CN" altLang="en-US"/>
            </a:br>
            <a:r>
              <a:rPr lang="zh-CN" altLang="en-US"/>
              <a:t>　　</a:t>
            </a:r>
            <a:r>
              <a:rPr lang="en-US" altLang="zh-CN"/>
              <a:t>6. </a:t>
            </a:r>
            <a:r>
              <a:rPr lang="zh-CN" altLang="en-US"/>
              <a:t>为了实现</a:t>
            </a:r>
            <a:r>
              <a:rPr lang="en-US" altLang="zh-CN"/>
              <a:t>CPU</a:t>
            </a:r>
            <a:r>
              <a:rPr lang="zh-CN" altLang="en-US"/>
              <a:t>与设备控制器间的通信，设备控制器应具备哪些功能</a:t>
            </a:r>
            <a:r>
              <a:rPr lang="en-US" altLang="zh-CN"/>
              <a:t>?</a:t>
            </a:r>
          </a:p>
        </p:txBody>
      </p:sp>
      <p:sp>
        <p:nvSpPr>
          <p:cNvPr id="839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492371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r>
              <a:rPr lang="zh-CN" altLang="en-US"/>
              <a:t>　　</a:t>
            </a:r>
            <a:r>
              <a:rPr lang="en-US" altLang="zh-CN"/>
              <a:t>7. </a:t>
            </a:r>
            <a:r>
              <a:rPr lang="zh-CN" altLang="en-US"/>
              <a:t>什么是内存映像</a:t>
            </a:r>
            <a:r>
              <a:rPr lang="en-US" altLang="zh-CN"/>
              <a:t>I/O? </a:t>
            </a:r>
            <a:r>
              <a:rPr lang="zh-CN" altLang="en-US"/>
              <a:t>它是如何实现的</a:t>
            </a:r>
            <a:r>
              <a:rPr lang="en-US" altLang="zh-CN"/>
              <a:t>?</a:t>
            </a:r>
            <a:br>
              <a:rPr lang="en-US" altLang="zh-CN"/>
            </a:br>
            <a:r>
              <a:rPr lang="zh-CN" altLang="en-US"/>
              <a:t>　　</a:t>
            </a:r>
            <a:r>
              <a:rPr lang="en-US" altLang="zh-CN"/>
              <a:t>8. </a:t>
            </a:r>
            <a:r>
              <a:rPr lang="zh-CN" altLang="en-US"/>
              <a:t>为什么说中断是</a:t>
            </a:r>
            <a:r>
              <a:rPr lang="en-US" altLang="zh-CN"/>
              <a:t>OS</a:t>
            </a:r>
            <a:r>
              <a:rPr lang="zh-CN" altLang="en-US"/>
              <a:t>赖以生存的基础</a:t>
            </a:r>
            <a:r>
              <a:rPr lang="en-US" altLang="zh-CN"/>
              <a:t>?</a:t>
            </a:r>
            <a:br>
              <a:rPr lang="en-US" altLang="zh-CN"/>
            </a:br>
            <a:r>
              <a:rPr lang="zh-CN" altLang="en-US"/>
              <a:t>　　</a:t>
            </a:r>
            <a:r>
              <a:rPr lang="en-US" altLang="zh-CN"/>
              <a:t>9. </a:t>
            </a:r>
            <a:r>
              <a:rPr lang="zh-CN" altLang="en-US"/>
              <a:t>对多中断源的两种处理方式分别用于何种场合</a:t>
            </a:r>
            <a:r>
              <a:rPr lang="en-US" altLang="zh-CN"/>
              <a:t>?</a:t>
            </a:r>
            <a:br>
              <a:rPr lang="en-US" altLang="zh-CN"/>
            </a:br>
            <a:r>
              <a:rPr lang="zh-CN" altLang="en-US"/>
              <a:t>　　</a:t>
            </a:r>
            <a:r>
              <a:rPr lang="en-US" altLang="zh-CN"/>
              <a:t>10. </a:t>
            </a:r>
            <a:r>
              <a:rPr lang="zh-CN" altLang="en-US"/>
              <a:t>设备中断处理程序通常需完成哪些工作</a:t>
            </a:r>
            <a:r>
              <a:rPr lang="en-US" altLang="zh-CN"/>
              <a:t>?</a:t>
            </a:r>
            <a:br>
              <a:rPr lang="en-US" altLang="zh-CN"/>
            </a:br>
            <a:r>
              <a:rPr lang="zh-CN" altLang="en-US"/>
              <a:t>　　</a:t>
            </a:r>
            <a:r>
              <a:rPr lang="en-US" altLang="zh-CN"/>
              <a:t>11. </a:t>
            </a:r>
            <a:r>
              <a:rPr lang="zh-CN" altLang="en-US"/>
              <a:t>简要说明中断处理程序对中断进行处理的几个步骤。</a:t>
            </a:r>
            <a:br>
              <a:rPr lang="zh-CN" altLang="en-US"/>
            </a:br>
            <a:r>
              <a:rPr lang="zh-CN" altLang="en-US"/>
              <a:t>　　</a:t>
            </a:r>
            <a:r>
              <a:rPr lang="en-US" altLang="zh-CN"/>
              <a:t>12. </a:t>
            </a:r>
            <a:r>
              <a:rPr lang="zh-CN" altLang="en-US"/>
              <a:t>试说明设备驱动程序具有哪些特点。</a:t>
            </a:r>
            <a:br>
              <a:rPr lang="zh-CN" altLang="en-US"/>
            </a:br>
            <a:r>
              <a:rPr lang="zh-CN" altLang="en-US"/>
              <a:t>　　</a:t>
            </a:r>
            <a:r>
              <a:rPr lang="en-US" altLang="zh-CN"/>
              <a:t>13. </a:t>
            </a:r>
            <a:r>
              <a:rPr lang="zh-CN" altLang="en-US"/>
              <a:t>设备驱动程序通常要完成哪些工作</a:t>
            </a:r>
            <a:r>
              <a:rPr lang="en-US" altLang="zh-CN"/>
              <a:t>? </a:t>
            </a:r>
            <a:br>
              <a:rPr lang="en-US" altLang="zh-CN"/>
            </a:br>
            <a:r>
              <a:rPr lang="zh-CN" altLang="en-US"/>
              <a:t>　　</a:t>
            </a:r>
            <a:r>
              <a:rPr lang="en-US" altLang="zh-CN"/>
              <a:t>14. </a:t>
            </a:r>
            <a:r>
              <a:rPr lang="zh-CN" altLang="en-US"/>
              <a:t>简要说明设备驱动程序的处理过程可分为哪几步。</a:t>
            </a:r>
            <a:br>
              <a:rPr lang="zh-CN" altLang="en-US"/>
            </a:br>
            <a:r>
              <a:rPr lang="zh-CN" altLang="en-US"/>
              <a:t>　　</a:t>
            </a:r>
            <a:r>
              <a:rPr lang="en-US" altLang="zh-CN"/>
              <a:t>15. </a:t>
            </a:r>
            <a:r>
              <a:rPr lang="zh-CN" altLang="en-US"/>
              <a:t>试说明推动</a:t>
            </a:r>
            <a:r>
              <a:rPr lang="en-US" altLang="zh-CN"/>
              <a:t>I/O</a:t>
            </a:r>
            <a:r>
              <a:rPr lang="zh-CN" altLang="en-US"/>
              <a:t>控制发展的主要因素是什么。</a:t>
            </a:r>
          </a:p>
        </p:txBody>
      </p:sp>
      <p:sp>
        <p:nvSpPr>
          <p:cNvPr id="840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9483645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pPr>
              <a:lnSpc>
                <a:spcPct val="120000"/>
              </a:lnSpc>
            </a:pPr>
            <a:r>
              <a:rPr lang="zh-CN" altLang="en-US"/>
              <a:t>　　</a:t>
            </a:r>
            <a:r>
              <a:rPr lang="en-US" altLang="zh-CN"/>
              <a:t>16. </a:t>
            </a:r>
            <a:r>
              <a:rPr lang="zh-CN" altLang="en-US"/>
              <a:t>有哪几种</a:t>
            </a:r>
            <a:r>
              <a:rPr lang="en-US" altLang="zh-CN"/>
              <a:t>I/O</a:t>
            </a:r>
            <a:r>
              <a:rPr lang="zh-CN" altLang="en-US"/>
              <a:t>控制方式</a:t>
            </a:r>
            <a:r>
              <a:rPr lang="en-US" altLang="zh-CN"/>
              <a:t>? </a:t>
            </a:r>
            <a:r>
              <a:rPr lang="zh-CN" altLang="en-US"/>
              <a:t>各适用于何种场合</a:t>
            </a:r>
            <a:r>
              <a:rPr lang="en-US" altLang="zh-CN"/>
              <a:t>?</a:t>
            </a:r>
            <a:br>
              <a:rPr lang="en-US" altLang="zh-CN"/>
            </a:br>
            <a:r>
              <a:rPr lang="zh-CN" altLang="en-US"/>
              <a:t>　　</a:t>
            </a:r>
            <a:r>
              <a:rPr lang="en-US" altLang="zh-CN"/>
              <a:t>17. </a:t>
            </a:r>
            <a:r>
              <a:rPr lang="zh-CN" altLang="en-US"/>
              <a:t>试说明</a:t>
            </a:r>
            <a:r>
              <a:rPr lang="en-US" altLang="zh-CN"/>
              <a:t>DMA</a:t>
            </a:r>
            <a:r>
              <a:rPr lang="zh-CN" altLang="en-US"/>
              <a:t>的工作流程。</a:t>
            </a:r>
            <a:br>
              <a:rPr lang="zh-CN" altLang="en-US"/>
            </a:br>
            <a:r>
              <a:rPr lang="zh-CN" altLang="en-US"/>
              <a:t>　　</a:t>
            </a:r>
            <a:r>
              <a:rPr lang="en-US" altLang="zh-CN"/>
              <a:t>18. </a:t>
            </a:r>
            <a:r>
              <a:rPr lang="zh-CN" altLang="en-US"/>
              <a:t>为何要引入与设备的无关性</a:t>
            </a:r>
            <a:r>
              <a:rPr lang="en-US" altLang="zh-CN"/>
              <a:t>? </a:t>
            </a:r>
            <a:r>
              <a:rPr lang="zh-CN" altLang="en-US"/>
              <a:t>如何实现设备的独立性</a:t>
            </a:r>
            <a:r>
              <a:rPr lang="en-US" altLang="zh-CN"/>
              <a:t>?</a:t>
            </a:r>
            <a:br>
              <a:rPr lang="en-US" altLang="zh-CN"/>
            </a:br>
            <a:r>
              <a:rPr lang="zh-CN" altLang="en-US"/>
              <a:t>　　</a:t>
            </a:r>
            <a:r>
              <a:rPr lang="en-US" altLang="zh-CN"/>
              <a:t>19. </a:t>
            </a:r>
            <a:r>
              <a:rPr lang="zh-CN" altLang="en-US"/>
              <a:t>与设备的无关的软件中，包括了哪些公有操作的软件</a:t>
            </a:r>
            <a:r>
              <a:rPr lang="en-US" altLang="zh-CN"/>
              <a:t>?</a:t>
            </a:r>
            <a:br>
              <a:rPr lang="en-US" altLang="zh-CN"/>
            </a:br>
            <a:r>
              <a:rPr lang="zh-CN" altLang="en-US"/>
              <a:t>　　</a:t>
            </a:r>
            <a:r>
              <a:rPr lang="en-US" altLang="zh-CN"/>
              <a:t>20. </a:t>
            </a:r>
            <a:r>
              <a:rPr lang="zh-CN" altLang="en-US"/>
              <a:t>在考虑到设备的独立性时，应如何分配独占设备</a:t>
            </a:r>
            <a:r>
              <a:rPr lang="en-US" altLang="zh-CN"/>
              <a:t>?</a:t>
            </a:r>
            <a:br>
              <a:rPr lang="en-US" altLang="zh-CN"/>
            </a:br>
            <a:r>
              <a:rPr lang="zh-CN" altLang="en-US"/>
              <a:t>　　</a:t>
            </a:r>
            <a:r>
              <a:rPr lang="en-US" altLang="zh-CN"/>
              <a:t>21. </a:t>
            </a:r>
            <a:r>
              <a:rPr lang="zh-CN" altLang="en-US"/>
              <a:t>何谓设备虚拟</a:t>
            </a:r>
            <a:r>
              <a:rPr lang="en-US" altLang="zh-CN"/>
              <a:t>? </a:t>
            </a:r>
            <a:r>
              <a:rPr lang="zh-CN" altLang="en-US"/>
              <a:t>实现设备虚拟时所依赖的关键技术是什么</a:t>
            </a:r>
            <a:r>
              <a:rPr lang="en-US" altLang="zh-CN"/>
              <a:t>?</a:t>
            </a:r>
            <a:br>
              <a:rPr lang="en-US" altLang="zh-CN"/>
            </a:br>
            <a:r>
              <a:rPr lang="zh-CN" altLang="en-US"/>
              <a:t>　　</a:t>
            </a:r>
            <a:r>
              <a:rPr lang="en-US" altLang="zh-CN"/>
              <a:t>22. </a:t>
            </a:r>
            <a:r>
              <a:rPr lang="zh-CN" altLang="en-US"/>
              <a:t>在实现后台打印时，</a:t>
            </a:r>
            <a:r>
              <a:rPr lang="en-US" altLang="zh-CN"/>
              <a:t>SPOOLing</a:t>
            </a:r>
            <a:r>
              <a:rPr lang="zh-CN" altLang="en-US"/>
              <a:t>系统应为请求</a:t>
            </a:r>
            <a:r>
              <a:rPr lang="en-US" altLang="zh-CN"/>
              <a:t>I/O</a:t>
            </a:r>
            <a:r>
              <a:rPr lang="zh-CN" altLang="en-US"/>
              <a:t>的进程提供哪些服务</a:t>
            </a:r>
            <a:r>
              <a:rPr lang="en-US" altLang="zh-CN"/>
              <a:t>?</a:t>
            </a:r>
            <a:br>
              <a:rPr lang="en-US" altLang="zh-CN"/>
            </a:br>
            <a:r>
              <a:rPr lang="zh-CN" altLang="en-US"/>
              <a:t>　　</a:t>
            </a:r>
            <a:r>
              <a:rPr lang="en-US" altLang="zh-CN"/>
              <a:t>23. </a:t>
            </a:r>
            <a:r>
              <a:rPr lang="zh-CN" altLang="en-US"/>
              <a:t>假脱机系统向用户提供共享打印机的基本思想是什么</a:t>
            </a:r>
            <a:r>
              <a:rPr lang="en-US" altLang="zh-CN"/>
              <a:t>?</a:t>
            </a:r>
          </a:p>
        </p:txBody>
      </p:sp>
      <p:sp>
        <p:nvSpPr>
          <p:cNvPr id="841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59798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1.5.2  </a:t>
            </a:r>
            <a:r>
              <a:rPr lang="zh-CN" altLang="en-US">
                <a:latin typeface="黑体" panose="02010609060101010101" pitchFamily="49" charset="-122"/>
                <a:ea typeface="黑体" panose="02010609060101010101" pitchFamily="49" charset="-122"/>
              </a:rPr>
              <a:t>客户</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服务器模式</a:t>
            </a:r>
            <a:r>
              <a:rPr lang="en-US" altLang="zh-CN">
                <a:latin typeface="黑体" panose="02010609060101010101" pitchFamily="49" charset="-122"/>
                <a:ea typeface="黑体" panose="02010609060101010101" pitchFamily="49" charset="-122"/>
              </a:rPr>
              <a:t>(Client/Server Model) </a:t>
            </a:r>
            <a:r>
              <a:rPr lang="zh-CN" altLang="en-US">
                <a:latin typeface="黑体" panose="02010609060101010101" pitchFamily="49" charset="-122"/>
                <a:ea typeface="黑体" panose="02010609060101010101" pitchFamily="49" charset="-122"/>
              </a:rPr>
              <a:t>简介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客户</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服务器模式的由来、组成和类型</a:t>
            </a:r>
            <a:br>
              <a:rPr lang="zh-CN" altLang="en-US">
                <a:latin typeface="黑体" panose="02010609060101010101" pitchFamily="49" charset="-122"/>
                <a:ea typeface="黑体" panose="02010609060101010101" pitchFamily="49" charset="-122"/>
              </a:rPr>
            </a:br>
            <a:r>
              <a:rPr lang="zh-CN" altLang="en-US"/>
              <a:t>　　客户</a:t>
            </a:r>
            <a:r>
              <a:rPr lang="en-US" altLang="zh-CN"/>
              <a:t>/</a:t>
            </a:r>
            <a:r>
              <a:rPr lang="zh-CN" altLang="en-US"/>
              <a:t>服务器系统主要由三部分组成。</a:t>
            </a:r>
            <a:br>
              <a:rPr lang="zh-CN" altLang="en-US"/>
            </a:br>
            <a:r>
              <a:rPr lang="zh-CN" altLang="en-US"/>
              <a:t>　　</a:t>
            </a:r>
            <a:r>
              <a:rPr lang="en-US" altLang="zh-CN"/>
              <a:t>(1) </a:t>
            </a:r>
            <a:r>
              <a:rPr lang="zh-CN" altLang="en-US"/>
              <a:t>客户机：</a:t>
            </a:r>
            <a:br>
              <a:rPr lang="zh-CN" altLang="en-US"/>
            </a:br>
            <a:r>
              <a:rPr lang="zh-CN" altLang="en-US"/>
              <a:t>　　</a:t>
            </a:r>
            <a:r>
              <a:rPr lang="en-US" altLang="zh-CN"/>
              <a:t>(2) </a:t>
            </a:r>
            <a:r>
              <a:rPr lang="zh-CN" altLang="en-US"/>
              <a:t>服务器：</a:t>
            </a:r>
            <a:br>
              <a:rPr lang="zh-CN" altLang="en-US"/>
            </a:br>
            <a:r>
              <a:rPr lang="zh-CN" altLang="en-US"/>
              <a:t>　　</a:t>
            </a:r>
            <a:r>
              <a:rPr lang="en-US" altLang="zh-CN"/>
              <a:t>(3) </a:t>
            </a:r>
            <a:r>
              <a:rPr lang="zh-CN" altLang="en-US"/>
              <a:t>网络系统：</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68526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pPr>
              <a:lnSpc>
                <a:spcPct val="110000"/>
              </a:lnSpc>
            </a:pPr>
            <a:r>
              <a:rPr lang="zh-CN" altLang="en-US"/>
              <a:t>　　</a:t>
            </a:r>
            <a:r>
              <a:rPr lang="en-US" altLang="zh-CN"/>
              <a:t>24. </a:t>
            </a:r>
            <a:r>
              <a:rPr lang="zh-CN" altLang="en-US"/>
              <a:t>引入缓冲的主要原因是什么</a:t>
            </a:r>
            <a:r>
              <a:rPr lang="en-US" altLang="zh-CN"/>
              <a:t>?</a:t>
            </a:r>
            <a:br>
              <a:rPr lang="en-US" altLang="zh-CN"/>
            </a:br>
            <a:r>
              <a:rPr lang="zh-CN" altLang="en-US"/>
              <a:t>　　</a:t>
            </a:r>
            <a:r>
              <a:rPr lang="en-US" altLang="zh-CN"/>
              <a:t>25. </a:t>
            </a:r>
            <a:r>
              <a:rPr lang="zh-CN" altLang="en-US"/>
              <a:t>在单缓冲情况下，为什么系统对一块数据的处理时间为</a:t>
            </a:r>
            <a:r>
              <a:rPr lang="en-US" altLang="zh-CN"/>
              <a:t>max(C, T) + M?</a:t>
            </a:r>
            <a:br>
              <a:rPr lang="en-US" altLang="zh-CN"/>
            </a:br>
            <a:r>
              <a:rPr lang="zh-CN" altLang="en-US"/>
              <a:t>　　</a:t>
            </a:r>
            <a:r>
              <a:rPr lang="en-US" altLang="zh-CN"/>
              <a:t>26. </a:t>
            </a:r>
            <a:r>
              <a:rPr lang="zh-CN" altLang="en-US"/>
              <a:t>为什么在双缓冲情况下，系统对一块数据的处理时间为</a:t>
            </a:r>
            <a:r>
              <a:rPr lang="en-US" altLang="zh-CN"/>
              <a:t>max(T, C)?</a:t>
            </a:r>
            <a:br>
              <a:rPr lang="en-US" altLang="zh-CN"/>
            </a:br>
            <a:r>
              <a:rPr lang="zh-CN" altLang="en-US"/>
              <a:t>　　</a:t>
            </a:r>
            <a:r>
              <a:rPr lang="en-US" altLang="zh-CN"/>
              <a:t>27. </a:t>
            </a:r>
            <a:r>
              <a:rPr lang="zh-CN" altLang="en-US"/>
              <a:t>试绘图说明把多缓冲用于输出时的情况。</a:t>
            </a:r>
            <a:br>
              <a:rPr lang="zh-CN" altLang="en-US"/>
            </a:br>
            <a:r>
              <a:rPr lang="zh-CN" altLang="en-US"/>
              <a:t>　　</a:t>
            </a:r>
            <a:r>
              <a:rPr lang="en-US" altLang="zh-CN"/>
              <a:t>28. </a:t>
            </a:r>
            <a:r>
              <a:rPr lang="zh-CN" altLang="en-US"/>
              <a:t>试说明收容输入工作缓冲区和提取输出工作缓冲区的工作情况。</a:t>
            </a:r>
            <a:br>
              <a:rPr lang="zh-CN" altLang="en-US"/>
            </a:br>
            <a:r>
              <a:rPr lang="zh-CN" altLang="en-US"/>
              <a:t>　　</a:t>
            </a:r>
            <a:r>
              <a:rPr lang="en-US" altLang="zh-CN"/>
              <a:t>29. </a:t>
            </a:r>
            <a:r>
              <a:rPr lang="zh-CN" altLang="en-US"/>
              <a:t>何谓安全分配方式和不安全分配方式</a:t>
            </a:r>
            <a:r>
              <a:rPr lang="en-US" altLang="zh-CN"/>
              <a:t>?</a:t>
            </a:r>
            <a:br>
              <a:rPr lang="en-US" altLang="zh-CN"/>
            </a:br>
            <a:r>
              <a:rPr lang="zh-CN" altLang="en-US"/>
              <a:t>　　</a:t>
            </a:r>
            <a:r>
              <a:rPr lang="en-US" altLang="zh-CN"/>
              <a:t>30. </a:t>
            </a:r>
            <a:r>
              <a:rPr lang="zh-CN" altLang="en-US"/>
              <a:t>磁盘访问时间由哪几部分组成</a:t>
            </a:r>
            <a:r>
              <a:rPr lang="en-US" altLang="zh-CN"/>
              <a:t>? </a:t>
            </a:r>
            <a:r>
              <a:rPr lang="zh-CN" altLang="en-US"/>
              <a:t>每部分时间应如何计算</a:t>
            </a:r>
            <a:r>
              <a:rPr lang="en-US" altLang="zh-CN"/>
              <a:t>?</a:t>
            </a:r>
            <a:br>
              <a:rPr lang="en-US" altLang="zh-CN"/>
            </a:br>
            <a:r>
              <a:rPr lang="zh-CN" altLang="en-US"/>
              <a:t>　　</a:t>
            </a:r>
            <a:r>
              <a:rPr lang="en-US" altLang="zh-CN"/>
              <a:t>31. </a:t>
            </a:r>
            <a:r>
              <a:rPr lang="zh-CN" altLang="en-US"/>
              <a:t>目前常用的磁盘调度算法有哪几种</a:t>
            </a:r>
            <a:r>
              <a:rPr lang="en-US" altLang="zh-CN"/>
              <a:t>? </a:t>
            </a:r>
            <a:r>
              <a:rPr lang="zh-CN" altLang="en-US"/>
              <a:t>每种算法优先考虑的问题是什么</a:t>
            </a:r>
            <a:r>
              <a:rPr lang="en-US" altLang="zh-CN"/>
              <a:t>?</a:t>
            </a:r>
          </a:p>
        </p:txBody>
      </p:sp>
      <p:sp>
        <p:nvSpPr>
          <p:cNvPr id="842755" name="Rectangle 3"/>
          <p:cNvSpPr>
            <a:spLocks noGrp="1" noChangeArrowheads="1"/>
          </p:cNvSpPr>
          <p:nvPr>
            <p:ph type="body" idx="1"/>
          </p:nvPr>
        </p:nvSpPr>
        <p:spPr/>
        <p:txBody>
          <a:bodyPr/>
          <a:lstStyle/>
          <a:p>
            <a:endParaRPr lang="zh-CN" altLang="zh-CN"/>
          </a:p>
        </p:txBody>
      </p:sp>
      <p:sp>
        <p:nvSpPr>
          <p:cNvPr id="84275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8048056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第七章    文  件  管  理</a:t>
            </a:r>
          </a:p>
        </p:txBody>
      </p:sp>
      <p:sp>
        <p:nvSpPr>
          <p:cNvPr id="108558" name="Text Box 14"/>
          <p:cNvSpPr txBox="1">
            <a:spLocks noChangeArrowheads="1"/>
          </p:cNvSpPr>
          <p:nvPr/>
        </p:nvSpPr>
        <p:spPr bwMode="auto">
          <a:xfrm>
            <a:off x="2843213" y="2708275"/>
            <a:ext cx="3743325"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7.1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文件和文件系统</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7.2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文件的逻辑结构</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7.3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文件目录</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7.4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文件共享</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7.5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文件保护</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8"/>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16752"/>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7.1  </a:t>
            </a:r>
            <a:r>
              <a:rPr lang="zh-CN" altLang="en-US" sz="3200">
                <a:latin typeface="黑体" panose="02010609060101010101" pitchFamily="49" charset="-122"/>
                <a:ea typeface="黑体" panose="02010609060101010101" pitchFamily="49" charset="-122"/>
              </a:rPr>
              <a:t>文件和文件系统</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文件系统的管理功能是将其管理的程序和数据通过组织为一系列文件的方式实现的。而文件则是指具有文件名的若干相关元素的集合。元素通常是记录，而记录又是一组有意义的数据项的集合。可见，基于文件系统的概念，可以把数据组成分为数据项、记录和文件三级。</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392483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7.1.1  </a:t>
            </a:r>
            <a:r>
              <a:rPr lang="zh-CN" altLang="en-US">
                <a:latin typeface="黑体" panose="02010609060101010101" pitchFamily="49" charset="-122"/>
                <a:ea typeface="黑体" panose="02010609060101010101" pitchFamily="49" charset="-122"/>
              </a:rPr>
              <a:t>数据项、记录和文件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数据项</a:t>
            </a:r>
            <a:br>
              <a:rPr lang="zh-CN" altLang="en-US">
                <a:latin typeface="黑体" panose="02010609060101010101" pitchFamily="49" charset="-122"/>
                <a:ea typeface="黑体" panose="02010609060101010101" pitchFamily="49" charset="-122"/>
              </a:rPr>
            </a:br>
            <a:r>
              <a:rPr lang="zh-CN" altLang="en-US"/>
              <a:t>　　在文件系统中，数据项是最低级的数据组织形式，可把它分成以下两种类型：</a:t>
            </a:r>
            <a:br>
              <a:rPr lang="zh-CN" altLang="en-US"/>
            </a:br>
            <a:r>
              <a:rPr lang="zh-CN" altLang="en-US"/>
              <a:t>　　</a:t>
            </a:r>
            <a:r>
              <a:rPr lang="en-US" altLang="zh-CN"/>
              <a:t>(1) </a:t>
            </a:r>
            <a:r>
              <a:rPr lang="zh-CN" altLang="en-US"/>
              <a:t>基本数据项。</a:t>
            </a:r>
            <a:br>
              <a:rPr lang="zh-CN" altLang="en-US"/>
            </a:br>
            <a:r>
              <a:rPr lang="zh-CN" altLang="en-US"/>
              <a:t>　　</a:t>
            </a:r>
            <a:r>
              <a:rPr lang="en-US" altLang="zh-CN"/>
              <a:t>(2) </a:t>
            </a:r>
            <a:r>
              <a:rPr lang="zh-CN" altLang="en-US"/>
              <a:t>组合数据项。 </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0204701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记录</a:t>
            </a:r>
            <a:r>
              <a:rPr lang="zh-CN" altLang="en-US"/>
              <a:t/>
            </a:r>
            <a:br>
              <a:rPr lang="zh-CN" altLang="en-US"/>
            </a:br>
            <a:r>
              <a:rPr lang="zh-CN" altLang="en-US"/>
              <a:t>　　记录是一组相关数据项的集合，用于描述一个对象在某方面的属性。一个记录应包含哪些数据项，取决于需要描述对象的哪个方面。由于对象所处的环境不同可把他作为不同的对象。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775243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文件是指由创建者所定义的、具有文件名的一组相关元素的集合，可分为有结构文件和无结构文件两种。 </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3381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endParaRPr lang="zh-CN" altLang="zh-CN"/>
          </a:p>
        </p:txBody>
      </p:sp>
      <p:sp>
        <p:nvSpPr>
          <p:cNvPr id="714755" name="Rectangle 3"/>
          <p:cNvSpPr>
            <a:spLocks noGrp="1" noChangeArrowheads="1"/>
          </p:cNvSpPr>
          <p:nvPr>
            <p:ph type="body" idx="1"/>
          </p:nvPr>
        </p:nvSpPr>
        <p:spPr>
          <a:xfrm>
            <a:off x="0" y="5229225"/>
            <a:ext cx="9144000" cy="476250"/>
          </a:xfrm>
        </p:spPr>
        <p:txBody>
          <a:bodyPr/>
          <a:lstStyle/>
          <a:p>
            <a:r>
              <a:rPr lang="zh-CN" altLang="en-US"/>
              <a:t>图</a:t>
            </a:r>
            <a:r>
              <a:rPr lang="en-US" altLang="zh-CN"/>
              <a:t>7-1  </a:t>
            </a:r>
            <a:r>
              <a:rPr lang="zh-CN" altLang="en-US"/>
              <a:t>文件、记录和数据项之间的层次关系</a:t>
            </a:r>
          </a:p>
        </p:txBody>
      </p:sp>
      <p:pic>
        <p:nvPicPr>
          <p:cNvPr id="714756" name="Picture 4" descr="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844675"/>
            <a:ext cx="602615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5418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7.1.2  </a:t>
            </a:r>
            <a:r>
              <a:rPr lang="zh-CN" altLang="en-US">
                <a:latin typeface="黑体" panose="02010609060101010101" pitchFamily="49" charset="-122"/>
                <a:ea typeface="黑体" panose="02010609060101010101" pitchFamily="49" charset="-122"/>
              </a:rPr>
              <a:t>文件名和类型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文件名和扩展名</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文件名。</a:t>
            </a:r>
            <a:br>
              <a:rPr lang="zh-CN" altLang="en-US"/>
            </a:br>
            <a:r>
              <a:rPr lang="zh-CN" altLang="en-US"/>
              <a:t>　　</a:t>
            </a:r>
            <a:r>
              <a:rPr lang="en-US" altLang="zh-CN"/>
              <a:t>(2) </a:t>
            </a:r>
            <a:r>
              <a:rPr lang="zh-CN" altLang="en-US"/>
              <a:t>扩展名。</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133225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文件类型</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按用途分类</a:t>
            </a:r>
            <a:br>
              <a:rPr lang="zh-CN" altLang="en-US"/>
            </a:br>
            <a:r>
              <a:rPr lang="zh-CN" altLang="en-US"/>
              <a:t>　　根据文件的性质和用途的不同，可将文件分为三类：</a:t>
            </a:r>
            <a:br>
              <a:rPr lang="zh-CN" altLang="en-US"/>
            </a:br>
            <a:r>
              <a:rPr lang="zh-CN" altLang="en-US"/>
              <a:t>　　</a:t>
            </a:r>
            <a:r>
              <a:rPr lang="en-US" altLang="zh-CN"/>
              <a:t>(1) </a:t>
            </a:r>
            <a:r>
              <a:rPr lang="zh-CN" altLang="en-US"/>
              <a:t>系统文件，这是指由系统软件构成的文件。大多数的系统文件只允许用户调用，但不允许用户去读，更不允许修改；有的系统文件不直接对用户开放。</a:t>
            </a:r>
            <a:br>
              <a:rPr lang="zh-CN" altLang="en-US"/>
            </a:br>
            <a:r>
              <a:rPr lang="zh-CN" altLang="en-US"/>
              <a:t>　　</a:t>
            </a:r>
            <a:r>
              <a:rPr lang="en-US" altLang="zh-CN"/>
              <a:t>(2) </a:t>
            </a:r>
            <a:r>
              <a:rPr lang="zh-CN" altLang="en-US"/>
              <a:t>用户文件，指由用户的源代码、目标文件、可执行文件或数据等所构成的文件。用户将这些文件委托给系统保管。</a:t>
            </a:r>
            <a:br>
              <a:rPr lang="zh-CN" altLang="en-US"/>
            </a:br>
            <a:r>
              <a:rPr lang="zh-CN" altLang="en-US"/>
              <a:t>　　</a:t>
            </a:r>
            <a:r>
              <a:rPr lang="en-US" altLang="zh-CN"/>
              <a:t>(3) </a:t>
            </a:r>
            <a:r>
              <a:rPr lang="zh-CN" altLang="en-US"/>
              <a:t>库文件，这是由标准子例程及常用的例程等所构成的文件。这类文件允许用户调用，但不允许修改。</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743533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　　</a:t>
            </a:r>
            <a:r>
              <a:rPr lang="en-US" altLang="zh-CN"/>
              <a:t>2) </a:t>
            </a:r>
            <a:r>
              <a:rPr lang="zh-CN" altLang="en-US"/>
              <a:t>按文件中数据的形式分类</a:t>
            </a:r>
            <a:br>
              <a:rPr lang="zh-CN" altLang="en-US"/>
            </a:br>
            <a:r>
              <a:rPr lang="zh-CN" altLang="en-US"/>
              <a:t>　　按这种方式分类，也可把文件分为三类：</a:t>
            </a:r>
            <a:br>
              <a:rPr lang="zh-CN" altLang="en-US"/>
            </a:br>
            <a:r>
              <a:rPr lang="zh-CN" altLang="en-US"/>
              <a:t>　　</a:t>
            </a:r>
            <a:r>
              <a:rPr lang="en-US" altLang="zh-CN"/>
              <a:t>(1) </a:t>
            </a:r>
            <a:r>
              <a:rPr lang="zh-CN" altLang="en-US"/>
              <a:t>源文件，这是指由源程序和数据构成的文件。通常，由终端或输入设备输入的源程序和数据所形成的文件都属于源文件。它通常是由</a:t>
            </a:r>
            <a:r>
              <a:rPr lang="en-US" altLang="zh-CN"/>
              <a:t>ASCII</a:t>
            </a:r>
            <a:r>
              <a:rPr lang="zh-CN" altLang="en-US"/>
              <a:t>码或汉字所组成的。</a:t>
            </a:r>
            <a:br>
              <a:rPr lang="zh-CN" altLang="en-US"/>
            </a:br>
            <a:r>
              <a:rPr lang="zh-CN" altLang="en-US"/>
              <a:t>　　</a:t>
            </a:r>
            <a:r>
              <a:rPr lang="en-US" altLang="zh-CN"/>
              <a:t>(2) </a:t>
            </a:r>
            <a:r>
              <a:rPr lang="zh-CN" altLang="en-US"/>
              <a:t>目标文件，这是指把源程序经过编译程序编译过，但尚未经过链接程序链接的目标代码所构成的文件。目标文件所使用的后缀名是“</a:t>
            </a:r>
            <a:r>
              <a:rPr lang="en-US" altLang="zh-CN"/>
              <a:t>.obj”</a:t>
            </a:r>
            <a:r>
              <a:rPr lang="zh-CN" altLang="en-US"/>
              <a:t>。</a:t>
            </a:r>
            <a:br>
              <a:rPr lang="zh-CN" altLang="en-US"/>
            </a:br>
            <a:r>
              <a:rPr lang="zh-CN" altLang="en-US"/>
              <a:t>　　</a:t>
            </a:r>
            <a:r>
              <a:rPr lang="en-US" altLang="zh-CN"/>
              <a:t>(3) </a:t>
            </a:r>
            <a:r>
              <a:rPr lang="zh-CN" altLang="en-US"/>
              <a:t>可执行文件，这是指把编译后所产生的目标代码经过链接程序链接后所形成的文件。其后缀名是 </a:t>
            </a:r>
            <a:r>
              <a:rPr lang="en-US" altLang="zh-CN"/>
              <a:t>.exe</a:t>
            </a:r>
            <a:r>
              <a:rPr lang="zh-CN" altLang="en-US"/>
              <a:t>。</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45234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客户</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服务器之间的交互</a:t>
            </a:r>
            <a:r>
              <a:rPr lang="zh-CN" altLang="en-US"/>
              <a:t/>
            </a:r>
            <a:br>
              <a:rPr lang="zh-CN" altLang="en-US"/>
            </a:br>
            <a:r>
              <a:rPr lang="zh-CN" altLang="en-US"/>
              <a:t>　　</a:t>
            </a:r>
            <a:r>
              <a:rPr lang="en-US" altLang="zh-CN"/>
              <a:t>(1) </a:t>
            </a:r>
            <a:r>
              <a:rPr lang="zh-CN" altLang="en-US"/>
              <a:t>客户发送请求消息。</a:t>
            </a:r>
            <a:br>
              <a:rPr lang="zh-CN" altLang="en-US"/>
            </a:br>
            <a:r>
              <a:rPr lang="zh-CN" altLang="en-US"/>
              <a:t>　　</a:t>
            </a:r>
            <a:r>
              <a:rPr lang="en-US" altLang="zh-CN"/>
              <a:t>(2) </a:t>
            </a:r>
            <a:r>
              <a:rPr lang="zh-CN" altLang="en-US"/>
              <a:t>服务器接收消息。</a:t>
            </a:r>
            <a:br>
              <a:rPr lang="zh-CN" altLang="en-US"/>
            </a:br>
            <a:r>
              <a:rPr lang="zh-CN" altLang="en-US"/>
              <a:t>　　</a:t>
            </a:r>
            <a:r>
              <a:rPr lang="en-US" altLang="zh-CN"/>
              <a:t>(3) </a:t>
            </a:r>
            <a:r>
              <a:rPr lang="zh-CN" altLang="en-US"/>
              <a:t>服务器回送消息。</a:t>
            </a:r>
            <a:br>
              <a:rPr lang="zh-CN" altLang="en-US"/>
            </a:br>
            <a:r>
              <a:rPr lang="zh-CN" altLang="en-US"/>
              <a:t>　　</a:t>
            </a:r>
            <a:r>
              <a:rPr lang="en-US" altLang="zh-CN"/>
              <a:t>(4) </a:t>
            </a:r>
            <a:r>
              <a:rPr lang="zh-CN" altLang="en-US"/>
              <a:t>客户机接收消息。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603028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r>
              <a:rPr lang="zh-CN" altLang="en-US"/>
              <a:t>　　</a:t>
            </a:r>
            <a:r>
              <a:rPr lang="en-US" altLang="zh-CN"/>
              <a:t>3) </a:t>
            </a:r>
            <a:r>
              <a:rPr lang="zh-CN" altLang="en-US"/>
              <a:t>按存取控制属性分类</a:t>
            </a:r>
            <a:br>
              <a:rPr lang="zh-CN" altLang="en-US"/>
            </a:br>
            <a:r>
              <a:rPr lang="zh-CN" altLang="en-US"/>
              <a:t>　　根据系统管理员或用户所规定的存取控制属性，可将文件分为三类：</a:t>
            </a:r>
            <a:br>
              <a:rPr lang="zh-CN" altLang="en-US"/>
            </a:br>
            <a:r>
              <a:rPr lang="zh-CN" altLang="en-US"/>
              <a:t>　　</a:t>
            </a:r>
            <a:r>
              <a:rPr lang="en-US" altLang="zh-CN"/>
              <a:t>(1) </a:t>
            </a:r>
            <a:r>
              <a:rPr lang="zh-CN" altLang="en-US"/>
              <a:t>只执行文件，该类文件只允许被核准的用户调用执行，不允许读和写。</a:t>
            </a:r>
            <a:br>
              <a:rPr lang="zh-CN" altLang="en-US"/>
            </a:br>
            <a:r>
              <a:rPr lang="zh-CN" altLang="en-US"/>
              <a:t>　　</a:t>
            </a:r>
            <a:r>
              <a:rPr lang="en-US" altLang="zh-CN"/>
              <a:t>(2) </a:t>
            </a:r>
            <a:r>
              <a:rPr lang="zh-CN" altLang="en-US"/>
              <a:t>只读文件，该类文件只允许文件主及被核准的用户去读，不允许写。</a:t>
            </a:r>
            <a:br>
              <a:rPr lang="zh-CN" altLang="en-US"/>
            </a:br>
            <a:r>
              <a:rPr lang="zh-CN" altLang="en-US"/>
              <a:t>　　</a:t>
            </a:r>
            <a:r>
              <a:rPr lang="en-US" altLang="zh-CN"/>
              <a:t>(3) </a:t>
            </a:r>
            <a:r>
              <a:rPr lang="zh-CN" altLang="en-US"/>
              <a:t>读写文件，这是指允许文件主和被核准的用户去读或写的文件。</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147141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按组织形式和处理方式分类</a:t>
            </a:r>
            <a:br>
              <a:rPr lang="zh-CN" altLang="en-US"/>
            </a:br>
            <a:r>
              <a:rPr lang="zh-CN" altLang="en-US"/>
              <a:t>　　根据文件的组织形式和系统对其处理方式的不同，可将文件分为三类：</a:t>
            </a:r>
            <a:br>
              <a:rPr lang="zh-CN" altLang="en-US"/>
            </a:br>
            <a:r>
              <a:rPr lang="zh-CN" altLang="en-US"/>
              <a:t>　　</a:t>
            </a:r>
            <a:r>
              <a:rPr lang="en-US" altLang="zh-CN"/>
              <a:t>(1) </a:t>
            </a:r>
            <a:r>
              <a:rPr lang="zh-CN" altLang="en-US"/>
              <a:t>普通文件。</a:t>
            </a:r>
            <a:br>
              <a:rPr lang="zh-CN" altLang="en-US"/>
            </a:br>
            <a:r>
              <a:rPr lang="zh-CN" altLang="en-US"/>
              <a:t>　　</a:t>
            </a:r>
            <a:r>
              <a:rPr lang="en-US" altLang="zh-CN"/>
              <a:t>(2) </a:t>
            </a:r>
            <a:r>
              <a:rPr lang="zh-CN" altLang="en-US"/>
              <a:t>目录文件。</a:t>
            </a:r>
            <a:br>
              <a:rPr lang="zh-CN" altLang="en-US"/>
            </a:br>
            <a:r>
              <a:rPr lang="zh-CN" altLang="en-US"/>
              <a:t>　　</a:t>
            </a:r>
            <a:r>
              <a:rPr lang="en-US" altLang="zh-CN"/>
              <a:t>(3) </a:t>
            </a:r>
            <a:r>
              <a:rPr lang="zh-CN" altLang="en-US"/>
              <a:t>特殊文件。</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987128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7.1.3  </a:t>
            </a:r>
            <a:r>
              <a:rPr lang="zh-CN" altLang="en-US">
                <a:latin typeface="黑体" panose="02010609060101010101" pitchFamily="49" charset="-122"/>
                <a:ea typeface="黑体" panose="02010609060101010101" pitchFamily="49" charset="-122"/>
              </a:rPr>
              <a:t>文件系统的层次结构</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zh-CN" altLang="en-US"/>
              <a:t>如图</a:t>
            </a:r>
            <a:r>
              <a:rPr lang="en-US" altLang="zh-CN"/>
              <a:t>7-2</a:t>
            </a:r>
            <a:r>
              <a:rPr lang="zh-CN" altLang="en-US"/>
              <a:t>所示，文件系统的模型可分为三个层次：最底层是对象及其属性，中间层是对对象进行操纵和管理的软件集合，最高层是文件系统提供给用户的接口。</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283280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endParaRPr lang="zh-CN" altLang="zh-CN"/>
          </a:p>
        </p:txBody>
      </p:sp>
      <p:sp>
        <p:nvSpPr>
          <p:cNvPr id="721923" name="Rectangle 3"/>
          <p:cNvSpPr>
            <a:spLocks noGrp="1" noChangeArrowheads="1"/>
          </p:cNvSpPr>
          <p:nvPr>
            <p:ph type="body" idx="1"/>
          </p:nvPr>
        </p:nvSpPr>
        <p:spPr/>
        <p:txBody>
          <a:bodyPr/>
          <a:lstStyle/>
          <a:p>
            <a:r>
              <a:rPr lang="zh-CN" altLang="en-US"/>
              <a:t>图</a:t>
            </a:r>
            <a:r>
              <a:rPr lang="en-US" altLang="zh-CN"/>
              <a:t>7-2  </a:t>
            </a:r>
            <a:r>
              <a:rPr lang="zh-CN" altLang="en-US"/>
              <a:t>文件系统模型</a:t>
            </a:r>
          </a:p>
        </p:txBody>
      </p:sp>
      <p:pic>
        <p:nvPicPr>
          <p:cNvPr id="721924" name="Picture 4" descr="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412875"/>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32210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对象及其属性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文件管理系统管理的对象如下：</a:t>
            </a:r>
            <a:br>
              <a:rPr lang="zh-CN" altLang="en-US"/>
            </a:br>
            <a:r>
              <a:rPr lang="zh-CN" altLang="en-US"/>
              <a:t>　　</a:t>
            </a:r>
            <a:r>
              <a:rPr lang="en-US" altLang="zh-CN"/>
              <a:t>(1) </a:t>
            </a:r>
            <a:r>
              <a:rPr lang="zh-CN" altLang="en-US"/>
              <a:t>文件。</a:t>
            </a:r>
            <a:br>
              <a:rPr lang="zh-CN" altLang="en-US"/>
            </a:br>
            <a:r>
              <a:rPr lang="zh-CN" altLang="en-US"/>
              <a:t>　　</a:t>
            </a:r>
            <a:r>
              <a:rPr lang="en-US" altLang="zh-CN"/>
              <a:t>(2) </a:t>
            </a:r>
            <a:r>
              <a:rPr lang="zh-CN" altLang="en-US"/>
              <a:t>目录。</a:t>
            </a:r>
            <a:br>
              <a:rPr lang="zh-CN" altLang="en-US"/>
            </a:br>
            <a:r>
              <a:rPr lang="zh-CN" altLang="en-US"/>
              <a:t>　　</a:t>
            </a:r>
            <a:r>
              <a:rPr lang="en-US" altLang="zh-CN"/>
              <a:t>(3) </a:t>
            </a:r>
            <a:r>
              <a:rPr lang="zh-CN" altLang="en-US"/>
              <a:t>磁盘</a:t>
            </a:r>
            <a:r>
              <a:rPr lang="en-US" altLang="zh-CN"/>
              <a:t>(</a:t>
            </a:r>
            <a:r>
              <a:rPr lang="zh-CN" altLang="en-US"/>
              <a:t>磁带</a:t>
            </a:r>
            <a:r>
              <a:rPr lang="en-US" altLang="zh-CN"/>
              <a:t>)</a:t>
            </a:r>
            <a:r>
              <a:rPr lang="zh-CN" altLang="en-US"/>
              <a:t>存储空间。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88369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对对象操纵和管理的软件集合</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该层是文件管理系统的核心部分。文件系统的功能大多是在这一层实现的，其中包括有：① 对文件存储空间的管理；② 对文件目录的管理；③ 用于将文件的逻辑地址转换为物理地址的机制；④ 对文件读和写的管理；⑤ 对文件的共享与保护等功能。在实现这些功能时，</a:t>
            </a:r>
            <a:r>
              <a:rPr lang="en-US" altLang="zh-CN"/>
              <a:t>OS</a:t>
            </a:r>
            <a:r>
              <a:rPr lang="zh-CN" altLang="en-US"/>
              <a:t>通常都采取了层次组织结构，即在每一层中都包含了一定的功能，处于某个层次的软件，只能调用同层或更低层次中的功能模块。</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067444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文件系统的接口</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zh-CN" altLang="en-US"/>
              <a:t>为方便用户的使用，文件系统以接口的形式提供了一组对文件和记录操作的方法和手段。通常是下面两种类型的接口：</a:t>
            </a:r>
            <a:br>
              <a:rPr lang="zh-CN" altLang="en-US"/>
            </a:br>
            <a:r>
              <a:rPr lang="zh-CN" altLang="en-US"/>
              <a:t>　　</a:t>
            </a:r>
            <a:r>
              <a:rPr lang="en-US" altLang="zh-CN"/>
              <a:t>(1) </a:t>
            </a:r>
            <a:r>
              <a:rPr lang="zh-CN" altLang="en-US"/>
              <a:t>命令接口，是指作为用户与文件系统直接交互的接口，用户可通过键盘终端键入命令取得文件系统的服务。</a:t>
            </a:r>
            <a:br>
              <a:rPr lang="zh-CN" altLang="en-US"/>
            </a:br>
            <a:r>
              <a:rPr lang="zh-CN" altLang="en-US"/>
              <a:t>　　</a:t>
            </a:r>
            <a:r>
              <a:rPr lang="en-US" altLang="zh-CN"/>
              <a:t>(2) </a:t>
            </a:r>
            <a:r>
              <a:rPr lang="zh-CN" altLang="en-US"/>
              <a:t>程序接口，是指作为用户程序与文件系统的接口，用户程序可通过系统调用取得文件系统的服务，例如，用于创建文件的系统调用</a:t>
            </a:r>
            <a:r>
              <a:rPr lang="en-US" altLang="zh-CN"/>
              <a:t>Creat</a:t>
            </a:r>
            <a:r>
              <a:rPr lang="zh-CN" altLang="en-US"/>
              <a:t>，用于打开一个文件的系统调用</a:t>
            </a:r>
            <a:r>
              <a:rPr lang="en-US" altLang="zh-CN"/>
              <a:t>Open</a:t>
            </a:r>
            <a:r>
              <a:rPr lang="zh-CN" altLang="en-US"/>
              <a:t>等。</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34127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7.1.4  </a:t>
            </a:r>
            <a:r>
              <a:rPr lang="zh-CN" altLang="en-US">
                <a:latin typeface="黑体" panose="02010609060101010101" pitchFamily="49" charset="-122"/>
                <a:ea typeface="黑体" panose="02010609060101010101" pitchFamily="49" charset="-122"/>
              </a:rPr>
              <a:t>文件操作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最基本的文件操作</a:t>
            </a:r>
            <a:br>
              <a:rPr lang="zh-CN" altLang="en-US">
                <a:latin typeface="黑体" panose="02010609060101010101" pitchFamily="49" charset="-122"/>
                <a:ea typeface="黑体" panose="02010609060101010101" pitchFamily="49" charset="-122"/>
              </a:rPr>
            </a:br>
            <a:r>
              <a:rPr lang="zh-CN" altLang="en-US"/>
              <a:t>　　最基本的文件操作包含下述内容：</a:t>
            </a:r>
            <a:br>
              <a:rPr lang="zh-CN" altLang="en-US"/>
            </a:br>
            <a:r>
              <a:rPr lang="zh-CN" altLang="en-US"/>
              <a:t>　　</a:t>
            </a:r>
            <a:r>
              <a:rPr lang="en-US" altLang="zh-CN"/>
              <a:t>(1) </a:t>
            </a:r>
            <a:r>
              <a:rPr lang="zh-CN" altLang="en-US"/>
              <a:t>创建文件。</a:t>
            </a:r>
            <a:br>
              <a:rPr lang="zh-CN" altLang="en-US"/>
            </a:br>
            <a:r>
              <a:rPr lang="zh-CN" altLang="en-US"/>
              <a:t>　　</a:t>
            </a:r>
            <a:r>
              <a:rPr lang="en-US" altLang="zh-CN"/>
              <a:t>(2) </a:t>
            </a:r>
            <a:r>
              <a:rPr lang="zh-CN" altLang="en-US"/>
              <a:t>删除文件。</a:t>
            </a:r>
            <a:br>
              <a:rPr lang="zh-CN" altLang="en-US"/>
            </a:br>
            <a:r>
              <a:rPr lang="zh-CN" altLang="en-US"/>
              <a:t>　　</a:t>
            </a:r>
            <a:r>
              <a:rPr lang="en-US" altLang="zh-CN"/>
              <a:t>(3) </a:t>
            </a:r>
            <a:r>
              <a:rPr lang="zh-CN" altLang="en-US"/>
              <a:t>读文件。</a:t>
            </a:r>
            <a:br>
              <a:rPr lang="zh-CN" altLang="en-US"/>
            </a:br>
            <a:r>
              <a:rPr lang="zh-CN" altLang="en-US"/>
              <a:t>　　</a:t>
            </a:r>
            <a:r>
              <a:rPr lang="en-US" altLang="zh-CN"/>
              <a:t>(4) </a:t>
            </a:r>
            <a:r>
              <a:rPr lang="zh-CN" altLang="en-US"/>
              <a:t>写文件。</a:t>
            </a:r>
            <a:br>
              <a:rPr lang="zh-CN" altLang="en-US"/>
            </a:br>
            <a:r>
              <a:rPr lang="zh-CN" altLang="en-US"/>
              <a:t>　　</a:t>
            </a:r>
            <a:r>
              <a:rPr lang="en-US" altLang="zh-CN"/>
              <a:t>(5) </a:t>
            </a:r>
            <a:r>
              <a:rPr lang="zh-CN" altLang="en-US"/>
              <a:t>设置文件的读</a:t>
            </a:r>
            <a:r>
              <a:rPr lang="en-US" altLang="zh-CN"/>
              <a:t>/</a:t>
            </a:r>
            <a:r>
              <a:rPr lang="zh-CN" altLang="en-US"/>
              <a:t>写位置。 </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2482145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文件的</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打开</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和</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关闭</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操作</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当用户要求对一个文件实施多次读</a:t>
            </a:r>
            <a:r>
              <a:rPr lang="en-US" altLang="zh-CN"/>
              <a:t>/</a:t>
            </a:r>
            <a:r>
              <a:rPr lang="zh-CN" altLang="en-US"/>
              <a:t>写或其它操作时，每次都要从检索目录开始。为了避免多次重复地检索目录，在大多数</a:t>
            </a:r>
            <a:r>
              <a:rPr lang="en-US" altLang="zh-CN"/>
              <a:t>OS</a:t>
            </a:r>
            <a:r>
              <a:rPr lang="zh-CN" altLang="en-US"/>
              <a:t>中都引入了“打开”</a:t>
            </a:r>
            <a:r>
              <a:rPr lang="en-US" altLang="zh-CN"/>
              <a:t>(open)</a:t>
            </a:r>
            <a:r>
              <a:rPr lang="zh-CN" altLang="en-US"/>
              <a:t>这一文件系统调用，当用户第一次请求对某文件进行操作时，须先利用</a:t>
            </a:r>
            <a:r>
              <a:rPr lang="en-US" altLang="zh-CN"/>
              <a:t>open</a:t>
            </a:r>
            <a:r>
              <a:rPr lang="zh-CN" altLang="en-US"/>
              <a:t>系统调用将该文件打开。 　</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91717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其它文件操作</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OS</a:t>
            </a:r>
            <a:r>
              <a:rPr lang="zh-CN" altLang="en-US"/>
              <a:t>为用户都提供了一系列文件操作的系统调用，其中最常用的一类是有关对文件属性的操作，即允许用户直接设置和获得文件的属性，如改变已存文件的文件名、改变文件的拥有者</a:t>
            </a:r>
            <a:r>
              <a:rPr lang="en-US" altLang="zh-CN"/>
              <a:t>(</a:t>
            </a:r>
            <a:r>
              <a:rPr lang="zh-CN" altLang="en-US"/>
              <a:t>文件主</a:t>
            </a:r>
            <a:r>
              <a:rPr lang="en-US" altLang="zh-CN"/>
              <a:t>)</a:t>
            </a:r>
            <a:r>
              <a:rPr lang="zh-CN" altLang="en-US"/>
              <a:t>、改变对文件的访问权，以及查询文件的状态</a:t>
            </a:r>
            <a:r>
              <a:rPr lang="en-US" altLang="zh-CN"/>
              <a:t>(</a:t>
            </a:r>
            <a:r>
              <a:rPr lang="zh-CN" altLang="en-US"/>
              <a:t>包括文件类型、大小和拥有者以及对文件的访问权等</a:t>
            </a:r>
            <a:r>
              <a:rPr lang="en-US" altLang="zh-CN"/>
              <a:t>)</a:t>
            </a:r>
            <a:r>
              <a:rPr lang="zh-CN" altLang="en-US"/>
              <a:t>。另一类是有关目录的操作，如创建一个目录，删除一个目录，改变当前目录和工作目录等。此外，还有用于实现文件共享的系统调用，以及用于对文件系统进行操作的系统调用等。</a:t>
            </a:r>
          </a:p>
        </p:txBody>
      </p:sp>
      <p:sp>
        <p:nvSpPr>
          <p:cNvPr id="728067" name="Rectangle 3"/>
          <p:cNvSpPr>
            <a:spLocks noGrp="1" noChangeArrowheads="1"/>
          </p:cNvSpPr>
          <p:nvPr>
            <p:ph type="body" idx="1"/>
          </p:nvPr>
        </p:nvSpPr>
        <p:spPr/>
        <p:txBody>
          <a:bodyPr/>
          <a:lstStyle/>
          <a:p>
            <a:endParaRPr lang="zh-CN" altLang="zh-CN"/>
          </a:p>
        </p:txBody>
      </p:sp>
      <p:sp>
        <p:nvSpPr>
          <p:cNvPr id="728068"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07571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客户</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服务器模式的优点</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数据的分布处理和存储。</a:t>
            </a:r>
            <a:br>
              <a:rPr lang="zh-CN" altLang="en-US"/>
            </a:br>
            <a:r>
              <a:rPr lang="zh-CN" altLang="en-US"/>
              <a:t>　　</a:t>
            </a:r>
            <a:r>
              <a:rPr lang="en-US" altLang="zh-CN"/>
              <a:t>(2) </a:t>
            </a:r>
            <a:r>
              <a:rPr lang="zh-CN" altLang="en-US"/>
              <a:t>便于集中管理。</a:t>
            </a:r>
            <a:br>
              <a:rPr lang="zh-CN" altLang="en-US"/>
            </a:br>
            <a:r>
              <a:rPr lang="zh-CN" altLang="en-US"/>
              <a:t>　　</a:t>
            </a:r>
            <a:r>
              <a:rPr lang="en-US" altLang="zh-CN"/>
              <a:t>(3) </a:t>
            </a:r>
            <a:r>
              <a:rPr lang="zh-CN" altLang="en-US"/>
              <a:t>灵活性和可扩充性。 </a:t>
            </a:r>
            <a:br>
              <a:rPr lang="zh-CN" altLang="en-US"/>
            </a:br>
            <a:r>
              <a:rPr lang="zh-CN" altLang="en-US"/>
              <a:t>　　</a:t>
            </a:r>
            <a:r>
              <a:rPr lang="en-US" altLang="zh-CN"/>
              <a:t>(4) </a:t>
            </a:r>
            <a:r>
              <a:rPr lang="zh-CN" altLang="en-US"/>
              <a:t>易于改编应用软件。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6756580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6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7.2  </a:t>
            </a:r>
            <a:r>
              <a:rPr lang="zh-CN" altLang="en-US" sz="3200">
                <a:latin typeface="黑体" panose="02010609060101010101" pitchFamily="49" charset="-122"/>
                <a:ea typeface="黑体" panose="02010609060101010101" pitchFamily="49" charset="-122"/>
              </a:rPr>
              <a:t>文件的逻辑结构</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文件的逻辑结构</a:t>
            </a:r>
            <a:r>
              <a:rPr lang="en-US" altLang="zh-CN"/>
              <a:t>(File Logical Structure)</a:t>
            </a:r>
            <a:r>
              <a:rPr lang="zh-CN" altLang="en-US"/>
              <a:t>。</a:t>
            </a:r>
            <a:br>
              <a:rPr lang="zh-CN" altLang="en-US"/>
            </a:br>
            <a:r>
              <a:rPr lang="zh-CN" altLang="en-US"/>
              <a:t>　　</a:t>
            </a:r>
            <a:r>
              <a:rPr lang="en-US" altLang="zh-CN"/>
              <a:t>(2) </a:t>
            </a:r>
            <a:r>
              <a:rPr lang="zh-CN" altLang="en-US"/>
              <a:t>文件的物理结构，又称为文件的存储结构。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9312918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7.2.1  </a:t>
            </a:r>
            <a:r>
              <a:rPr lang="zh-CN" altLang="en-US">
                <a:latin typeface="黑体" panose="02010609060101010101" pitchFamily="49" charset="-122"/>
                <a:ea typeface="黑体" panose="02010609060101010101" pitchFamily="49" charset="-122"/>
              </a:rPr>
              <a:t>文件逻辑结构的类型</a:t>
            </a:r>
            <a:br>
              <a:rPr lang="zh-CN" altLang="en-US">
                <a:latin typeface="黑体" panose="02010609060101010101" pitchFamily="49" charset="-122"/>
                <a:ea typeface="黑体" panose="02010609060101010101" pitchFamily="49" charset="-122"/>
              </a:rPr>
            </a:br>
            <a:r>
              <a:rPr lang="zh-CN" altLang="en-US"/>
              <a:t>　　对文件逻辑结构所提出的基本要求，首先是有助于提高对文件的检索速度，即在将大批记录组成文件时，应采用一种有利于提高检索记录速度和效率的逻辑结构形式。其次是该结构应方便对文件进行修改，即便于在文件中增加、删除和修改一个或多个记录。第三是降低文件存放在外存上的存储费用，即尽量减少文件占用的存储空间，不要求大片的连续存储空间。</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680913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按文件是否有结构分类</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有结构文件</a:t>
            </a:r>
            <a:br>
              <a:rPr lang="zh-CN" altLang="en-US"/>
            </a:br>
            <a:r>
              <a:rPr lang="zh-CN" altLang="en-US"/>
              <a:t>　　</a:t>
            </a:r>
            <a:r>
              <a:rPr lang="en-US" altLang="zh-CN"/>
              <a:t>(1) </a:t>
            </a:r>
            <a:r>
              <a:rPr lang="zh-CN" altLang="en-US"/>
              <a:t>定长记录。</a:t>
            </a:r>
            <a:br>
              <a:rPr lang="zh-CN" altLang="en-US"/>
            </a:br>
            <a:r>
              <a:rPr lang="zh-CN" altLang="en-US"/>
              <a:t>　　</a:t>
            </a:r>
            <a:r>
              <a:rPr lang="en-US" altLang="zh-CN"/>
              <a:t>(2) </a:t>
            </a:r>
            <a:r>
              <a:rPr lang="zh-CN" altLang="en-US"/>
              <a:t>变长记录。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112427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无结构文件</a:t>
            </a:r>
            <a:br>
              <a:rPr lang="zh-CN" altLang="en-US"/>
            </a:br>
            <a:r>
              <a:rPr lang="zh-CN" altLang="en-US"/>
              <a:t>　　如果说在大量的信息管理系统和数据库系统中，广泛采用了有结构的文件形式的话</a:t>
            </a:r>
            <a:r>
              <a:rPr lang="en-US" altLang="zh-CN"/>
              <a:t>(</a:t>
            </a:r>
            <a:r>
              <a:rPr lang="zh-CN" altLang="en-US"/>
              <a:t>即文件是由定长或变长记录构成的</a:t>
            </a:r>
            <a:r>
              <a:rPr lang="en-US" altLang="zh-CN"/>
              <a:t>)</a:t>
            </a:r>
            <a:r>
              <a:rPr lang="zh-CN" altLang="en-US"/>
              <a:t>，那么在系统中运行的大量的源程序、可执行文件、库函数等，所采用的就是无结构的文件形式，即流式文件。其文件的长度是以字节为单位的。对流式文件的访问，则是利用读、写指针来指出下一个要访问的字符。可以把流式文件看做是记录式文件的一个特例：一个记录仅有一个字节。</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568275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按文件的组织方式分类</a:t>
            </a:r>
            <a:r>
              <a:rPr lang="zh-CN" altLang="en-US"/>
              <a:t/>
            </a:r>
            <a:br>
              <a:rPr lang="zh-CN" altLang="en-US"/>
            </a:br>
            <a:r>
              <a:rPr lang="zh-CN" altLang="en-US"/>
              <a:t>　　根据文件的组织方式，可把有结构文件分为三类：</a:t>
            </a:r>
            <a:br>
              <a:rPr lang="zh-CN" altLang="en-US"/>
            </a:br>
            <a:r>
              <a:rPr lang="zh-CN" altLang="en-US"/>
              <a:t>　　</a:t>
            </a:r>
            <a:r>
              <a:rPr lang="en-US" altLang="zh-CN"/>
              <a:t>(1) </a:t>
            </a:r>
            <a:r>
              <a:rPr lang="zh-CN" altLang="en-US"/>
              <a:t>顺序文件。</a:t>
            </a:r>
            <a:br>
              <a:rPr lang="zh-CN" altLang="en-US"/>
            </a:br>
            <a:r>
              <a:rPr lang="zh-CN" altLang="en-US"/>
              <a:t>　　</a:t>
            </a:r>
            <a:r>
              <a:rPr lang="en-US" altLang="zh-CN"/>
              <a:t>(2) </a:t>
            </a:r>
            <a:r>
              <a:rPr lang="zh-CN" altLang="en-US"/>
              <a:t>索引文件。</a:t>
            </a:r>
            <a:br>
              <a:rPr lang="zh-CN" altLang="en-US"/>
            </a:br>
            <a:r>
              <a:rPr lang="zh-CN" altLang="en-US"/>
              <a:t>　　</a:t>
            </a:r>
            <a:r>
              <a:rPr lang="en-US" altLang="zh-CN"/>
              <a:t>(3) </a:t>
            </a:r>
            <a:r>
              <a:rPr lang="zh-CN" altLang="en-US"/>
              <a:t>索引顺序文件。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84497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7.2.2  </a:t>
            </a:r>
            <a:r>
              <a:rPr lang="zh-CN" altLang="en-US">
                <a:latin typeface="黑体" panose="02010609060101010101" pitchFamily="49" charset="-122"/>
                <a:ea typeface="黑体" panose="02010609060101010101" pitchFamily="49" charset="-122"/>
              </a:rPr>
              <a:t>顺序文件</a:t>
            </a:r>
            <a:r>
              <a:rPr lang="en-US" altLang="zh-CN">
                <a:latin typeface="黑体" panose="02010609060101010101" pitchFamily="49" charset="-122"/>
                <a:ea typeface="黑体" panose="02010609060101010101" pitchFamily="49" charset="-122"/>
              </a:rPr>
              <a:t>(Sequential File)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顺序文件的排列方式</a:t>
            </a:r>
            <a:br>
              <a:rPr lang="zh-CN" altLang="en-US">
                <a:latin typeface="黑体" panose="02010609060101010101" pitchFamily="49" charset="-122"/>
                <a:ea typeface="黑体" panose="02010609060101010101" pitchFamily="49" charset="-122"/>
              </a:rPr>
            </a:br>
            <a:r>
              <a:rPr lang="zh-CN" altLang="en-US"/>
              <a:t>　　在顺序文件中的记录，可以按照各种不同的顺序进行排列。一般地，可分为两种情况：</a:t>
            </a:r>
            <a:br>
              <a:rPr lang="zh-CN" altLang="en-US"/>
            </a:br>
            <a:r>
              <a:rPr lang="zh-CN" altLang="en-US"/>
              <a:t>　　</a:t>
            </a:r>
            <a:r>
              <a:rPr lang="en-US" altLang="zh-CN"/>
              <a:t>(1) </a:t>
            </a:r>
            <a:r>
              <a:rPr lang="zh-CN" altLang="en-US"/>
              <a:t>串结构。</a:t>
            </a:r>
            <a:br>
              <a:rPr lang="zh-CN" altLang="en-US"/>
            </a:br>
            <a:r>
              <a:rPr lang="zh-CN" altLang="en-US"/>
              <a:t>　　</a:t>
            </a:r>
            <a:r>
              <a:rPr lang="en-US" altLang="zh-CN"/>
              <a:t>(2) </a:t>
            </a:r>
            <a:r>
              <a:rPr lang="zh-CN" altLang="en-US"/>
              <a:t>顺序结构。</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7361301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zh-CN" altLang="en-US"/>
              <a:t>　</a:t>
            </a:r>
            <a:r>
              <a:rPr lang="zh-CN" altLang="en-US">
                <a:latin typeface="方正琥珀简体" pitchFamily="65" charset="-122"/>
                <a:ea typeface="方正琥珀简体" pitchFamily="65" charset="-122"/>
              </a:rPr>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顺序文件的优缺点</a:t>
            </a:r>
            <a:br>
              <a:rPr lang="zh-CN" altLang="en-US">
                <a:latin typeface="黑体" panose="02010609060101010101" pitchFamily="49" charset="-122"/>
                <a:ea typeface="黑体" panose="02010609060101010101" pitchFamily="49" charset="-122"/>
              </a:rPr>
            </a:br>
            <a:r>
              <a:rPr lang="zh-CN" altLang="en-US"/>
              <a:t>　　顺序文件的最佳应用场合是在对文件中的记录进行批量存取时</a:t>
            </a:r>
            <a:r>
              <a:rPr lang="en-US" altLang="zh-CN"/>
              <a:t>(</a:t>
            </a:r>
            <a:r>
              <a:rPr lang="zh-CN" altLang="en-US"/>
              <a:t>即每次要读或写一大批记录</a:t>
            </a:r>
            <a:r>
              <a:rPr lang="en-US" altLang="zh-CN"/>
              <a:t>)</a:t>
            </a:r>
            <a:r>
              <a:rPr lang="zh-CN" altLang="en-US"/>
              <a:t>。所有逻辑文件中顺序文件的存取效率是最高的。此外，对于顺序存储设备</a:t>
            </a:r>
            <a:r>
              <a:rPr lang="en-US" altLang="zh-CN"/>
              <a:t>(</a:t>
            </a:r>
            <a:r>
              <a:rPr lang="zh-CN" altLang="en-US"/>
              <a:t>如磁带</a:t>
            </a:r>
            <a:r>
              <a:rPr lang="en-US" altLang="zh-CN"/>
              <a:t>)</a:t>
            </a:r>
            <a:r>
              <a:rPr lang="zh-CN" altLang="en-US"/>
              <a:t>，也只有顺序文件才能被存储并能有效地工作。</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928695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7.2.3  </a:t>
            </a:r>
            <a:r>
              <a:rPr lang="zh-CN" altLang="en-US">
                <a:latin typeface="黑体" panose="02010609060101010101" pitchFamily="49" charset="-122"/>
                <a:ea typeface="黑体" panose="02010609060101010101" pitchFamily="49" charset="-122"/>
              </a:rPr>
              <a:t>记录寻址</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隐式寻址方式</a:t>
            </a:r>
            <a:br>
              <a:rPr lang="zh-CN" altLang="en-US">
                <a:latin typeface="黑体" panose="02010609060101010101" pitchFamily="49" charset="-122"/>
                <a:ea typeface="黑体" panose="02010609060101010101" pitchFamily="49" charset="-122"/>
              </a:rPr>
            </a:br>
            <a:r>
              <a:rPr lang="zh-CN" altLang="en-US"/>
              <a:t>　　对于定长记录的顺序文件，如果已知当前记录的逻辑地址，便很容易确定下一个记录的逻辑地址。 </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2826784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endParaRPr lang="zh-CN" altLang="zh-CN"/>
          </a:p>
        </p:txBody>
      </p:sp>
      <p:sp>
        <p:nvSpPr>
          <p:cNvPr id="737283" name="Rectangle 3"/>
          <p:cNvSpPr>
            <a:spLocks noGrp="1" noChangeArrowheads="1"/>
          </p:cNvSpPr>
          <p:nvPr>
            <p:ph type="body" idx="1"/>
          </p:nvPr>
        </p:nvSpPr>
        <p:spPr>
          <a:xfrm>
            <a:off x="0" y="5373688"/>
            <a:ext cx="9144000" cy="476250"/>
          </a:xfrm>
        </p:spPr>
        <p:txBody>
          <a:bodyPr/>
          <a:lstStyle/>
          <a:p>
            <a:r>
              <a:rPr lang="zh-CN" altLang="en-US"/>
              <a:t>图</a:t>
            </a:r>
            <a:r>
              <a:rPr lang="en-US" altLang="zh-CN"/>
              <a:t>7-3  </a:t>
            </a:r>
            <a:r>
              <a:rPr lang="zh-CN" altLang="en-US"/>
              <a:t>定长和变长记录文件</a:t>
            </a:r>
          </a:p>
        </p:txBody>
      </p:sp>
      <p:pic>
        <p:nvPicPr>
          <p:cNvPr id="737284" name="Picture 4" descr="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72009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2832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显式寻址方式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方式可用于对定长记录的文件实现直接或随机访问。因为任何记录的位置都很容易通过记录长度计算出来。而对于可变长度记录的文件则不能利用显式寻址方式实现直接或随机访问，必须增加适当的支持机构方能实现。下面我们通过两种方式对定长记录实现随机访问：</a:t>
            </a:r>
            <a:br>
              <a:rPr lang="zh-CN" altLang="en-US"/>
            </a:br>
            <a:r>
              <a:rPr lang="zh-CN" altLang="en-US"/>
              <a:t>　　</a:t>
            </a:r>
            <a:r>
              <a:rPr lang="en-US" altLang="zh-CN"/>
              <a:t>(1) </a:t>
            </a:r>
            <a:r>
              <a:rPr lang="zh-CN" altLang="en-US"/>
              <a:t>通过文件中记录的位置。</a:t>
            </a:r>
            <a:br>
              <a:rPr lang="zh-CN" altLang="en-US"/>
            </a:br>
            <a:r>
              <a:rPr lang="zh-CN" altLang="en-US"/>
              <a:t>　　</a:t>
            </a:r>
            <a:r>
              <a:rPr lang="en-US" altLang="zh-CN"/>
              <a:t>(2) </a:t>
            </a:r>
            <a:r>
              <a:rPr lang="zh-CN" altLang="en-US"/>
              <a:t>利用关键字。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949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684213" y="692150"/>
            <a:ext cx="7704137" cy="5545138"/>
          </a:xfrm>
        </p:spPr>
        <p:txBody>
          <a:bodyPr/>
          <a:lstStyle/>
          <a:p>
            <a:pPr>
              <a:lnSpc>
                <a:spcPct val="150000"/>
              </a:lnSpc>
            </a:pPr>
            <a:r>
              <a:rPr lang="en-US" altLang="zh-CN">
                <a:latin typeface="黑体" panose="02010609060101010101" pitchFamily="49" charset="-122"/>
                <a:ea typeface="黑体" panose="02010609060101010101" pitchFamily="49" charset="-122"/>
              </a:rPr>
              <a:t>1.5.3  </a:t>
            </a:r>
            <a:r>
              <a:rPr lang="zh-CN" altLang="en-US">
                <a:latin typeface="黑体" panose="02010609060101010101" pitchFamily="49" charset="-122"/>
                <a:ea typeface="黑体" panose="02010609060101010101" pitchFamily="49" charset="-122"/>
              </a:rPr>
              <a:t>面向对象的程序设计</a:t>
            </a:r>
            <a:r>
              <a:rPr lang="en-US" altLang="zh-CN">
                <a:latin typeface="黑体" panose="02010609060101010101" pitchFamily="49" charset="-122"/>
                <a:ea typeface="黑体" panose="02010609060101010101" pitchFamily="49" charset="-122"/>
              </a:rPr>
              <a:t>(Object-Orientated Programming)</a:t>
            </a:r>
            <a:r>
              <a:rPr lang="zh-CN" altLang="en-US">
                <a:latin typeface="黑体" panose="02010609060101010101" pitchFamily="49" charset="-122"/>
                <a:ea typeface="黑体" panose="02010609060101010101" pitchFamily="49" charset="-122"/>
              </a:rPr>
              <a:t>技术简介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面向对象技术的基本概念</a:t>
            </a:r>
            <a:br>
              <a:rPr lang="zh-CN" altLang="en-US">
                <a:latin typeface="黑体" panose="02010609060101010101" pitchFamily="49" charset="-122"/>
                <a:ea typeface="黑体" panose="02010609060101010101" pitchFamily="49" charset="-122"/>
              </a:rPr>
            </a:br>
            <a:r>
              <a:rPr lang="zh-CN" altLang="en-US"/>
              <a:t>　　面向对象技术是</a:t>
            </a:r>
            <a:r>
              <a:rPr lang="en-US" altLang="zh-CN"/>
              <a:t>20</a:t>
            </a:r>
            <a:r>
              <a:rPr lang="zh-CN" altLang="en-US"/>
              <a:t>世纪</a:t>
            </a:r>
            <a:r>
              <a:rPr lang="en-US" altLang="zh-CN"/>
              <a:t>80</a:t>
            </a:r>
            <a:r>
              <a:rPr lang="zh-CN" altLang="en-US"/>
              <a:t>年代初提出并很快流行起来的。 </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37195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7.2.4  </a:t>
            </a:r>
            <a:r>
              <a:rPr lang="zh-CN" altLang="en-US">
                <a:latin typeface="黑体" panose="02010609060101010101" pitchFamily="49" charset="-122"/>
                <a:ea typeface="黑体" panose="02010609060101010101" pitchFamily="49" charset="-122"/>
              </a:rPr>
              <a:t>索引文件</a:t>
            </a:r>
            <a:r>
              <a:rPr lang="en-US" altLang="zh-CN">
                <a:latin typeface="黑体" panose="02010609060101010101" pitchFamily="49" charset="-122"/>
                <a:ea typeface="黑体" panose="02010609060101010101" pitchFamily="49" charset="-122"/>
              </a:rPr>
              <a:t>(Index File)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按关键字建立索引</a:t>
            </a:r>
            <a:br>
              <a:rPr lang="zh-CN" altLang="en-US">
                <a:latin typeface="黑体" panose="02010609060101010101" pitchFamily="49" charset="-122"/>
                <a:ea typeface="黑体" panose="02010609060101010101" pitchFamily="49" charset="-122"/>
              </a:rPr>
            </a:br>
            <a:r>
              <a:rPr lang="zh-CN" altLang="en-US"/>
              <a:t>　　定长记录的文件可以通过简单的计算，很容易地实现随机查找。但变长记录文件查找一个记录必须从第一个记录查起，一直顺序查找到目标记录为止，耗时很长。</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5317326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endParaRPr lang="zh-CN" altLang="zh-CN"/>
          </a:p>
        </p:txBody>
      </p:sp>
      <p:sp>
        <p:nvSpPr>
          <p:cNvPr id="740355" name="Rectangle 3"/>
          <p:cNvSpPr>
            <a:spLocks noGrp="1" noChangeArrowheads="1"/>
          </p:cNvSpPr>
          <p:nvPr>
            <p:ph type="body" idx="1"/>
          </p:nvPr>
        </p:nvSpPr>
        <p:spPr>
          <a:xfrm>
            <a:off x="0" y="5300663"/>
            <a:ext cx="9144000" cy="476250"/>
          </a:xfrm>
        </p:spPr>
        <p:txBody>
          <a:bodyPr/>
          <a:lstStyle/>
          <a:p>
            <a:r>
              <a:rPr lang="zh-CN" altLang="en-US"/>
              <a:t>图</a:t>
            </a:r>
            <a:r>
              <a:rPr lang="en-US" altLang="zh-CN"/>
              <a:t>7-4  </a:t>
            </a:r>
            <a:r>
              <a:rPr lang="zh-CN" altLang="en-US"/>
              <a:t>具有单个和多个索引表的索引文件</a:t>
            </a:r>
          </a:p>
        </p:txBody>
      </p:sp>
      <p:pic>
        <p:nvPicPr>
          <p:cNvPr id="740356" name="Picture 4" descr="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96075" cy="258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2748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具有多个索引表的索引文件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使用按关键字建立索引表的索引文件与顺序文件一样，都只能按该关键字进行检索。而实际应用情况往往是：不同的用户，为了不同的目的，希望能按不同的属性</a:t>
            </a:r>
            <a:r>
              <a:rPr lang="en-US" altLang="zh-CN"/>
              <a:t>(</a:t>
            </a:r>
            <a:r>
              <a:rPr lang="zh-CN" altLang="en-US"/>
              <a:t>或不同的关键字</a:t>
            </a:r>
            <a:r>
              <a:rPr lang="en-US" altLang="zh-CN"/>
              <a:t>)</a:t>
            </a:r>
            <a:r>
              <a:rPr lang="zh-CN" altLang="en-US"/>
              <a:t>来检索一条记录。为实现此要求，需要为顺序文件建立多个索引表，即为每一种可能成为检索条件的域</a:t>
            </a:r>
            <a:r>
              <a:rPr lang="en-US" altLang="zh-CN"/>
              <a:t>(</a:t>
            </a:r>
            <a:r>
              <a:rPr lang="zh-CN" altLang="en-US"/>
              <a:t>属性或关键字</a:t>
            </a:r>
            <a:r>
              <a:rPr lang="en-US" altLang="zh-CN"/>
              <a:t>)</a:t>
            </a:r>
            <a:r>
              <a:rPr lang="zh-CN" altLang="en-US"/>
              <a:t>都配置一张索引表。在每一个索引表中，都按相应的一种属性或关键字进行排序。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36698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7.2.5  </a:t>
            </a:r>
            <a:r>
              <a:rPr lang="zh-CN" altLang="en-US">
                <a:latin typeface="黑体" panose="02010609060101010101" pitchFamily="49" charset="-122"/>
                <a:ea typeface="黑体" panose="02010609060101010101" pitchFamily="49" charset="-122"/>
              </a:rPr>
              <a:t>索引顺序文件 </a:t>
            </a:r>
            <a:r>
              <a:rPr lang="en-US" altLang="zh-CN">
                <a:latin typeface="黑体" panose="02010609060101010101" pitchFamily="49" charset="-122"/>
                <a:ea typeface="黑体" panose="02010609060101010101" pitchFamily="49" charset="-122"/>
              </a:rPr>
              <a:t>(Index Sequential File) </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索引顺序文件的特征  </a:t>
            </a:r>
            <a:br>
              <a:rPr lang="zh-CN" altLang="en-US">
                <a:latin typeface="黑体" panose="02010609060101010101" pitchFamily="49" charset="-122"/>
                <a:ea typeface="黑体" panose="02010609060101010101" pitchFamily="49" charset="-122"/>
              </a:rPr>
            </a:br>
            <a:r>
              <a:rPr lang="zh-CN" altLang="en-US"/>
              <a:t>　　索引顺序文件是对顺序文件的一种改进，它基本上克服了变长记录的顺序文件不能随机访问，以及不便于记录的删除和插入的缺点。但它仍保留了顺序文件的关键特征，即记录是按关键字的顺序组织起来的。它又增加了两个新特征：一个是引入了文件索引表，通过该表可以实现对索引顺序文件的随机访问；另一个是增加了溢出</a:t>
            </a:r>
            <a:r>
              <a:rPr lang="en-US" altLang="zh-CN"/>
              <a:t>(overflow)</a:t>
            </a:r>
            <a:r>
              <a:rPr lang="zh-CN" altLang="en-US"/>
              <a:t>文件，用它来记录新增加的、删除的和修改的记录。 </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323425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一级索引顺序文件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最简单的索引顺序文件只使用了一级索引。其具体的建立方法是，首先将变长记录顺序文件中的所有记录分为若干个组，如</a:t>
            </a:r>
            <a:r>
              <a:rPr lang="en-US" altLang="zh-CN"/>
              <a:t>50</a:t>
            </a:r>
            <a:r>
              <a:rPr lang="zh-CN" altLang="en-US"/>
              <a:t>个记录为一个组。然后为顺序文件建立一张索引表，并为每组中的第一个记录在索引表中建立一个索引项，其中含有该记录的关键字和指向该记录的指针。索引顺序文件是最常见的一种逻辑文件形式，如图</a:t>
            </a:r>
            <a:r>
              <a:rPr lang="en-US" altLang="zh-CN"/>
              <a:t>7-5</a:t>
            </a:r>
            <a:r>
              <a:rPr lang="zh-CN" altLang="en-US"/>
              <a:t>所示。</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272700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endParaRPr lang="zh-CN" altLang="zh-CN"/>
          </a:p>
        </p:txBody>
      </p:sp>
      <p:sp>
        <p:nvSpPr>
          <p:cNvPr id="744451" name="Rectangle 3"/>
          <p:cNvSpPr>
            <a:spLocks noGrp="1" noChangeArrowheads="1"/>
          </p:cNvSpPr>
          <p:nvPr>
            <p:ph type="body" idx="1"/>
          </p:nvPr>
        </p:nvSpPr>
        <p:spPr>
          <a:xfrm>
            <a:off x="0" y="5084763"/>
            <a:ext cx="9144000" cy="476250"/>
          </a:xfrm>
        </p:spPr>
        <p:txBody>
          <a:bodyPr/>
          <a:lstStyle/>
          <a:p>
            <a:r>
              <a:rPr lang="zh-CN" altLang="en-US"/>
              <a:t>图</a:t>
            </a:r>
            <a:r>
              <a:rPr lang="en-US" altLang="zh-CN"/>
              <a:t>7-5  </a:t>
            </a:r>
            <a:r>
              <a:rPr lang="zh-CN" altLang="en-US"/>
              <a:t>索引顺序文件</a:t>
            </a:r>
          </a:p>
        </p:txBody>
      </p:sp>
      <p:pic>
        <p:nvPicPr>
          <p:cNvPr id="744452" name="Picture 4" descr="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691197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68618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两级索引顺序文件</a:t>
            </a:r>
            <a:r>
              <a:rPr lang="zh-CN" altLang="en-US"/>
              <a:t></a:t>
            </a:r>
            <a:br>
              <a:rPr lang="zh-CN" altLang="en-US"/>
            </a:br>
            <a:r>
              <a:rPr lang="zh-CN" altLang="en-US"/>
              <a:t>　　对于一个非常大的文件，为找到一个记录而须查找的记录数目仍然很多，例如，对于一个含有</a:t>
            </a:r>
            <a:r>
              <a:rPr lang="en-US" altLang="zh-CN"/>
              <a:t>10</a:t>
            </a:r>
            <a:r>
              <a:rPr lang="en-US" altLang="zh-CN" baseline="30000"/>
              <a:t>6</a:t>
            </a:r>
            <a:r>
              <a:rPr lang="zh-CN" altLang="en-US"/>
              <a:t>个记录的顺序文件，当把它作为索引顺序文件时，为找到一个记录，平均须查找</a:t>
            </a:r>
            <a:r>
              <a:rPr lang="en-US" altLang="zh-CN"/>
              <a:t>1000</a:t>
            </a:r>
            <a:r>
              <a:rPr lang="zh-CN" altLang="en-US"/>
              <a:t>个记录。为了进一步提高检索效率，可以为顺序文件建立多级索引，即为索引文件再建立一张索引表，从而形成两级索引表。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243087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7.2.6  </a:t>
            </a:r>
            <a:r>
              <a:rPr lang="zh-CN" altLang="en-US">
                <a:latin typeface="黑体" panose="02010609060101010101" pitchFamily="49" charset="-122"/>
                <a:ea typeface="黑体" panose="02010609060101010101" pitchFamily="49" charset="-122"/>
              </a:rPr>
              <a:t>直接文件和哈希文件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直接文件</a:t>
            </a:r>
            <a:r>
              <a:rPr lang="zh-CN" altLang="en-US"/>
              <a:t>   </a:t>
            </a:r>
            <a:br>
              <a:rPr lang="zh-CN" altLang="en-US"/>
            </a:br>
            <a:r>
              <a:rPr lang="zh-CN" altLang="en-US"/>
              <a:t>　　采用前述几种文件结构对记录进行存取时，都须利用给定的记录键值，先对线性表或链表进行检索，以找到指定记录的物理地址。然而对于直接文件，则可根据给定的关键字直接获得指定记录的物理地址。换而言之，关键字本身就决定了记录的物理地址。 </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9933661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哈希</a:t>
            </a:r>
            <a:r>
              <a:rPr lang="en-US" altLang="zh-CN">
                <a:latin typeface="黑体" panose="02010609060101010101" pitchFamily="49" charset="-122"/>
                <a:ea typeface="黑体" panose="02010609060101010101" pitchFamily="49" charset="-122"/>
              </a:rPr>
              <a:t>(Hash)</a:t>
            </a:r>
            <a:r>
              <a:rPr lang="zh-CN" altLang="en-US">
                <a:latin typeface="黑体" panose="02010609060101010101" pitchFamily="49" charset="-122"/>
                <a:ea typeface="黑体" panose="02010609060101010101" pitchFamily="49" charset="-122"/>
              </a:rPr>
              <a:t>文件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这是目前应用最为广泛的一种直接文件。它利用</a:t>
            </a:r>
            <a:r>
              <a:rPr lang="en-US" altLang="zh-CN"/>
              <a:t>Hash</a:t>
            </a:r>
            <a:r>
              <a:rPr lang="zh-CN" altLang="en-US"/>
              <a:t>函数</a:t>
            </a:r>
            <a:r>
              <a:rPr lang="en-US" altLang="zh-CN"/>
              <a:t>(</a:t>
            </a:r>
            <a:r>
              <a:rPr lang="zh-CN" altLang="en-US"/>
              <a:t>或称散列函数</a:t>
            </a:r>
            <a:r>
              <a:rPr lang="en-US" altLang="zh-CN"/>
              <a:t>)</a:t>
            </a:r>
            <a:r>
              <a:rPr lang="zh-CN" altLang="en-US"/>
              <a:t>可将关键字转换为相应记录的地址。但为了能实现文件存储空间的动态分配，通常由</a:t>
            </a:r>
            <a:r>
              <a:rPr lang="en-US" altLang="zh-CN"/>
              <a:t>Hash</a:t>
            </a:r>
            <a:r>
              <a:rPr lang="zh-CN" altLang="en-US"/>
              <a:t>函数所求得的并非是相应记录的地址，而是指向某一目录表相应表目的指针，该表目的内容指向相应记录所在的物理块，如图</a:t>
            </a:r>
            <a:r>
              <a:rPr lang="en-US" altLang="zh-CN"/>
              <a:t>7-6</a:t>
            </a:r>
            <a:r>
              <a:rPr lang="zh-CN" altLang="en-US"/>
              <a:t>所示。 </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2147354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endParaRPr lang="zh-CN" altLang="zh-CN"/>
          </a:p>
        </p:txBody>
      </p:sp>
      <p:sp>
        <p:nvSpPr>
          <p:cNvPr id="748547" name="Rectangle 3"/>
          <p:cNvSpPr>
            <a:spLocks noGrp="1" noChangeArrowheads="1"/>
          </p:cNvSpPr>
          <p:nvPr>
            <p:ph type="body" idx="1"/>
          </p:nvPr>
        </p:nvSpPr>
        <p:spPr>
          <a:xfrm>
            <a:off x="0" y="5661025"/>
            <a:ext cx="9144000" cy="476250"/>
          </a:xfrm>
        </p:spPr>
        <p:txBody>
          <a:bodyPr/>
          <a:lstStyle/>
          <a:p>
            <a:r>
              <a:rPr lang="zh-CN" altLang="en-US"/>
              <a:t>图</a:t>
            </a:r>
            <a:r>
              <a:rPr lang="en-US" altLang="zh-CN"/>
              <a:t>7-6</a:t>
            </a:r>
            <a:r>
              <a:rPr lang="zh-CN" altLang="en-US"/>
              <a:t>　</a:t>
            </a:r>
            <a:r>
              <a:rPr lang="en-US" altLang="zh-CN"/>
              <a:t>Hash</a:t>
            </a:r>
            <a:r>
              <a:rPr lang="zh-CN" altLang="en-US"/>
              <a:t>文件的逻辑结构</a:t>
            </a:r>
          </a:p>
        </p:txBody>
      </p:sp>
      <p:pic>
        <p:nvPicPr>
          <p:cNvPr id="748548" name="Picture 4"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84313"/>
            <a:ext cx="6026150" cy="3575050"/>
          </a:xfrm>
          <a:prstGeom prst="rect">
            <a:avLst/>
          </a:prstGeom>
          <a:noFill/>
          <a:extLst>
            <a:ext uri="{909E8E84-426E-40DD-AFC4-6F175D3DCCD1}">
              <a14:hiddenFill xmlns:a14="http://schemas.microsoft.com/office/drawing/2010/main">
                <a:solidFill>
                  <a:srgbClr val="FFFFFF"/>
                </a:solidFill>
              </a14:hiddenFill>
            </a:ext>
          </a:extLst>
        </p:spPr>
      </p:pic>
      <p:sp>
        <p:nvSpPr>
          <p:cNvPr id="748549"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34422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endParaRPr lang="zh-CN" altLang="zh-CN"/>
          </a:p>
        </p:txBody>
      </p:sp>
      <p:sp>
        <p:nvSpPr>
          <p:cNvPr id="713731" name="Rectangle 3"/>
          <p:cNvSpPr>
            <a:spLocks noGrp="1" noChangeArrowheads="1"/>
          </p:cNvSpPr>
          <p:nvPr>
            <p:ph type="body" idx="1"/>
          </p:nvPr>
        </p:nvSpPr>
        <p:spPr>
          <a:xfrm>
            <a:off x="0" y="5157788"/>
            <a:ext cx="9144000" cy="476250"/>
          </a:xfrm>
        </p:spPr>
        <p:txBody>
          <a:bodyPr/>
          <a:lstStyle/>
          <a:p>
            <a:r>
              <a:rPr lang="zh-CN" altLang="en-US"/>
              <a:t>图</a:t>
            </a:r>
            <a:r>
              <a:rPr lang="en-US" altLang="zh-CN"/>
              <a:t>1-1  OS</a:t>
            </a:r>
            <a:r>
              <a:rPr lang="zh-CN" altLang="en-US"/>
              <a:t>作为接口的示意图</a:t>
            </a:r>
          </a:p>
        </p:txBody>
      </p:sp>
      <p:pic>
        <p:nvPicPr>
          <p:cNvPr id="713732" name="Picture 4"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058025" cy="268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274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zh-CN" altLang="en-US"/>
              <a:t>　　</a:t>
            </a:r>
            <a:r>
              <a:rPr lang="en-US" altLang="zh-CN"/>
              <a:t>1) </a:t>
            </a:r>
            <a:r>
              <a:rPr lang="zh-CN" altLang="en-US"/>
              <a:t>对象</a:t>
            </a:r>
            <a:br>
              <a:rPr lang="zh-CN" altLang="en-US"/>
            </a:br>
            <a:r>
              <a:rPr lang="zh-CN" altLang="en-US"/>
              <a:t>　　在面向对象的技术中，是利用被封装的数据结构</a:t>
            </a:r>
            <a:r>
              <a:rPr lang="en-US" altLang="zh-CN"/>
              <a:t>(</a:t>
            </a:r>
            <a:r>
              <a:rPr lang="zh-CN" altLang="en-US"/>
              <a:t>变量</a:t>
            </a:r>
            <a:r>
              <a:rPr lang="en-US" altLang="zh-CN"/>
              <a:t>)</a:t>
            </a:r>
            <a:r>
              <a:rPr lang="zh-CN" altLang="en-US"/>
              <a:t>和一组对它进行操作的过程</a:t>
            </a:r>
            <a:r>
              <a:rPr lang="en-US" altLang="zh-CN"/>
              <a:t>(</a:t>
            </a:r>
            <a:r>
              <a:rPr lang="zh-CN" altLang="en-US"/>
              <a:t>方法</a:t>
            </a:r>
            <a:r>
              <a:rPr lang="en-US" altLang="zh-CN"/>
              <a:t>)</a:t>
            </a:r>
            <a:r>
              <a:rPr lang="zh-CN" altLang="en-US"/>
              <a:t>来表示系统中的某个对象的，如图</a:t>
            </a:r>
            <a:r>
              <a:rPr lang="en-US" altLang="zh-CN"/>
              <a:t>1-8</a:t>
            </a:r>
            <a:r>
              <a:rPr lang="zh-CN" altLang="en-US"/>
              <a:t>所示。对象中的变量</a:t>
            </a:r>
            <a:r>
              <a:rPr lang="en-US" altLang="zh-CN"/>
              <a:t>(</a:t>
            </a:r>
            <a:r>
              <a:rPr lang="zh-CN" altLang="en-US"/>
              <a:t>数据</a:t>
            </a:r>
            <a:r>
              <a:rPr lang="en-US" altLang="zh-CN"/>
              <a:t>)</a:t>
            </a:r>
            <a:r>
              <a:rPr lang="zh-CN" altLang="en-US"/>
              <a:t>也称为属性，它可以是单个标量或一张表。面向对象中的方法是用于执行某种功能的过程，它可以改变对象的状态，更新对象中的某些数据值或作用于对象所要访问的外部资源。如果把一个文件作为一个对象</a:t>
            </a:r>
            <a:r>
              <a:rPr lang="en-US" altLang="zh-CN"/>
              <a:t>(</a:t>
            </a:r>
            <a:r>
              <a:rPr lang="zh-CN" altLang="en-US"/>
              <a:t>见图</a:t>
            </a:r>
            <a:r>
              <a:rPr lang="en-US" altLang="zh-CN"/>
              <a:t>1-9)</a:t>
            </a:r>
            <a:r>
              <a:rPr lang="zh-CN" altLang="en-US"/>
              <a:t>，该对象的变量便是文件类型、文件大小、文件的创建者等。对象中的方法包含对文件的操作，如创建文件、打开文件、读文件、写文件、关闭文件等。</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099025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7.3  </a:t>
            </a:r>
            <a:r>
              <a:rPr lang="zh-CN" altLang="en-US" sz="3200">
                <a:latin typeface="黑体" panose="02010609060101010101" pitchFamily="49" charset="-122"/>
                <a:ea typeface="黑体" panose="02010609060101010101" pitchFamily="49" charset="-122"/>
              </a:rPr>
              <a:t>文 件 目 录</a:t>
            </a:r>
            <a:br>
              <a:rPr lang="zh-CN" altLang="en-US" sz="3200">
                <a:latin typeface="黑体" panose="02010609060101010101" pitchFamily="49" charset="-122"/>
                <a:ea typeface="黑体" panose="02010609060101010101" pitchFamily="49" charset="-122"/>
              </a:rPr>
            </a:br>
            <a:r>
              <a:rPr lang="zh-CN" altLang="en-US"/>
              <a:t> </a:t>
            </a:r>
            <a:br>
              <a:rPr lang="zh-CN" altLang="en-US"/>
            </a:br>
            <a:r>
              <a:rPr lang="zh-CN" altLang="en-US"/>
              <a:t>　　</a:t>
            </a:r>
            <a:r>
              <a:rPr lang="en-US" altLang="zh-CN"/>
              <a:t>(1) </a:t>
            </a:r>
            <a:r>
              <a:rPr lang="zh-CN" altLang="en-US"/>
              <a:t>实现“按名存取”。</a:t>
            </a:r>
            <a:br>
              <a:rPr lang="zh-CN" altLang="en-US"/>
            </a:br>
            <a:r>
              <a:rPr lang="zh-CN" altLang="en-US"/>
              <a:t>　　</a:t>
            </a:r>
            <a:r>
              <a:rPr lang="en-US" altLang="zh-CN"/>
              <a:t>(2) </a:t>
            </a:r>
            <a:r>
              <a:rPr lang="zh-CN" altLang="en-US"/>
              <a:t>提高对目录的检索速度。</a:t>
            </a:r>
            <a:br>
              <a:rPr lang="zh-CN" altLang="en-US"/>
            </a:br>
            <a:r>
              <a:rPr lang="zh-CN" altLang="en-US"/>
              <a:t>　　</a:t>
            </a:r>
            <a:r>
              <a:rPr lang="en-US" altLang="zh-CN"/>
              <a:t>(3) </a:t>
            </a:r>
            <a:r>
              <a:rPr lang="zh-CN" altLang="en-US"/>
              <a:t>文件共享。</a:t>
            </a:r>
            <a:br>
              <a:rPr lang="zh-CN" altLang="en-US"/>
            </a:br>
            <a:r>
              <a:rPr lang="zh-CN" altLang="en-US"/>
              <a:t>　　</a:t>
            </a:r>
            <a:r>
              <a:rPr lang="en-US" altLang="zh-CN"/>
              <a:t>(4) </a:t>
            </a:r>
            <a:r>
              <a:rPr lang="zh-CN" altLang="en-US"/>
              <a:t>允许文件重名。 </a:t>
            </a:r>
          </a:p>
        </p:txBody>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8404759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7.3.1  </a:t>
            </a:r>
            <a:r>
              <a:rPr lang="zh-CN" altLang="en-US">
                <a:latin typeface="黑体" panose="02010609060101010101" pitchFamily="49" charset="-122"/>
                <a:ea typeface="黑体" panose="02010609060101010101" pitchFamily="49" charset="-122"/>
              </a:rPr>
              <a:t>文件控制块和索引结点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文件控制块</a:t>
            </a:r>
            <a:r>
              <a:rPr lang="en-US" altLang="zh-CN">
                <a:latin typeface="黑体" panose="02010609060101010101" pitchFamily="49" charset="-122"/>
                <a:ea typeface="黑体" panose="02010609060101010101" pitchFamily="49" charset="-122"/>
              </a:rPr>
              <a:t>FCB(File Control Block)</a:t>
            </a:r>
            <a:br>
              <a:rPr lang="en-US" altLang="zh-CN">
                <a:latin typeface="黑体" panose="02010609060101010101" pitchFamily="49" charset="-122"/>
                <a:ea typeface="黑体" panose="02010609060101010101" pitchFamily="49" charset="-122"/>
              </a:rPr>
            </a:br>
            <a:r>
              <a:rPr lang="zh-CN" altLang="en-US"/>
              <a:t>　　为了能对系统中的大量文件施以有效的管理，在文件控制块中，通常应含有三类信息，即基本信息、存取控制信息及使用信息。</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134741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40000"/>
              </a:lnSpc>
            </a:pPr>
            <a:r>
              <a:rPr lang="zh-CN" altLang="en-US"/>
              <a:t>　　</a:t>
            </a:r>
            <a:r>
              <a:rPr lang="en-US" altLang="zh-CN"/>
              <a:t>1) </a:t>
            </a:r>
            <a:r>
              <a:rPr lang="zh-CN" altLang="en-US"/>
              <a:t>基本信息类</a:t>
            </a:r>
            <a:br>
              <a:rPr lang="zh-CN" altLang="en-US"/>
            </a:br>
            <a:r>
              <a:rPr lang="zh-CN" altLang="en-US"/>
              <a:t>　　基本信息类包括：</a:t>
            </a:r>
            <a:br>
              <a:rPr lang="zh-CN" altLang="en-US"/>
            </a:br>
            <a:r>
              <a:rPr lang="zh-CN" altLang="en-US"/>
              <a:t>　　</a:t>
            </a:r>
            <a:r>
              <a:rPr lang="en-US" altLang="zh-CN"/>
              <a:t>(1) </a:t>
            </a:r>
            <a:r>
              <a:rPr lang="zh-CN" altLang="en-US"/>
              <a:t>文件名。</a:t>
            </a:r>
            <a:br>
              <a:rPr lang="zh-CN" altLang="en-US"/>
            </a:br>
            <a:r>
              <a:rPr lang="zh-CN" altLang="en-US"/>
              <a:t>　　</a:t>
            </a:r>
            <a:r>
              <a:rPr lang="en-US" altLang="zh-CN"/>
              <a:t>(2) </a:t>
            </a:r>
            <a:r>
              <a:rPr lang="zh-CN" altLang="en-US"/>
              <a:t>文件物理位置。　</a:t>
            </a:r>
            <a:br>
              <a:rPr lang="zh-CN" altLang="en-US"/>
            </a:br>
            <a:r>
              <a:rPr lang="zh-CN" altLang="en-US"/>
              <a:t>　　</a:t>
            </a:r>
            <a:r>
              <a:rPr lang="en-US" altLang="zh-CN"/>
              <a:t>(3) </a:t>
            </a:r>
            <a:r>
              <a:rPr lang="zh-CN" altLang="en-US"/>
              <a:t>文件逻辑结构。</a:t>
            </a:r>
            <a:br>
              <a:rPr lang="zh-CN" altLang="en-US"/>
            </a:br>
            <a:r>
              <a:rPr lang="zh-CN" altLang="en-US"/>
              <a:t>　　</a:t>
            </a:r>
            <a:r>
              <a:rPr lang="en-US" altLang="zh-CN"/>
              <a:t>(4) </a:t>
            </a:r>
            <a:r>
              <a:rPr lang="zh-CN" altLang="en-US"/>
              <a:t>文件的物理结构。</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0369384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存取控制信息类</a:t>
            </a:r>
            <a:br>
              <a:rPr lang="zh-CN" altLang="en-US"/>
            </a:br>
            <a:r>
              <a:rPr lang="zh-CN" altLang="en-US"/>
              <a:t>　　存取控制信息类包括文件主的存取权限、核准用户的存取权限以及一般用户的存取权限。</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123681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使用信息类</a:t>
            </a:r>
            <a:br>
              <a:rPr lang="zh-CN" altLang="en-US"/>
            </a:br>
            <a:r>
              <a:rPr lang="zh-CN" altLang="en-US"/>
              <a:t>　　使用信息类包括文件的建立日期和时间、文件上一次修改的日期和时间，以及当前使用信息。这些信息包括当前已打开该文件的进程数，是否被其它进程锁住，文件在内存中是否已被修改但尚未拷贝到盘上等。应该说明，对于不同</a:t>
            </a:r>
            <a:r>
              <a:rPr lang="en-US" altLang="zh-CN"/>
              <a:t>OS</a:t>
            </a:r>
            <a:r>
              <a:rPr lang="zh-CN" altLang="en-US"/>
              <a:t>的文件系统，由于功能不同，可能只含有上述信息中的某些部分。</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190098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endParaRPr lang="zh-CN" altLang="zh-CN"/>
          </a:p>
        </p:txBody>
      </p:sp>
      <p:sp>
        <p:nvSpPr>
          <p:cNvPr id="754691" name="Rectangle 3"/>
          <p:cNvSpPr>
            <a:spLocks noGrp="1" noChangeArrowheads="1"/>
          </p:cNvSpPr>
          <p:nvPr>
            <p:ph type="body" idx="1"/>
          </p:nvPr>
        </p:nvSpPr>
        <p:spPr>
          <a:xfrm>
            <a:off x="0" y="4724400"/>
            <a:ext cx="9144000" cy="476250"/>
          </a:xfrm>
        </p:spPr>
        <p:txBody>
          <a:bodyPr/>
          <a:lstStyle/>
          <a:p>
            <a:r>
              <a:rPr lang="zh-CN" altLang="en-US"/>
              <a:t>图</a:t>
            </a:r>
            <a:r>
              <a:rPr lang="en-US" altLang="zh-CN"/>
              <a:t>7-7  MS-DOS</a:t>
            </a:r>
            <a:r>
              <a:rPr lang="zh-CN" altLang="en-US"/>
              <a:t>的文件控制块</a:t>
            </a:r>
          </a:p>
        </p:txBody>
      </p:sp>
      <p:pic>
        <p:nvPicPr>
          <p:cNvPr id="754692" name="Picture 4" descr="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16113"/>
            <a:ext cx="7272338" cy="192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62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索引结点</a:t>
            </a:r>
            <a:r>
              <a:rPr lang="zh-CN" altLang="en-US"/>
              <a:t/>
            </a:r>
            <a:br>
              <a:rPr lang="zh-CN" altLang="en-US"/>
            </a:br>
            <a:r>
              <a:rPr lang="zh-CN" altLang="en-US"/>
              <a:t>　　</a:t>
            </a:r>
            <a:r>
              <a:rPr lang="en-US" altLang="zh-CN"/>
              <a:t>1) </a:t>
            </a:r>
            <a:r>
              <a:rPr lang="zh-CN" altLang="en-US"/>
              <a:t>索引结点的引入</a:t>
            </a:r>
            <a:br>
              <a:rPr lang="zh-CN" altLang="en-US"/>
            </a:br>
            <a:r>
              <a:rPr lang="zh-CN" altLang="en-US"/>
              <a:t>　　文件目录通常是存放在磁盘上的，当文件很多时，文件目录可能要占用大量的盘块。在查找目录的过程中，必须先将存放目录文件的第一个盘块中的目录调入内存，然后将用户所给定的文件名，与目录项中的文件名逐一比较。若未找到指定文件，还需要将下一盘块的目录项调入内存。 </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678921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endParaRPr lang="zh-CN" altLang="zh-CN"/>
          </a:p>
        </p:txBody>
      </p:sp>
      <p:sp>
        <p:nvSpPr>
          <p:cNvPr id="756739" name="Rectangle 3"/>
          <p:cNvSpPr>
            <a:spLocks noGrp="1" noChangeArrowheads="1"/>
          </p:cNvSpPr>
          <p:nvPr>
            <p:ph type="body" idx="1"/>
          </p:nvPr>
        </p:nvSpPr>
        <p:spPr>
          <a:xfrm>
            <a:off x="0" y="4868863"/>
            <a:ext cx="9144000" cy="476250"/>
          </a:xfrm>
        </p:spPr>
        <p:txBody>
          <a:bodyPr/>
          <a:lstStyle/>
          <a:p>
            <a:r>
              <a:rPr lang="zh-CN" altLang="en-US"/>
              <a:t>图</a:t>
            </a:r>
            <a:r>
              <a:rPr lang="en-US" altLang="zh-CN"/>
              <a:t>7-8  UNIX</a:t>
            </a:r>
            <a:r>
              <a:rPr lang="zh-CN" altLang="en-US"/>
              <a:t>的文件目录</a:t>
            </a:r>
          </a:p>
        </p:txBody>
      </p:sp>
      <p:pic>
        <p:nvPicPr>
          <p:cNvPr id="756740" name="Picture 4" descr="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628775"/>
            <a:ext cx="7056437"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7690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r>
              <a:rPr lang="zh-CN" altLang="en-US"/>
              <a:t>　　</a:t>
            </a:r>
            <a:r>
              <a:rPr lang="en-US" altLang="zh-CN"/>
              <a:t>2) </a:t>
            </a:r>
            <a:r>
              <a:rPr lang="zh-CN" altLang="en-US"/>
              <a:t>磁盘索引结点</a:t>
            </a:r>
            <a:br>
              <a:rPr lang="zh-CN" altLang="en-US"/>
            </a:br>
            <a:r>
              <a:rPr lang="zh-CN" altLang="en-US"/>
              <a:t>　　这是存放在磁盘上的索引结点。每个文件有唯一的一个磁盘索引结点，它主要包括以下内容：</a:t>
            </a:r>
            <a:br>
              <a:rPr lang="zh-CN" altLang="en-US"/>
            </a:br>
            <a:r>
              <a:rPr lang="zh-CN" altLang="en-US"/>
              <a:t>　　</a:t>
            </a:r>
            <a:r>
              <a:rPr lang="en-US" altLang="zh-CN"/>
              <a:t>(1) </a:t>
            </a:r>
            <a:r>
              <a:rPr lang="zh-CN" altLang="en-US"/>
              <a:t>文件主标识符，即拥有该文件的个人或小组的标识符；</a:t>
            </a:r>
            <a:br>
              <a:rPr lang="zh-CN" altLang="en-US"/>
            </a:br>
            <a:r>
              <a:rPr lang="zh-CN" altLang="en-US"/>
              <a:t>　　</a:t>
            </a:r>
            <a:r>
              <a:rPr lang="en-US" altLang="zh-CN"/>
              <a:t>(2) </a:t>
            </a:r>
            <a:r>
              <a:rPr lang="zh-CN" altLang="en-US"/>
              <a:t>文件类型，包括正规文件、目录文件或特别文件；</a:t>
            </a:r>
            <a:br>
              <a:rPr lang="zh-CN" altLang="en-US"/>
            </a:br>
            <a:r>
              <a:rPr lang="zh-CN" altLang="en-US"/>
              <a:t>　　</a:t>
            </a:r>
            <a:r>
              <a:rPr lang="en-US" altLang="zh-CN"/>
              <a:t>(3) </a:t>
            </a:r>
            <a:r>
              <a:rPr lang="zh-CN" altLang="en-US"/>
              <a:t>文件存取权限，指各类用户对该文件的存取权限；</a:t>
            </a:r>
            <a:br>
              <a:rPr lang="zh-CN" altLang="en-US"/>
            </a:br>
            <a:r>
              <a:rPr lang="zh-CN" altLang="en-US"/>
              <a:t>　　</a:t>
            </a:r>
            <a:r>
              <a:rPr lang="en-US" altLang="zh-CN"/>
              <a:t>(4) </a:t>
            </a:r>
            <a:r>
              <a:rPr lang="zh-CN" altLang="en-US"/>
              <a:t>文件物理地址，每一个索引结点中含有</a:t>
            </a:r>
            <a:r>
              <a:rPr lang="en-US" altLang="zh-CN"/>
              <a:t>13</a:t>
            </a:r>
            <a:r>
              <a:rPr lang="zh-CN" altLang="en-US"/>
              <a:t>个地址项，即</a:t>
            </a:r>
            <a:r>
              <a:rPr lang="en-US" altLang="zh-CN"/>
              <a:t>iaddr(0)</a:t>
            </a:r>
            <a:r>
              <a:rPr lang="zh-CN" altLang="en-US"/>
              <a:t>～</a:t>
            </a:r>
            <a:r>
              <a:rPr lang="en-US" altLang="zh-CN"/>
              <a:t>iaddr(12)</a:t>
            </a:r>
            <a:r>
              <a:rPr lang="zh-CN" altLang="en-US"/>
              <a:t>，它们以直接或间接方式给出数据文件所在盘块的编号；</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1275621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lang="zh-CN" altLang="en-US"/>
              <a:t>　　</a:t>
            </a:r>
            <a:r>
              <a:rPr lang="en-US" altLang="zh-CN"/>
              <a:t>(5) </a:t>
            </a:r>
            <a:r>
              <a:rPr lang="zh-CN" altLang="en-US"/>
              <a:t>文件长度，指以字节为单位的文件长度；</a:t>
            </a:r>
            <a:br>
              <a:rPr lang="zh-CN" altLang="en-US"/>
            </a:br>
            <a:r>
              <a:rPr lang="zh-CN" altLang="en-US"/>
              <a:t>　　</a:t>
            </a:r>
            <a:r>
              <a:rPr lang="en-US" altLang="zh-CN"/>
              <a:t>(6) </a:t>
            </a:r>
            <a:r>
              <a:rPr lang="zh-CN" altLang="en-US"/>
              <a:t>文件连接计数，表明在本文件系统中所有指向该</a:t>
            </a:r>
            <a:r>
              <a:rPr lang="en-US" altLang="zh-CN"/>
              <a:t>(</a:t>
            </a:r>
            <a:r>
              <a:rPr lang="zh-CN" altLang="en-US"/>
              <a:t>文件的</a:t>
            </a:r>
            <a:r>
              <a:rPr lang="en-US" altLang="zh-CN"/>
              <a:t>)</a:t>
            </a:r>
            <a:r>
              <a:rPr lang="zh-CN" altLang="en-US"/>
              <a:t>文件名的指针计数；</a:t>
            </a:r>
            <a:br>
              <a:rPr lang="zh-CN" altLang="en-US"/>
            </a:br>
            <a:r>
              <a:rPr lang="zh-CN" altLang="en-US"/>
              <a:t>　　</a:t>
            </a:r>
            <a:r>
              <a:rPr lang="en-US" altLang="zh-CN"/>
              <a:t>(7) </a:t>
            </a:r>
            <a:r>
              <a:rPr lang="zh-CN" altLang="en-US"/>
              <a:t>文件存取时间，指出本文件最近被进程存取的时间、最近被修改的时间及索引结点最近被修改的时间。</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96513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endParaRPr lang="zh-CN" altLang="zh-CN"/>
          </a:p>
        </p:txBody>
      </p:sp>
      <p:sp>
        <p:nvSpPr>
          <p:cNvPr id="779267" name="Rectangle 3"/>
          <p:cNvSpPr>
            <a:spLocks noGrp="1" noChangeArrowheads="1"/>
          </p:cNvSpPr>
          <p:nvPr>
            <p:ph type="body" idx="1"/>
          </p:nvPr>
        </p:nvSpPr>
        <p:spPr/>
        <p:txBody>
          <a:bodyPr/>
          <a:lstStyle/>
          <a:p>
            <a:r>
              <a:rPr lang="zh-CN" altLang="en-US"/>
              <a:t>图</a:t>
            </a:r>
            <a:r>
              <a:rPr lang="en-US" altLang="zh-CN"/>
              <a:t>1-8</a:t>
            </a:r>
            <a:r>
              <a:rPr lang="zh-CN" altLang="en-US"/>
              <a:t>　一个对象的示意图 </a:t>
            </a:r>
          </a:p>
        </p:txBody>
      </p:sp>
      <p:pic>
        <p:nvPicPr>
          <p:cNvPr id="779268" name="Picture 4" descr="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96975"/>
            <a:ext cx="34956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8342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lang="zh-CN" altLang="en-US"/>
              <a:t>　　</a:t>
            </a:r>
            <a:r>
              <a:rPr lang="en-US" altLang="zh-CN"/>
              <a:t>3) </a:t>
            </a:r>
            <a:r>
              <a:rPr lang="zh-CN" altLang="en-US"/>
              <a:t>内存索引结点</a:t>
            </a:r>
            <a:br>
              <a:rPr lang="zh-CN" altLang="en-US"/>
            </a:br>
            <a:r>
              <a:rPr lang="zh-CN" altLang="en-US"/>
              <a:t>　　这是存放在内存中的索引结点。当文件被打开时，要将磁盘索引结点拷贝到内存的索引结点中，便于以后使用。在内存索引结点中又增加了以下内容：</a:t>
            </a:r>
            <a:br>
              <a:rPr lang="zh-CN" altLang="en-US"/>
            </a:br>
            <a:r>
              <a:rPr lang="zh-CN" altLang="en-US"/>
              <a:t>　　</a:t>
            </a:r>
            <a:r>
              <a:rPr lang="en-US" altLang="zh-CN"/>
              <a:t>(1) </a:t>
            </a:r>
            <a:r>
              <a:rPr lang="zh-CN" altLang="en-US"/>
              <a:t>索引结点编号，用于标识内存索引结点；</a:t>
            </a:r>
            <a:br>
              <a:rPr lang="zh-CN" altLang="en-US"/>
            </a:br>
            <a:r>
              <a:rPr lang="zh-CN" altLang="en-US"/>
              <a:t>　　</a:t>
            </a:r>
            <a:r>
              <a:rPr lang="en-US" altLang="zh-CN"/>
              <a:t>(2) </a:t>
            </a:r>
            <a:r>
              <a:rPr lang="zh-CN" altLang="en-US"/>
              <a:t>状态，指示</a:t>
            </a:r>
            <a:r>
              <a:rPr lang="en-US" altLang="zh-CN"/>
              <a:t>i</a:t>
            </a:r>
            <a:r>
              <a:rPr lang="zh-CN" altLang="en-US"/>
              <a:t>结点是否上锁或被修改；</a:t>
            </a:r>
            <a:br>
              <a:rPr lang="zh-CN" altLang="en-US"/>
            </a:br>
            <a:r>
              <a:rPr lang="zh-CN" altLang="en-US"/>
              <a:t>　　</a:t>
            </a:r>
            <a:r>
              <a:rPr lang="en-US" altLang="zh-CN"/>
              <a:t>(3) </a:t>
            </a:r>
            <a:r>
              <a:rPr lang="zh-CN" altLang="en-US"/>
              <a:t>访问计数，每当有一进程要访问此</a:t>
            </a:r>
            <a:r>
              <a:rPr lang="en-US" altLang="zh-CN"/>
              <a:t>i</a:t>
            </a:r>
            <a:r>
              <a:rPr lang="zh-CN" altLang="en-US"/>
              <a:t>结点时，将该访问计数加</a:t>
            </a:r>
            <a:r>
              <a:rPr lang="en-US" altLang="zh-CN"/>
              <a:t>1</a:t>
            </a:r>
            <a:r>
              <a:rPr lang="zh-CN" altLang="en-US"/>
              <a:t>，访问完再减</a:t>
            </a:r>
            <a:r>
              <a:rPr lang="en-US" altLang="zh-CN"/>
              <a:t>1</a:t>
            </a:r>
            <a:r>
              <a:rPr lang="zh-CN" altLang="en-US"/>
              <a:t>；</a:t>
            </a:r>
            <a:br>
              <a:rPr lang="zh-CN" altLang="en-US"/>
            </a:br>
            <a:r>
              <a:rPr lang="zh-CN" altLang="en-US"/>
              <a:t>　　</a:t>
            </a:r>
            <a:r>
              <a:rPr lang="en-US" altLang="zh-CN"/>
              <a:t>(4) </a:t>
            </a:r>
            <a:r>
              <a:rPr lang="zh-CN" altLang="en-US"/>
              <a:t>文件所属文件系统的逻辑设备号；</a:t>
            </a:r>
            <a:br>
              <a:rPr lang="zh-CN" altLang="en-US"/>
            </a:br>
            <a:r>
              <a:rPr lang="zh-CN" altLang="en-US"/>
              <a:t>　　</a:t>
            </a:r>
            <a:r>
              <a:rPr lang="en-US" altLang="zh-CN"/>
              <a:t>(5) </a:t>
            </a:r>
            <a:r>
              <a:rPr lang="zh-CN" altLang="en-US"/>
              <a:t>链接指针，设置有分别指向空闲链表和散列队列的指针。</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569986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7.3.2  </a:t>
            </a:r>
            <a:r>
              <a:rPr lang="zh-CN" altLang="en-US">
                <a:latin typeface="黑体" panose="02010609060101010101" pitchFamily="49" charset="-122"/>
                <a:ea typeface="黑体" panose="02010609060101010101" pitchFamily="49" charset="-122"/>
              </a:rPr>
              <a:t>简单的文件目录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单级文件目录</a:t>
            </a:r>
            <a:br>
              <a:rPr lang="zh-CN" altLang="en-US">
                <a:latin typeface="黑体" panose="02010609060101010101" pitchFamily="49" charset="-122"/>
                <a:ea typeface="黑体" panose="02010609060101010101" pitchFamily="49" charset="-122"/>
              </a:rPr>
            </a:br>
            <a:r>
              <a:rPr lang="zh-CN" altLang="en-US"/>
              <a:t>　　这是最简单的文件目录。在整个文件系统中只建立一张目录表，每个文件占一个目录项，目录项中含文件名、文件扩展名、文件长度、文件类型、文件物理地址以及其它文件属性。此外，为表明每个目录项是否空闲，又设置了一个状态位。单级文件目录如图</a:t>
            </a:r>
            <a:r>
              <a:rPr lang="en-US" altLang="zh-CN"/>
              <a:t>7-9</a:t>
            </a:r>
            <a:r>
              <a:rPr lang="zh-CN" altLang="en-US"/>
              <a:t>所示。</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772031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endParaRPr lang="zh-CN" altLang="zh-CN"/>
          </a:p>
        </p:txBody>
      </p:sp>
      <p:sp>
        <p:nvSpPr>
          <p:cNvPr id="761859" name="Rectangle 3"/>
          <p:cNvSpPr>
            <a:spLocks noGrp="1" noChangeArrowheads="1"/>
          </p:cNvSpPr>
          <p:nvPr>
            <p:ph type="body" idx="1"/>
          </p:nvPr>
        </p:nvSpPr>
        <p:spPr>
          <a:xfrm>
            <a:off x="0" y="4581525"/>
            <a:ext cx="9144000" cy="476250"/>
          </a:xfrm>
        </p:spPr>
        <p:txBody>
          <a:bodyPr/>
          <a:lstStyle/>
          <a:p>
            <a:r>
              <a:rPr lang="zh-CN" altLang="en-US"/>
              <a:t>图</a:t>
            </a:r>
            <a:r>
              <a:rPr lang="en-US" altLang="zh-CN"/>
              <a:t>7-9  </a:t>
            </a:r>
            <a:r>
              <a:rPr lang="zh-CN" altLang="en-US"/>
              <a:t>单级文件目录</a:t>
            </a:r>
          </a:p>
        </p:txBody>
      </p:sp>
      <p:pic>
        <p:nvPicPr>
          <p:cNvPr id="761860" name="Picture 4" descr="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205038"/>
            <a:ext cx="80645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4911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两级文件目录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为了克服单级文件目录所存在的缺点，可以为每一个用户再建立一个单独的用户文件目录</a:t>
            </a:r>
            <a:r>
              <a:rPr lang="en-US" altLang="zh-CN"/>
              <a:t>UFD(User File Directory)</a:t>
            </a:r>
            <a:r>
              <a:rPr lang="zh-CN" altLang="en-US"/>
              <a:t>。这些文件目录具有相似的结构，它由用户所有文件的文件控制块组成。此外，在系统中再建立一个主文件目录</a:t>
            </a:r>
            <a:r>
              <a:rPr lang="en-US" altLang="zh-CN"/>
              <a:t>MFD(Master File Directory)</a:t>
            </a:r>
            <a:r>
              <a:rPr lang="zh-CN" altLang="en-US"/>
              <a:t>；在主文件目录中，每个用户目录文件都占有一个目录项，其目录项中包括用户名和指向该用户目录文件的指针。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40501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endParaRPr lang="zh-CN" altLang="zh-CN"/>
          </a:p>
        </p:txBody>
      </p:sp>
      <p:sp>
        <p:nvSpPr>
          <p:cNvPr id="763907" name="Rectangle 3"/>
          <p:cNvSpPr>
            <a:spLocks noGrp="1" noChangeArrowheads="1"/>
          </p:cNvSpPr>
          <p:nvPr>
            <p:ph type="body" idx="1"/>
          </p:nvPr>
        </p:nvSpPr>
        <p:spPr>
          <a:xfrm>
            <a:off x="0" y="5661025"/>
            <a:ext cx="9144000" cy="476250"/>
          </a:xfrm>
        </p:spPr>
        <p:txBody>
          <a:bodyPr/>
          <a:lstStyle/>
          <a:p>
            <a:r>
              <a:rPr lang="zh-CN" altLang="en-US"/>
              <a:t>图</a:t>
            </a:r>
            <a:r>
              <a:rPr lang="en-US" altLang="zh-CN"/>
              <a:t>7-10  </a:t>
            </a:r>
            <a:r>
              <a:rPr lang="zh-CN" altLang="en-US"/>
              <a:t>两级文件目录</a:t>
            </a:r>
          </a:p>
        </p:txBody>
      </p:sp>
      <p:pic>
        <p:nvPicPr>
          <p:cNvPr id="763908" name="Picture 4" descr="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57338"/>
            <a:ext cx="6840538"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5972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7.3.3  </a:t>
            </a:r>
            <a:r>
              <a:rPr lang="zh-CN" altLang="en-US">
                <a:latin typeface="黑体" panose="02010609060101010101" pitchFamily="49" charset="-122"/>
                <a:ea typeface="黑体" panose="02010609060101010101" pitchFamily="49" charset="-122"/>
              </a:rPr>
              <a:t>树形结构目录</a:t>
            </a:r>
            <a:r>
              <a:rPr lang="en-US" altLang="zh-CN">
                <a:latin typeface="黑体" panose="02010609060101010101" pitchFamily="49" charset="-122"/>
                <a:ea typeface="黑体" panose="02010609060101010101" pitchFamily="49" charset="-122"/>
              </a:rPr>
              <a:t>(Tree-Structured Directory)</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树形目录</a:t>
            </a:r>
            <a:br>
              <a:rPr lang="zh-CN" altLang="en-US">
                <a:latin typeface="黑体" panose="02010609060101010101" pitchFamily="49" charset="-122"/>
                <a:ea typeface="黑体" panose="02010609060101010101" pitchFamily="49" charset="-122"/>
              </a:rPr>
            </a:br>
            <a:r>
              <a:rPr lang="zh-CN" altLang="en-US"/>
              <a:t>　　在现代</a:t>
            </a:r>
            <a:r>
              <a:rPr lang="en-US" altLang="zh-CN"/>
              <a:t>OS</a:t>
            </a:r>
            <a:r>
              <a:rPr lang="zh-CN" altLang="en-US"/>
              <a:t>中，最通用且实用的文件目录无疑是树形结构目录。它可以明显地提高对目录的检索速度和文件系统的性能。主目录在这里被称为根目录，在每个文件目录中，只能有一个根目录，每个文件和每个目录都只能有一个父目录。把数据文件称为树叶，其它的目录均作为树的结点，或称为子目录。图</a:t>
            </a:r>
            <a:r>
              <a:rPr lang="en-US" altLang="zh-CN"/>
              <a:t>7-11</a:t>
            </a:r>
            <a:r>
              <a:rPr lang="zh-CN" altLang="en-US"/>
              <a:t>示出了树形结构目录。</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14481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endParaRPr lang="zh-CN" altLang="zh-CN"/>
          </a:p>
        </p:txBody>
      </p:sp>
      <p:sp>
        <p:nvSpPr>
          <p:cNvPr id="765955" name="Rectangle 3"/>
          <p:cNvSpPr>
            <a:spLocks noGrp="1" noChangeArrowheads="1"/>
          </p:cNvSpPr>
          <p:nvPr>
            <p:ph type="body" idx="1"/>
          </p:nvPr>
        </p:nvSpPr>
        <p:spPr/>
        <p:txBody>
          <a:bodyPr/>
          <a:lstStyle/>
          <a:p>
            <a:r>
              <a:rPr lang="zh-CN" altLang="en-US"/>
              <a:t>图</a:t>
            </a:r>
            <a:r>
              <a:rPr lang="en-US" altLang="zh-CN"/>
              <a:t>7-11  </a:t>
            </a:r>
            <a:r>
              <a:rPr lang="zh-CN" altLang="en-US"/>
              <a:t>多级目录结构</a:t>
            </a:r>
          </a:p>
        </p:txBody>
      </p:sp>
      <p:pic>
        <p:nvPicPr>
          <p:cNvPr id="765956" name="Picture 4" descr="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1438"/>
            <a:ext cx="6335713"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236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路径名和当前目录</a:t>
            </a:r>
            <a:r>
              <a:rPr lang="zh-CN" altLang="en-US"/>
              <a:t/>
            </a:r>
            <a:br>
              <a:rPr lang="zh-CN" altLang="en-US"/>
            </a:br>
            <a:r>
              <a:rPr lang="zh-CN" altLang="en-US"/>
              <a:t>　　</a:t>
            </a:r>
            <a:r>
              <a:rPr lang="en-US" altLang="zh-CN"/>
              <a:t>1) </a:t>
            </a:r>
            <a:r>
              <a:rPr lang="zh-CN" altLang="en-US"/>
              <a:t>路径名</a:t>
            </a:r>
            <a:r>
              <a:rPr lang="en-US" altLang="zh-CN"/>
              <a:t>(path name)</a:t>
            </a:r>
            <a:br>
              <a:rPr lang="en-US" altLang="zh-CN"/>
            </a:br>
            <a:r>
              <a:rPr lang="zh-CN" altLang="en-US"/>
              <a:t>　　在树形结构目录中，从根目录到任何数据文件都只有一条唯一的通路。在该路径上，从树的根</a:t>
            </a:r>
            <a:r>
              <a:rPr lang="en-US" altLang="zh-CN"/>
              <a:t>(</a:t>
            </a:r>
            <a:r>
              <a:rPr lang="zh-CN" altLang="en-US"/>
              <a:t>即主目录</a:t>
            </a:r>
            <a:r>
              <a:rPr lang="en-US" altLang="zh-CN"/>
              <a:t>)</a:t>
            </a:r>
            <a:r>
              <a:rPr lang="zh-CN" altLang="en-US"/>
              <a:t>开始，把全部目录文件名与数据文件名依次地用“</a:t>
            </a:r>
            <a:r>
              <a:rPr lang="en-US" altLang="zh-CN"/>
              <a:t>/”</a:t>
            </a:r>
            <a:r>
              <a:rPr lang="zh-CN" altLang="en-US"/>
              <a:t>连接起来，即构成该数据文件唯一的路径名。 </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381699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当前目录</a:t>
            </a:r>
            <a:r>
              <a:rPr lang="en-US" altLang="zh-CN"/>
              <a:t>(Current Directory)</a:t>
            </a:r>
            <a:br>
              <a:rPr lang="en-US" altLang="zh-CN"/>
            </a:br>
            <a:r>
              <a:rPr lang="zh-CN" altLang="en-US"/>
              <a:t>　　当一个文件系统含有许多级时，每访问一个文件，都要使用从树根开始，直到树叶</a:t>
            </a:r>
            <a:r>
              <a:rPr lang="en-US" altLang="zh-CN"/>
              <a:t>(</a:t>
            </a:r>
            <a:r>
              <a:rPr lang="zh-CN" altLang="en-US"/>
              <a:t>数据文件</a:t>
            </a:r>
            <a:r>
              <a:rPr lang="en-US" altLang="zh-CN"/>
              <a:t>)</a:t>
            </a:r>
            <a:r>
              <a:rPr lang="zh-CN" altLang="en-US"/>
              <a:t>为止的、包括各中间节点</a:t>
            </a:r>
            <a:r>
              <a:rPr lang="en-US" altLang="zh-CN"/>
              <a:t>(</a:t>
            </a:r>
            <a:r>
              <a:rPr lang="zh-CN" altLang="en-US"/>
              <a:t>目录</a:t>
            </a:r>
            <a:r>
              <a:rPr lang="en-US" altLang="zh-CN"/>
              <a:t>)</a:t>
            </a:r>
            <a:r>
              <a:rPr lang="zh-CN" altLang="en-US"/>
              <a:t>名的全路径名。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3538643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187450" y="692150"/>
            <a:ext cx="7488238" cy="5545138"/>
          </a:xfrm>
        </p:spPr>
        <p:txBody>
          <a:bodyPr/>
          <a:lstStyle/>
          <a:p>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目录操作</a:t>
            </a:r>
            <a:br>
              <a:rPr lang="zh-CN" altLang="en-US">
                <a:latin typeface="黑体" panose="02010609060101010101" pitchFamily="49" charset="-122"/>
                <a:ea typeface="黑体" panose="02010609060101010101" pitchFamily="49" charset="-122"/>
              </a:rPr>
            </a:br>
            <a:r>
              <a:rPr lang="en-US" altLang="zh-CN"/>
              <a:t>(1) </a:t>
            </a:r>
            <a:r>
              <a:rPr lang="zh-CN" altLang="en-US"/>
              <a:t>创建目录。</a:t>
            </a:r>
            <a:br>
              <a:rPr lang="zh-CN" altLang="en-US"/>
            </a:br>
            <a:r>
              <a:rPr lang="en-US" altLang="zh-CN"/>
              <a:t>(2) </a:t>
            </a:r>
            <a:r>
              <a:rPr lang="zh-CN" altLang="en-US"/>
              <a:t>删除目录。</a:t>
            </a:r>
            <a:br>
              <a:rPr lang="zh-CN" altLang="en-US"/>
            </a:br>
            <a:r>
              <a:rPr lang="zh-CN" altLang="en-US"/>
              <a:t>① 不删除非空目录。</a:t>
            </a:r>
            <a:br>
              <a:rPr lang="zh-CN" altLang="en-US"/>
            </a:br>
            <a:r>
              <a:rPr lang="zh-CN" altLang="en-US"/>
              <a:t>② 可删除非空目录。</a:t>
            </a:r>
            <a:br>
              <a:rPr lang="zh-CN" altLang="en-US"/>
            </a:br>
            <a:r>
              <a:rPr lang="en-US" altLang="zh-CN"/>
              <a:t>(3) </a:t>
            </a:r>
            <a:r>
              <a:rPr lang="zh-CN" altLang="en-US"/>
              <a:t>改变目录。</a:t>
            </a:r>
            <a:br>
              <a:rPr lang="zh-CN" altLang="en-US"/>
            </a:br>
            <a:r>
              <a:rPr lang="en-US" altLang="zh-CN"/>
              <a:t>(4) </a:t>
            </a:r>
            <a:r>
              <a:rPr lang="zh-CN" altLang="en-US"/>
              <a:t>移动目录。</a:t>
            </a:r>
            <a:br>
              <a:rPr lang="zh-CN" altLang="en-US"/>
            </a:br>
            <a:r>
              <a:rPr lang="en-US" altLang="zh-CN"/>
              <a:t>(5) </a:t>
            </a:r>
            <a:r>
              <a:rPr lang="zh-CN" altLang="en-US"/>
              <a:t>链接</a:t>
            </a:r>
            <a:r>
              <a:rPr lang="en-US" altLang="zh-CN"/>
              <a:t>(Link)</a:t>
            </a:r>
            <a:r>
              <a:rPr lang="zh-CN" altLang="en-US"/>
              <a:t>操作。</a:t>
            </a:r>
            <a:br>
              <a:rPr lang="zh-CN" altLang="en-US"/>
            </a:br>
            <a:r>
              <a:rPr lang="en-US" altLang="zh-CN"/>
              <a:t>(6) </a:t>
            </a:r>
            <a:r>
              <a:rPr lang="zh-CN" altLang="en-US"/>
              <a:t>查找。</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37927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a:xfrm>
            <a:off x="0" y="5445125"/>
            <a:ext cx="9144000" cy="476250"/>
          </a:xfrm>
        </p:spPr>
        <p:txBody>
          <a:bodyPr/>
          <a:lstStyle/>
          <a:p>
            <a:r>
              <a:rPr lang="en-US" altLang="zh-CN"/>
              <a:t> </a:t>
            </a:r>
            <a:r>
              <a:rPr lang="zh-CN" altLang="en-US"/>
              <a:t>图</a:t>
            </a:r>
            <a:r>
              <a:rPr lang="en-US" altLang="zh-CN"/>
              <a:t>1-9  </a:t>
            </a:r>
            <a:r>
              <a:rPr lang="zh-CN" altLang="en-US"/>
              <a:t>类和对象的关系 </a:t>
            </a:r>
          </a:p>
        </p:txBody>
      </p:sp>
      <p:pic>
        <p:nvPicPr>
          <p:cNvPr id="780292" name="Picture 4"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73238"/>
            <a:ext cx="6386512"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6797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7.3.4  </a:t>
            </a:r>
            <a:r>
              <a:rPr lang="zh-CN" altLang="en-US">
                <a:latin typeface="黑体" panose="02010609060101010101" pitchFamily="49" charset="-122"/>
                <a:ea typeface="黑体" panose="02010609060101010101" pitchFamily="49" charset="-122"/>
              </a:rPr>
              <a:t>目录查询技术</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线性检索法</a:t>
            </a:r>
            <a:br>
              <a:rPr lang="zh-CN" altLang="en-US">
                <a:latin typeface="黑体" panose="02010609060101010101" pitchFamily="49" charset="-122"/>
                <a:ea typeface="黑体" panose="02010609060101010101" pitchFamily="49" charset="-122"/>
              </a:rPr>
            </a:br>
            <a:r>
              <a:rPr lang="zh-CN" altLang="en-US"/>
              <a:t>　　线性检索法又称为顺序检索法。在单级目录中，利用用户提供的文件名，用顺序查找法直接从文件目录中找到指名文件的目录项。在树形目录中，用户提供的文件名是由多个文件分量名组成的路径名，此时需对多级目录进行查找。假定用户给定的文件路径名是 </a:t>
            </a:r>
            <a:r>
              <a:rPr lang="en-US" altLang="zh-CN"/>
              <a:t>/usr/ast/mbox</a:t>
            </a:r>
            <a:r>
              <a:rPr lang="zh-CN" altLang="en-US"/>
              <a:t>，则查找 </a:t>
            </a:r>
            <a:r>
              <a:rPr lang="en-US" altLang="zh-CN"/>
              <a:t>/usr/ast/mbox</a:t>
            </a:r>
            <a:r>
              <a:rPr lang="zh-CN" altLang="en-US"/>
              <a:t>文件的过程如图</a:t>
            </a:r>
            <a:r>
              <a:rPr lang="en-US" altLang="zh-CN"/>
              <a:t>7-12</a:t>
            </a:r>
            <a:r>
              <a:rPr lang="zh-CN" altLang="en-US"/>
              <a:t>所示。</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813767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endParaRPr lang="zh-CN" altLang="zh-CN"/>
          </a:p>
        </p:txBody>
      </p:sp>
      <p:sp>
        <p:nvSpPr>
          <p:cNvPr id="771075" name="Rectangle 3"/>
          <p:cNvSpPr>
            <a:spLocks noGrp="1" noChangeArrowheads="1"/>
          </p:cNvSpPr>
          <p:nvPr>
            <p:ph type="body" idx="1"/>
          </p:nvPr>
        </p:nvSpPr>
        <p:spPr>
          <a:xfrm>
            <a:off x="0" y="5516563"/>
            <a:ext cx="9144000" cy="476250"/>
          </a:xfrm>
        </p:spPr>
        <p:txBody>
          <a:bodyPr/>
          <a:lstStyle/>
          <a:p>
            <a:r>
              <a:rPr lang="zh-CN" altLang="en-US"/>
              <a:t>图</a:t>
            </a:r>
            <a:r>
              <a:rPr lang="en-US" altLang="zh-CN"/>
              <a:t>7-12  </a:t>
            </a:r>
            <a:r>
              <a:rPr lang="zh-CN" altLang="en-US"/>
              <a:t>查找</a:t>
            </a:r>
            <a:r>
              <a:rPr lang="en-US" altLang="zh-CN"/>
              <a:t>/usr/ast/mbox</a:t>
            </a:r>
            <a:r>
              <a:rPr lang="zh-CN" altLang="en-US"/>
              <a:t>的步骤</a:t>
            </a:r>
          </a:p>
        </p:txBody>
      </p:sp>
      <p:pic>
        <p:nvPicPr>
          <p:cNvPr id="771076" name="Picture 4" descr="7-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628775"/>
            <a:ext cx="6335713" cy="347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32463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Hash</a:t>
            </a:r>
            <a:r>
              <a:rPr lang="zh-CN" altLang="en-US">
                <a:latin typeface="黑体" panose="02010609060101010101" pitchFamily="49" charset="-122"/>
                <a:ea typeface="黑体" panose="02010609060101010101" pitchFamily="49" charset="-122"/>
              </a:rPr>
              <a:t>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7.2.6</a:t>
            </a:r>
            <a:r>
              <a:rPr lang="zh-CN" altLang="en-US"/>
              <a:t>节中曾介绍了</a:t>
            </a:r>
            <a:r>
              <a:rPr lang="en-US" altLang="zh-CN"/>
              <a:t>Hash</a:t>
            </a:r>
            <a:r>
              <a:rPr lang="zh-CN" altLang="en-US"/>
              <a:t>文件。如果我们建立了一张</a:t>
            </a:r>
            <a:r>
              <a:rPr lang="en-US" altLang="zh-CN"/>
              <a:t>Hash</a:t>
            </a:r>
            <a:r>
              <a:rPr lang="zh-CN" altLang="en-US"/>
              <a:t>索引文件目录，便可利用</a:t>
            </a:r>
            <a:r>
              <a:rPr lang="en-US" altLang="zh-CN"/>
              <a:t>Hash</a:t>
            </a:r>
            <a:r>
              <a:rPr lang="zh-CN" altLang="en-US"/>
              <a:t>方法进行查询，即系统利用用户提供的文件名，并将它变换为文件目录的索引值，再利用该索引值到目录中去查找，这样将显著地提高检索速度。</a:t>
            </a:r>
          </a:p>
        </p:txBody>
      </p:sp>
      <p:sp>
        <p:nvSpPr>
          <p:cNvPr id="772099" name="Rectangle 3"/>
          <p:cNvSpPr>
            <a:spLocks noGrp="1" noChangeArrowheads="1"/>
          </p:cNvSpPr>
          <p:nvPr>
            <p:ph type="body" idx="1"/>
          </p:nvPr>
        </p:nvSpPr>
        <p:spPr/>
        <p:txBody>
          <a:bodyPr/>
          <a:lstStyle/>
          <a:p>
            <a:endParaRPr lang="zh-CN" altLang="zh-CN"/>
          </a:p>
        </p:txBody>
      </p:sp>
      <p:sp>
        <p:nvSpPr>
          <p:cNvPr id="77210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7641320"/>
      </p:ext>
    </p:extLst>
  </p:cSld>
  <p:clrMapOvr>
    <a:masterClrMapping/>
  </p:clrMapOvr>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7.4  </a:t>
            </a:r>
            <a:r>
              <a:rPr lang="zh-CN" altLang="en-US" sz="3200">
                <a:latin typeface="黑体" panose="02010609060101010101" pitchFamily="49" charset="-122"/>
                <a:ea typeface="黑体" panose="02010609060101010101" pitchFamily="49" charset="-122"/>
              </a:rPr>
              <a:t>文 件 共 享</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在现代计算机系统中，必须提供文件共享手段，即指系统应允许多个用户</a:t>
            </a:r>
            <a:r>
              <a:rPr lang="en-US" altLang="zh-CN"/>
              <a:t>(</a:t>
            </a:r>
            <a:r>
              <a:rPr lang="zh-CN" altLang="en-US"/>
              <a:t>进程</a:t>
            </a:r>
            <a:r>
              <a:rPr lang="en-US" altLang="zh-CN"/>
              <a:t>)</a:t>
            </a:r>
            <a:r>
              <a:rPr lang="zh-CN" altLang="en-US"/>
              <a:t>共享同一份文件。这样，在系统中只需保留该共享文件的一份副本。如果系统不能提供文件共享功能，就意味着凡是需要该文件的用户，都须各自备有此文件的副本，显然这会造成对存储空间的极大浪费。 </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531586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7.4.1  </a:t>
            </a:r>
            <a:r>
              <a:rPr lang="zh-CN" altLang="en-US">
                <a:latin typeface="黑体" panose="02010609060101010101" pitchFamily="49" charset="-122"/>
                <a:ea typeface="黑体" panose="02010609060101010101" pitchFamily="49" charset="-122"/>
              </a:rPr>
              <a:t>基于有向无循环图实现文件共享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有向无循环图</a:t>
            </a:r>
            <a:r>
              <a:rPr lang="en-US" altLang="zh-CN">
                <a:latin typeface="黑体" panose="02010609060101010101" pitchFamily="49" charset="-122"/>
                <a:ea typeface="黑体" panose="02010609060101010101" pitchFamily="49" charset="-122"/>
              </a:rPr>
              <a:t>DAG(Directed Acyclic Graph)</a:t>
            </a:r>
            <a:br>
              <a:rPr lang="en-US" altLang="zh-CN">
                <a:latin typeface="黑体" panose="02010609060101010101" pitchFamily="49" charset="-122"/>
                <a:ea typeface="黑体" panose="02010609060101010101" pitchFamily="49" charset="-122"/>
              </a:rPr>
            </a:br>
            <a:r>
              <a:rPr lang="zh-CN" altLang="en-US"/>
              <a:t>　　在严格的树形结构目录中，每个文件只允许有一个父目录，父目录可以有效地拥有该文件，其它用户要想访问它，必须经过其属主目录来访问该文件。这就是说，对文件的共享是不对称的，或者说，树形结构目录是不适合文件共享的。如果允许一个文件可以有多个父目录，即有多个属于不同用户的多个目录，同时指向同一个文件，这样虽会破坏树的特性，但这些用户可用对称的方式实现文件共享，而不必再通过其属主目录来访问。</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5927356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endParaRPr lang="zh-CN" altLang="zh-CN"/>
          </a:p>
        </p:txBody>
      </p:sp>
      <p:sp>
        <p:nvSpPr>
          <p:cNvPr id="775171" name="Rectangle 3"/>
          <p:cNvSpPr>
            <a:spLocks noGrp="1" noChangeArrowheads="1"/>
          </p:cNvSpPr>
          <p:nvPr>
            <p:ph type="body" idx="1"/>
          </p:nvPr>
        </p:nvSpPr>
        <p:spPr>
          <a:xfrm>
            <a:off x="0" y="5300663"/>
            <a:ext cx="9144000" cy="476250"/>
          </a:xfrm>
        </p:spPr>
        <p:txBody>
          <a:bodyPr/>
          <a:lstStyle/>
          <a:p>
            <a:r>
              <a:rPr lang="zh-CN" altLang="en-US"/>
              <a:t>图</a:t>
            </a:r>
            <a:r>
              <a:rPr lang="en-US" altLang="zh-CN"/>
              <a:t>7-13  </a:t>
            </a:r>
            <a:r>
              <a:rPr lang="zh-CN" altLang="en-US"/>
              <a:t>有向无循环图目录层次</a:t>
            </a:r>
          </a:p>
        </p:txBody>
      </p:sp>
      <p:pic>
        <p:nvPicPr>
          <p:cNvPr id="775172" name="Picture 4" descr="7-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84313"/>
            <a:ext cx="6386512"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03262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利用索引结点</a:t>
            </a:r>
            <a:r>
              <a:rPr lang="zh-CN" altLang="en-US"/>
              <a:t/>
            </a:r>
            <a:br>
              <a:rPr lang="zh-CN" altLang="en-US"/>
            </a:br>
            <a:r>
              <a:rPr lang="zh-CN" altLang="en-US"/>
              <a:t>　　为了解决这个问题，可以引用索引结点，即诸如文件的物理地址及其它的文件属性等信息，不再是放在目录项中，而是放在索引结点中。在文件目录中只设置文件名及指向相应索引结点的指针，如图</a:t>
            </a:r>
            <a:r>
              <a:rPr lang="en-US" altLang="zh-CN"/>
              <a:t>7-14</a:t>
            </a:r>
            <a:r>
              <a:rPr lang="zh-CN" altLang="en-US"/>
              <a:t>所示。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44216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endParaRPr lang="zh-CN" altLang="zh-CN"/>
          </a:p>
        </p:txBody>
      </p:sp>
      <p:sp>
        <p:nvSpPr>
          <p:cNvPr id="777219" name="Rectangle 3"/>
          <p:cNvSpPr>
            <a:spLocks noGrp="1" noChangeArrowheads="1"/>
          </p:cNvSpPr>
          <p:nvPr>
            <p:ph type="body" idx="1"/>
          </p:nvPr>
        </p:nvSpPr>
        <p:spPr/>
        <p:txBody>
          <a:bodyPr/>
          <a:lstStyle/>
          <a:p>
            <a:r>
              <a:rPr lang="zh-CN" altLang="en-US"/>
              <a:t>图</a:t>
            </a:r>
            <a:r>
              <a:rPr lang="en-US" altLang="zh-CN"/>
              <a:t>7-14  </a:t>
            </a:r>
            <a:r>
              <a:rPr lang="zh-CN" altLang="en-US"/>
              <a:t>基于索引结点的共享方式</a:t>
            </a:r>
          </a:p>
        </p:txBody>
      </p:sp>
      <p:pic>
        <p:nvPicPr>
          <p:cNvPr id="777220" name="Picture 4" descr="7-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196975"/>
            <a:ext cx="56769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4822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endParaRPr lang="zh-CN" altLang="zh-CN"/>
          </a:p>
        </p:txBody>
      </p:sp>
      <p:sp>
        <p:nvSpPr>
          <p:cNvPr id="778243" name="Rectangle 3"/>
          <p:cNvSpPr>
            <a:spLocks noGrp="1" noChangeArrowheads="1"/>
          </p:cNvSpPr>
          <p:nvPr>
            <p:ph type="body" idx="1"/>
          </p:nvPr>
        </p:nvSpPr>
        <p:spPr/>
        <p:txBody>
          <a:bodyPr/>
          <a:lstStyle/>
          <a:p>
            <a:r>
              <a:rPr lang="zh-CN" altLang="en-US"/>
              <a:t>图</a:t>
            </a:r>
            <a:r>
              <a:rPr lang="en-US" altLang="zh-CN"/>
              <a:t>7-15  </a:t>
            </a:r>
            <a:r>
              <a:rPr lang="zh-CN" altLang="en-US"/>
              <a:t>进程</a:t>
            </a:r>
            <a:r>
              <a:rPr lang="en-US" altLang="zh-CN"/>
              <a:t>B</a:t>
            </a:r>
            <a:r>
              <a:rPr lang="zh-CN" altLang="en-US"/>
              <a:t>链接前后的情况</a:t>
            </a:r>
          </a:p>
        </p:txBody>
      </p:sp>
      <p:pic>
        <p:nvPicPr>
          <p:cNvPr id="778244" name="Picture 4" descr="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73238"/>
            <a:ext cx="57150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5052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7.4.2  </a:t>
            </a:r>
            <a:r>
              <a:rPr lang="zh-CN" altLang="en-US">
                <a:latin typeface="黑体" panose="02010609060101010101" pitchFamily="49" charset="-122"/>
                <a:ea typeface="黑体" panose="02010609060101010101" pitchFamily="49" charset="-122"/>
              </a:rPr>
              <a:t>利用符号链接实现文件共享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利用符号链接</a:t>
            </a:r>
            <a:r>
              <a:rPr lang="en-US" altLang="zh-CN">
                <a:latin typeface="黑体" panose="02010609060101010101" pitchFamily="49" charset="-122"/>
                <a:ea typeface="黑体" panose="02010609060101010101" pitchFamily="49" charset="-122"/>
              </a:rPr>
              <a:t>(Symbolic Linking)</a:t>
            </a:r>
            <a:r>
              <a:rPr lang="zh-CN" altLang="en-US">
                <a:latin typeface="黑体" panose="02010609060101010101" pitchFamily="49" charset="-122"/>
                <a:ea typeface="黑体" panose="02010609060101010101" pitchFamily="49" charset="-122"/>
              </a:rPr>
              <a:t>的基本思想</a:t>
            </a:r>
            <a:br>
              <a:rPr lang="zh-CN" altLang="en-US">
                <a:latin typeface="黑体" panose="02010609060101010101" pitchFamily="49" charset="-122"/>
                <a:ea typeface="黑体" panose="02010609060101010101" pitchFamily="49" charset="-122"/>
              </a:rPr>
            </a:br>
            <a:r>
              <a:rPr lang="zh-CN" altLang="en-US"/>
              <a:t>　　利用符号链接实现文件共享的基本思想，是允许一个文件或子目录有多个父目录，但其中仅有一个作为主</a:t>
            </a:r>
            <a:r>
              <a:rPr lang="en-US" altLang="zh-CN"/>
              <a:t>(</a:t>
            </a:r>
            <a:r>
              <a:rPr lang="zh-CN" altLang="en-US"/>
              <a:t>属主</a:t>
            </a:r>
            <a:r>
              <a:rPr lang="en-US" altLang="zh-CN"/>
              <a:t>)</a:t>
            </a:r>
            <a:r>
              <a:rPr lang="zh-CN" altLang="en-US"/>
              <a:t>父目录，其它的几个父目录都是通过符号链接方式与之相链接的</a:t>
            </a:r>
            <a:r>
              <a:rPr lang="en-US" altLang="zh-CN"/>
              <a:t>(</a:t>
            </a:r>
            <a:r>
              <a:rPr lang="zh-CN" altLang="en-US"/>
              <a:t>简称链接父目录</a:t>
            </a:r>
            <a:r>
              <a:rPr lang="en-US" altLang="zh-CN"/>
              <a:t>)</a:t>
            </a:r>
            <a:r>
              <a:rPr lang="zh-CN" altLang="en-US"/>
              <a:t>。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48643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对象类</a:t>
            </a:r>
            <a:br>
              <a:rPr lang="zh-CN" altLang="en-US"/>
            </a:br>
            <a:r>
              <a:rPr lang="zh-CN" altLang="en-US"/>
              <a:t>　　在实践中，有许多对象可能表示的是同一类事物，每个对象具有自己的变量集合，而它们所具有的方法是相同的。如果为每一个相似的对象都定义一组变量和方法，显然是低效的，由此产生了“对象类”的概念，利用“对象类”来定义一组大体相似的对象。一个类同样定义了一组变量和针对该变量的一组方法，用它们来描述一组对象的共同属性和行为。类是在对象上的抽象，对象则是类的实例。对象类中所定义的变量在实例中均有具体的值。</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5573289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p:txBody>
          <a:bodyPr/>
          <a:lstStyle/>
          <a:p>
            <a:r>
              <a:rPr lang="zh-CN" altLang="en-US"/>
              <a:t>图</a:t>
            </a:r>
            <a:r>
              <a:rPr lang="en-US" altLang="zh-CN"/>
              <a:t>7-16  </a:t>
            </a:r>
            <a:r>
              <a:rPr lang="zh-CN" altLang="en-US"/>
              <a:t>使用符号链接的目录层次</a:t>
            </a:r>
          </a:p>
        </p:txBody>
      </p:sp>
      <p:pic>
        <p:nvPicPr>
          <p:cNvPr id="780292" name="Picture 4" descr="7-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557338"/>
            <a:ext cx="6097587" cy="3516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9388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如何利用符号链实现共享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为使链接父目录</a:t>
            </a:r>
            <a:r>
              <a:rPr lang="en-US" altLang="zh-CN"/>
              <a:t>D5</a:t>
            </a:r>
            <a:r>
              <a:rPr lang="zh-CN" altLang="en-US"/>
              <a:t>能共享文件</a:t>
            </a:r>
            <a:r>
              <a:rPr lang="en-US" altLang="zh-CN"/>
              <a:t>F</a:t>
            </a:r>
            <a:r>
              <a:rPr lang="zh-CN" altLang="en-US"/>
              <a:t>，可以由系统创建一个</a:t>
            </a:r>
            <a:r>
              <a:rPr lang="en-US" altLang="zh-CN"/>
              <a:t>LINK</a:t>
            </a:r>
            <a:r>
              <a:rPr lang="zh-CN" altLang="en-US"/>
              <a:t>类型的新文件，也取名为</a:t>
            </a:r>
            <a:r>
              <a:rPr lang="en-US" altLang="zh-CN"/>
              <a:t>F</a:t>
            </a:r>
            <a:r>
              <a:rPr lang="zh-CN" altLang="en-US"/>
              <a:t>，并将</a:t>
            </a:r>
            <a:r>
              <a:rPr lang="en-US" altLang="zh-CN"/>
              <a:t>F</a:t>
            </a:r>
            <a:r>
              <a:rPr lang="zh-CN" altLang="en-US"/>
              <a:t>写入链接父目录</a:t>
            </a:r>
            <a:r>
              <a:rPr lang="en-US" altLang="zh-CN"/>
              <a:t>D5</a:t>
            </a:r>
            <a:r>
              <a:rPr lang="zh-CN" altLang="en-US"/>
              <a:t>中，以实现</a:t>
            </a:r>
            <a:r>
              <a:rPr lang="en-US" altLang="zh-CN"/>
              <a:t>D5</a:t>
            </a:r>
            <a:r>
              <a:rPr lang="zh-CN" altLang="en-US"/>
              <a:t>与文件</a:t>
            </a:r>
            <a:r>
              <a:rPr lang="en-US" altLang="zh-CN"/>
              <a:t>F8</a:t>
            </a:r>
            <a:r>
              <a:rPr lang="zh-CN" altLang="en-US"/>
              <a:t>的链接。在新文件</a:t>
            </a:r>
            <a:r>
              <a:rPr lang="en-US" altLang="zh-CN"/>
              <a:t>F</a:t>
            </a:r>
            <a:r>
              <a:rPr lang="zh-CN" altLang="en-US"/>
              <a:t>中只包含被链接文件</a:t>
            </a:r>
            <a:r>
              <a:rPr lang="en-US" altLang="zh-CN"/>
              <a:t>F8</a:t>
            </a:r>
            <a:r>
              <a:rPr lang="zh-CN" altLang="en-US"/>
              <a:t>的路径名。这样的链接方法被称为符号链接。新文件</a:t>
            </a:r>
            <a:r>
              <a:rPr lang="en-US" altLang="zh-CN"/>
              <a:t>F</a:t>
            </a:r>
            <a:r>
              <a:rPr lang="zh-CN" altLang="en-US"/>
              <a:t>中的路径名则只被看做是符号链。当用户通过</a:t>
            </a:r>
            <a:r>
              <a:rPr lang="en-US" altLang="zh-CN"/>
              <a:t>D5</a:t>
            </a:r>
            <a:r>
              <a:rPr lang="zh-CN" altLang="en-US"/>
              <a:t>访问被链接的文件</a:t>
            </a:r>
            <a:r>
              <a:rPr lang="en-US" altLang="zh-CN"/>
              <a:t>F8</a:t>
            </a:r>
            <a:r>
              <a:rPr lang="zh-CN" altLang="en-US"/>
              <a:t>，且正要读</a:t>
            </a:r>
            <a:r>
              <a:rPr lang="en-US" altLang="zh-CN"/>
              <a:t>LINK</a:t>
            </a:r>
            <a:r>
              <a:rPr lang="zh-CN" altLang="en-US"/>
              <a:t>类新文件时，此要求将被</a:t>
            </a:r>
            <a:r>
              <a:rPr lang="en-US" altLang="zh-CN"/>
              <a:t>OS</a:t>
            </a:r>
            <a:r>
              <a:rPr lang="zh-CN" altLang="en-US"/>
              <a:t>截获，</a:t>
            </a:r>
            <a:r>
              <a:rPr lang="en-US" altLang="zh-CN"/>
              <a:t>OS</a:t>
            </a:r>
            <a:r>
              <a:rPr lang="zh-CN" altLang="en-US"/>
              <a:t>根据新文件中的路径名去找到文件</a:t>
            </a:r>
            <a:r>
              <a:rPr lang="en-US" altLang="zh-CN"/>
              <a:t>F8</a:t>
            </a:r>
            <a:r>
              <a:rPr lang="zh-CN" altLang="en-US"/>
              <a:t>，然后对它进行读</a:t>
            </a:r>
            <a:r>
              <a:rPr lang="en-US" altLang="zh-CN"/>
              <a:t>(</a:t>
            </a:r>
            <a:r>
              <a:rPr lang="zh-CN" altLang="en-US"/>
              <a:t>写</a:t>
            </a:r>
            <a:r>
              <a:rPr lang="en-US" altLang="zh-CN"/>
              <a:t>)</a:t>
            </a:r>
            <a:r>
              <a:rPr lang="zh-CN" altLang="en-US"/>
              <a:t>，这样就实现了用户</a:t>
            </a:r>
            <a:r>
              <a:rPr lang="en-US" altLang="zh-CN"/>
              <a:t>B</a:t>
            </a:r>
            <a:r>
              <a:rPr lang="zh-CN" altLang="en-US"/>
              <a:t>对文件</a:t>
            </a:r>
            <a:r>
              <a:rPr lang="en-US" altLang="zh-CN"/>
              <a:t>F</a:t>
            </a:r>
            <a:r>
              <a:rPr lang="zh-CN" altLang="en-US"/>
              <a:t>的共享。</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03422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利用符号链实现共享的优点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利用符号链方式实现文件共享时，只是文件主才拥有指向其索引结点的指针；而共享该文件的其他用户则只有该文件的路径名，并不拥有指向其索引结点的指针。这样，也就不会发生在文件主删除一共享文件后留下一悬空指针的情况。当文件的拥有者把一个共享文件删除后，如果其他用户又试图通过符号链去访问一个已被删除的共享文件，则会因系统找不到该文件而使访问失败，于是再将符号链删除，此时不会产生任何影响。</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72907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利用符号链的共享方式存在的问题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利用符号链的共享方式也存在着一些问题：当其他用户去读共享文件时，系统是根据给定的文件路径名逐个分量</a:t>
            </a:r>
            <a:r>
              <a:rPr lang="en-US" altLang="zh-CN"/>
              <a:t>(</a:t>
            </a:r>
            <a:r>
              <a:rPr lang="zh-CN" altLang="en-US"/>
              <a:t>名</a:t>
            </a:r>
            <a:r>
              <a:rPr lang="en-US" altLang="zh-CN"/>
              <a:t>)</a:t>
            </a:r>
            <a:r>
              <a:rPr lang="zh-CN" altLang="en-US"/>
              <a:t>地去查找目录，直至找到该文件的索引结点。因此，在每次访问共享文件时，都可能要多次地读盘。这使每次访问文件的开销甚大，且增加了启动磁盘的频率。此外，要为每个共享用户建立一条符号链，而由于链本身实际上是一个文件，尽管该文件非常简单，却仍要为它配置一个索引结点，这也要耗费一定的磁盘空间。</a:t>
            </a:r>
          </a:p>
        </p:txBody>
      </p:sp>
      <p:sp>
        <p:nvSpPr>
          <p:cNvPr id="783363" name="Rectangle 3"/>
          <p:cNvSpPr>
            <a:spLocks noGrp="1" noChangeArrowheads="1"/>
          </p:cNvSpPr>
          <p:nvPr>
            <p:ph type="body" idx="1"/>
          </p:nvPr>
        </p:nvSpPr>
        <p:spPr/>
        <p:txBody>
          <a:bodyPr/>
          <a:lstStyle/>
          <a:p>
            <a:endParaRPr lang="zh-CN" altLang="zh-CN"/>
          </a:p>
        </p:txBody>
      </p:sp>
      <p:sp>
        <p:nvSpPr>
          <p:cNvPr id="78336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00519923"/>
      </p:ext>
    </p:extLst>
  </p:cSld>
  <p:clrMapOvr>
    <a:masterClrMapping/>
  </p:clrMapOvr>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zh-CN" altLang="en-US"/>
              <a:t>　　　　　　 </a:t>
            </a:r>
            <a:r>
              <a:rPr lang="en-US" altLang="zh-CN" sz="3200">
                <a:latin typeface="黑体" panose="02010609060101010101" pitchFamily="49" charset="-122"/>
                <a:ea typeface="黑体" panose="02010609060101010101" pitchFamily="49" charset="-122"/>
              </a:rPr>
              <a:t>7.5  </a:t>
            </a:r>
            <a:r>
              <a:rPr lang="zh-CN" altLang="en-US" sz="3200">
                <a:latin typeface="黑体" panose="02010609060101010101" pitchFamily="49" charset="-122"/>
                <a:ea typeface="黑体" panose="02010609060101010101" pitchFamily="49" charset="-122"/>
              </a:rPr>
              <a:t>文 件 保 护</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在现代计算机系统中，存放了越来越多的宝贵信息供用户使用，给人们带来了极大的好处和方便，但同时也有着潜在的不安全性。影响文件安全性的主要因素有：</a:t>
            </a:r>
            <a:br>
              <a:rPr lang="zh-CN" altLang="en-US"/>
            </a:br>
            <a:r>
              <a:rPr lang="zh-CN" altLang="en-US"/>
              <a:t>　　</a:t>
            </a:r>
            <a:r>
              <a:rPr lang="en-US" altLang="zh-CN"/>
              <a:t>(1) </a:t>
            </a:r>
            <a:r>
              <a:rPr lang="zh-CN" altLang="en-US"/>
              <a:t>人为因素。</a:t>
            </a:r>
            <a:br>
              <a:rPr lang="zh-CN" altLang="en-US"/>
            </a:br>
            <a:r>
              <a:rPr lang="zh-CN" altLang="en-US"/>
              <a:t>　　</a:t>
            </a:r>
            <a:r>
              <a:rPr lang="en-US" altLang="zh-CN"/>
              <a:t>(2) </a:t>
            </a:r>
            <a:r>
              <a:rPr lang="zh-CN" altLang="en-US"/>
              <a:t>系统因素。</a:t>
            </a:r>
            <a:br>
              <a:rPr lang="zh-CN" altLang="en-US"/>
            </a:br>
            <a:r>
              <a:rPr lang="zh-CN" altLang="en-US"/>
              <a:t>　　</a:t>
            </a:r>
            <a:r>
              <a:rPr lang="en-US" altLang="zh-CN"/>
              <a:t>(3) </a:t>
            </a:r>
            <a:r>
              <a:rPr lang="zh-CN" altLang="en-US"/>
              <a:t>自然因素。</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56260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a:lnSpc>
                <a:spcPct val="140000"/>
              </a:lnSpc>
            </a:pPr>
            <a:r>
              <a:rPr lang="zh-CN" altLang="en-US"/>
              <a:t>　　为了确保文件系统的安全性，可针对上述原因而采取三方面的措施：</a:t>
            </a:r>
            <a:br>
              <a:rPr lang="zh-CN" altLang="en-US"/>
            </a:br>
            <a:r>
              <a:rPr lang="zh-CN" altLang="en-US"/>
              <a:t>　　</a:t>
            </a:r>
            <a:r>
              <a:rPr lang="en-US" altLang="zh-CN"/>
              <a:t>(1) </a:t>
            </a:r>
            <a:r>
              <a:rPr lang="zh-CN" altLang="en-US"/>
              <a:t>通过存取控制机制，防止由人为因素所造成的文件不安全性。</a:t>
            </a:r>
            <a:br>
              <a:rPr lang="zh-CN" altLang="en-US"/>
            </a:br>
            <a:r>
              <a:rPr lang="zh-CN" altLang="en-US"/>
              <a:t>　　</a:t>
            </a:r>
            <a:r>
              <a:rPr lang="en-US" altLang="zh-CN"/>
              <a:t>(2) </a:t>
            </a:r>
            <a:r>
              <a:rPr lang="zh-CN" altLang="en-US"/>
              <a:t>采取系统容错技术，防止系统部分的故障所造成的文件的不安全性。</a:t>
            </a:r>
            <a:br>
              <a:rPr lang="zh-CN" altLang="en-US"/>
            </a:br>
            <a:r>
              <a:rPr lang="zh-CN" altLang="en-US"/>
              <a:t>　　</a:t>
            </a:r>
            <a:r>
              <a:rPr lang="en-US" altLang="zh-CN"/>
              <a:t>(3) </a:t>
            </a:r>
            <a:r>
              <a:rPr lang="zh-CN" altLang="en-US"/>
              <a:t>建立后备系统，防止由自然因素所造成的不安全性。</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59208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7.5.1  </a:t>
            </a:r>
            <a:r>
              <a:rPr lang="zh-CN" altLang="en-US">
                <a:latin typeface="黑体" panose="02010609060101010101" pitchFamily="49" charset="-122"/>
                <a:ea typeface="黑体" panose="02010609060101010101" pitchFamily="49" charset="-122"/>
              </a:rPr>
              <a:t>保护域</a:t>
            </a:r>
            <a:r>
              <a:rPr lang="en-US" altLang="zh-CN">
                <a:latin typeface="黑体" panose="02010609060101010101" pitchFamily="49" charset="-122"/>
                <a:ea typeface="黑体" panose="02010609060101010101" pitchFamily="49" charset="-122"/>
              </a:rPr>
              <a:t>(Protection Domain)</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访问权</a:t>
            </a:r>
            <a:br>
              <a:rPr lang="zh-CN" altLang="en-US">
                <a:latin typeface="黑体" panose="02010609060101010101" pitchFamily="49" charset="-122"/>
                <a:ea typeface="黑体" panose="02010609060101010101" pitchFamily="49" charset="-122"/>
              </a:rPr>
            </a:br>
            <a:r>
              <a:rPr lang="zh-CN" altLang="en-US"/>
              <a:t>　　为了对系统中的对象加以保护，应由系统来控制进程对对象的访问。对象可以是硬件对象，如磁盘驱动器、打印机；也可以是软件对象，如文件、程序。对对象所施加的操作也有所不同，如对文件可以是读，也可以是写或执行操作。我们把一个进程能对某对象执行操作的权力，称为访问权</a:t>
            </a:r>
            <a:r>
              <a:rPr lang="en-US" altLang="zh-CN"/>
              <a:t>(Access right)</a:t>
            </a:r>
            <a:r>
              <a:rPr lang="zh-CN" altLang="en-US"/>
              <a:t>。 </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938721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保护域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对系统中的资源进行保护而引入了保护域的概念，保护域简称为“域”。“域”是进程对一组对象访问权的集合，进程只能在指定域内执行操作。这样，“域”也就规定了进程所能访问的对象和能执行的操作。 </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10038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endParaRPr lang="zh-CN" altLang="zh-CN"/>
          </a:p>
        </p:txBody>
      </p:sp>
      <p:sp>
        <p:nvSpPr>
          <p:cNvPr id="788483" name="Rectangle 3"/>
          <p:cNvSpPr>
            <a:spLocks noGrp="1" noChangeArrowheads="1"/>
          </p:cNvSpPr>
          <p:nvPr>
            <p:ph type="body" idx="1"/>
          </p:nvPr>
        </p:nvSpPr>
        <p:spPr>
          <a:xfrm>
            <a:off x="0" y="4437063"/>
            <a:ext cx="9144000" cy="476250"/>
          </a:xfrm>
        </p:spPr>
        <p:txBody>
          <a:bodyPr/>
          <a:lstStyle/>
          <a:p>
            <a:r>
              <a:rPr lang="zh-CN" altLang="en-US"/>
              <a:t>图</a:t>
            </a:r>
            <a:r>
              <a:rPr lang="en-US" altLang="zh-CN"/>
              <a:t>7-17  </a:t>
            </a:r>
            <a:r>
              <a:rPr lang="zh-CN" altLang="en-US"/>
              <a:t>三个保护域</a:t>
            </a:r>
          </a:p>
        </p:txBody>
      </p:sp>
      <p:pic>
        <p:nvPicPr>
          <p:cNvPr id="788484" name="Picture 4" descr="7-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276475"/>
            <a:ext cx="7489825"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34111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进程和域间的静态联系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进程和域之间可以一一对应，即一个进程只联系着一个域。这意味着，在进程的整个生命期中，其可用资源是固定的，我们把这种域称为“静态域”。在这种情况下，进程运行的全过程都是受限于同一个域，这将会使赋予进程的访问权超过了实际需要。 </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0639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继承</a:t>
            </a:r>
            <a:br>
              <a:rPr lang="zh-CN" altLang="en-US"/>
            </a:br>
            <a:r>
              <a:rPr lang="zh-CN" altLang="en-US"/>
              <a:t>　　在面向对象的技术中，可以根据已有类来定义一个新</a:t>
            </a:r>
            <a:br>
              <a:rPr lang="zh-CN" altLang="en-US"/>
            </a:br>
            <a:r>
              <a:rPr lang="zh-CN" altLang="en-US"/>
              <a:t>的类，新类被称为子类</a:t>
            </a:r>
            <a:r>
              <a:rPr lang="en-US" altLang="zh-CN"/>
              <a:t>(B)</a:t>
            </a:r>
            <a:r>
              <a:rPr lang="zh-CN" altLang="en-US"/>
              <a:t>，原来的类被称为父类</a:t>
            </a:r>
            <a:r>
              <a:rPr lang="en-US" altLang="zh-CN"/>
              <a:t>(A)</a:t>
            </a:r>
            <a:r>
              <a:rPr lang="zh-CN" altLang="en-US"/>
              <a:t>，见图</a:t>
            </a:r>
            <a:r>
              <a:rPr lang="en-US" altLang="zh-CN"/>
              <a:t>1-10</a:t>
            </a:r>
            <a:r>
              <a:rPr lang="zh-CN" altLang="en-US"/>
              <a:t>所示。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4264709"/>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进程和域间的动态联系方式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进程和域之间，也可以是一对多的关系，即一个进程可以联系着多个域。在此情况下，可将进程的运行分为若干个阶段，其每个阶段联系着一个域，这样便可根据运行的实际需要来规定在进程运行的每个阶段中所能访问的对象。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289905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7.5.2  </a:t>
            </a:r>
            <a:r>
              <a:rPr lang="zh-CN" altLang="en-US">
                <a:latin typeface="黑体" panose="02010609060101010101" pitchFamily="49" charset="-122"/>
                <a:ea typeface="黑体" panose="02010609060101010101" pitchFamily="49" charset="-122"/>
              </a:rPr>
              <a:t>访问矩阵</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基本的访问矩阵</a:t>
            </a:r>
            <a:br>
              <a:rPr lang="zh-CN" altLang="en-US">
                <a:latin typeface="黑体" panose="02010609060101010101" pitchFamily="49" charset="-122"/>
                <a:ea typeface="黑体" panose="02010609060101010101" pitchFamily="49" charset="-122"/>
              </a:rPr>
            </a:br>
            <a:r>
              <a:rPr lang="zh-CN" altLang="en-US"/>
              <a:t>　　我们可以利用一个矩阵来描述系统的访问控制，并把该矩阵称为访问矩阵</a:t>
            </a:r>
            <a:r>
              <a:rPr lang="en-US" altLang="zh-CN"/>
              <a:t>(Access Matrix)</a:t>
            </a:r>
            <a:r>
              <a:rPr lang="zh-CN" altLang="en-US"/>
              <a:t>。访问矩阵中的行代表域，列代表对象，矩阵中的每一项是由一组访问权组成的。因为对象已由列显式地定义，故可以只写出访问权而不必写出是对哪个对象的访问权，每一项访问权</a:t>
            </a:r>
            <a:r>
              <a:rPr lang="en-US" altLang="zh-CN"/>
              <a:t>access(i, j)</a:t>
            </a:r>
            <a:r>
              <a:rPr lang="zh-CN" altLang="en-US"/>
              <a:t>定义了在域</a:t>
            </a:r>
            <a:r>
              <a:rPr lang="en-US" altLang="zh-CN"/>
              <a:t>D</a:t>
            </a:r>
            <a:r>
              <a:rPr lang="en-US" altLang="zh-CN" baseline="-25000"/>
              <a:t>i</a:t>
            </a:r>
            <a:r>
              <a:rPr lang="zh-CN" altLang="en-US"/>
              <a:t>中执行的进程能对对象</a:t>
            </a:r>
            <a:r>
              <a:rPr lang="en-US" altLang="zh-CN"/>
              <a:t>Q</a:t>
            </a:r>
            <a:r>
              <a:rPr lang="en-US" altLang="zh-CN" baseline="-25000"/>
              <a:t>j</a:t>
            </a:r>
            <a:r>
              <a:rPr lang="zh-CN" altLang="en-US"/>
              <a:t>所施加的操作集。</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01289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endParaRPr lang="zh-CN" altLang="zh-CN"/>
          </a:p>
        </p:txBody>
      </p:sp>
      <p:sp>
        <p:nvSpPr>
          <p:cNvPr id="792579" name="Rectangle 3"/>
          <p:cNvSpPr>
            <a:spLocks noGrp="1" noChangeArrowheads="1"/>
          </p:cNvSpPr>
          <p:nvPr>
            <p:ph type="body" idx="1"/>
          </p:nvPr>
        </p:nvSpPr>
        <p:spPr>
          <a:xfrm>
            <a:off x="0" y="4292600"/>
            <a:ext cx="9144000" cy="476250"/>
          </a:xfrm>
        </p:spPr>
        <p:txBody>
          <a:bodyPr/>
          <a:lstStyle/>
          <a:p>
            <a:r>
              <a:rPr lang="zh-CN" altLang="en-US"/>
              <a:t>图</a:t>
            </a:r>
            <a:r>
              <a:rPr lang="en-US" altLang="zh-CN"/>
              <a:t>7-18  </a:t>
            </a:r>
            <a:r>
              <a:rPr lang="zh-CN" altLang="en-US"/>
              <a:t>一个访问矩阵</a:t>
            </a:r>
          </a:p>
        </p:txBody>
      </p:sp>
      <p:pic>
        <p:nvPicPr>
          <p:cNvPr id="792580" name="Picture 4" descr="7-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60575"/>
            <a:ext cx="7632700" cy="152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093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具有域切换权的访问矩阵</a:t>
            </a:r>
            <a:r>
              <a:rPr lang="zh-CN" altLang="en-US"/>
              <a:t/>
            </a:r>
            <a:br>
              <a:rPr lang="zh-CN" altLang="en-US"/>
            </a:br>
            <a:r>
              <a:rPr lang="zh-CN" altLang="en-US"/>
              <a:t>　　为了实现在进程和域之间的动态联系，应能够将进程从一个保护域切换到另一个保护域。为了能对进程进行控制，同样应将切换作为一种权力，仅当进程有切换权时，才能进行这种切换。为此，在访问矩阵中又增加了几个对象，分别把它们作为访问矩阵中的几个域；当且仅当</a:t>
            </a:r>
            <a:r>
              <a:rPr lang="en-US" altLang="zh-CN"/>
              <a:t>switch∈access(i, j)</a:t>
            </a:r>
            <a:r>
              <a:rPr lang="zh-CN" altLang="en-US"/>
              <a:t>时，才允许进程从域</a:t>
            </a:r>
            <a:r>
              <a:rPr lang="en-US" altLang="zh-CN"/>
              <a:t>i</a:t>
            </a:r>
            <a:r>
              <a:rPr lang="zh-CN" altLang="en-US"/>
              <a:t>切换到域</a:t>
            </a:r>
            <a:r>
              <a:rPr lang="en-US" altLang="zh-CN"/>
              <a:t>j</a:t>
            </a:r>
            <a:r>
              <a:rPr lang="zh-CN" altLang="en-US"/>
              <a:t>。 </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1239979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endParaRPr lang="zh-CN" altLang="zh-CN"/>
          </a:p>
        </p:txBody>
      </p:sp>
      <p:sp>
        <p:nvSpPr>
          <p:cNvPr id="794627" name="Rectangle 3"/>
          <p:cNvSpPr>
            <a:spLocks noGrp="1" noChangeArrowheads="1"/>
          </p:cNvSpPr>
          <p:nvPr>
            <p:ph type="body" idx="1"/>
          </p:nvPr>
        </p:nvSpPr>
        <p:spPr>
          <a:xfrm>
            <a:off x="0" y="4581525"/>
            <a:ext cx="9144000" cy="476250"/>
          </a:xfrm>
        </p:spPr>
        <p:txBody>
          <a:bodyPr/>
          <a:lstStyle/>
          <a:p>
            <a:r>
              <a:rPr lang="zh-CN" altLang="en-US"/>
              <a:t>图</a:t>
            </a:r>
            <a:r>
              <a:rPr lang="en-US" altLang="zh-CN"/>
              <a:t>7-19  </a:t>
            </a:r>
            <a:r>
              <a:rPr lang="zh-CN" altLang="en-US"/>
              <a:t>具有切换权的访问控制矩阵</a:t>
            </a:r>
          </a:p>
        </p:txBody>
      </p:sp>
      <p:pic>
        <p:nvPicPr>
          <p:cNvPr id="794628" name="Picture 4" descr="7-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16113"/>
            <a:ext cx="7561263"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7874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7.5.3</a:t>
            </a:r>
            <a:r>
              <a:rPr lang="zh-CN" altLang="en-US">
                <a:latin typeface="黑体" panose="02010609060101010101" pitchFamily="49" charset="-122"/>
                <a:ea typeface="黑体" panose="02010609060101010101" pitchFamily="49" charset="-122"/>
              </a:rPr>
              <a:t>　访问矩阵的修改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拷贝权</a:t>
            </a:r>
            <a:r>
              <a:rPr lang="en-US" altLang="zh-CN">
                <a:latin typeface="黑体" panose="02010609060101010101" pitchFamily="49" charset="-122"/>
                <a:ea typeface="黑体" panose="02010609060101010101" pitchFamily="49" charset="-122"/>
              </a:rPr>
              <a:t>(Copy Right)</a:t>
            </a:r>
            <a:br>
              <a:rPr lang="en-US" altLang="zh-CN">
                <a:latin typeface="黑体" panose="02010609060101010101" pitchFamily="49" charset="-122"/>
                <a:ea typeface="黑体" panose="02010609060101010101" pitchFamily="49" charset="-122"/>
              </a:rPr>
            </a:br>
            <a:r>
              <a:rPr lang="zh-CN" altLang="en-US"/>
              <a:t>　　我们可利用拷贝权将在某个域中所拥有的访问权</a:t>
            </a:r>
            <a:r>
              <a:rPr lang="en-US" altLang="zh-CN"/>
              <a:t>(access(i, j))</a:t>
            </a:r>
            <a:r>
              <a:rPr lang="zh-CN" altLang="en-US"/>
              <a:t>扩展到同一列的其它域中，亦即，为进程在其它的域中也赋予对同一对象的访问权</a:t>
            </a:r>
            <a:r>
              <a:rPr lang="en-US" altLang="zh-CN"/>
              <a:t>(access(k, j))</a:t>
            </a:r>
            <a:r>
              <a:rPr lang="zh-CN" altLang="en-US"/>
              <a:t>，如图</a:t>
            </a:r>
            <a:r>
              <a:rPr lang="en-US" altLang="zh-CN"/>
              <a:t>7-20</a:t>
            </a:r>
            <a:r>
              <a:rPr lang="zh-CN" altLang="en-US"/>
              <a:t>所示。 </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264965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endParaRPr lang="zh-CN" altLang="zh-CN"/>
          </a:p>
        </p:txBody>
      </p:sp>
      <p:sp>
        <p:nvSpPr>
          <p:cNvPr id="796675" name="Rectangle 3"/>
          <p:cNvSpPr>
            <a:spLocks noGrp="1" noChangeArrowheads="1"/>
          </p:cNvSpPr>
          <p:nvPr>
            <p:ph type="body" idx="1"/>
          </p:nvPr>
        </p:nvSpPr>
        <p:spPr>
          <a:xfrm>
            <a:off x="0" y="4652963"/>
            <a:ext cx="9144000" cy="476250"/>
          </a:xfrm>
        </p:spPr>
        <p:txBody>
          <a:bodyPr/>
          <a:lstStyle/>
          <a:p>
            <a:r>
              <a:rPr lang="zh-CN" altLang="en-US"/>
              <a:t>图</a:t>
            </a:r>
            <a:r>
              <a:rPr lang="en-US" altLang="zh-CN"/>
              <a:t>7-20  </a:t>
            </a:r>
            <a:r>
              <a:rPr lang="zh-CN" altLang="en-US"/>
              <a:t>具有拷贝权的访问控制矩阵</a:t>
            </a:r>
          </a:p>
        </p:txBody>
      </p:sp>
      <p:pic>
        <p:nvPicPr>
          <p:cNvPr id="796676" name="Picture 4" descr="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205038"/>
            <a:ext cx="7632700" cy="187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6639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a:lnSpc>
                <a:spcPct val="140000"/>
              </a:lnSpc>
            </a:pPr>
            <a:r>
              <a:rPr lang="zh-CN" altLang="en-US"/>
              <a:t>　　</a:t>
            </a:r>
            <a:r>
              <a:rPr lang="en-US" altLang="zh-CN">
                <a:latin typeface="方正琥珀简体" pitchFamily="65" charset="-122"/>
                <a:ea typeface="方正琥珀简体" pitchFamily="65" charset="-122"/>
              </a:rPr>
              <a:t>2. </a:t>
            </a:r>
            <a:r>
              <a:rPr lang="zh-CN" altLang="en-US">
                <a:latin typeface="方正琥珀简体" pitchFamily="65" charset="-122"/>
                <a:ea typeface="方正琥珀简体" pitchFamily="65" charset="-122"/>
              </a:rPr>
              <a:t>所有权</a:t>
            </a:r>
            <a:r>
              <a:rPr lang="en-US" altLang="zh-CN">
                <a:latin typeface="方正琥珀简体" pitchFamily="65" charset="-122"/>
                <a:ea typeface="方正琥珀简体" pitchFamily="65" charset="-122"/>
              </a:rPr>
              <a:t>(Owner Right)</a:t>
            </a:r>
            <a:br>
              <a:rPr lang="en-US" altLang="zh-CN">
                <a:latin typeface="方正琥珀简体" pitchFamily="65" charset="-122"/>
                <a:ea typeface="方正琥珀简体" pitchFamily="65" charset="-122"/>
              </a:rPr>
            </a:br>
            <a:r>
              <a:rPr lang="zh-CN" altLang="en-US">
                <a:latin typeface="方正琥珀简体" pitchFamily="65" charset="-122"/>
                <a:ea typeface="方正琥珀简体" pitchFamily="65" charset="-122"/>
              </a:rPr>
              <a:t>　　</a:t>
            </a:r>
            <a:r>
              <a:rPr lang="zh-CN" altLang="en-US"/>
              <a:t>人们不仅要求能将已有的访问权进行有控制的扩散，而且同样需要能增加某种访问权，或者能删除某种访问权。此时，可利用所有权</a:t>
            </a:r>
            <a:r>
              <a:rPr lang="en-US" altLang="zh-CN"/>
              <a:t>(O)</a:t>
            </a:r>
            <a:r>
              <a:rPr lang="zh-CN" altLang="en-US"/>
              <a:t>来实现这些操作。 </a:t>
            </a:r>
          </a:p>
        </p:txBody>
      </p:sp>
      <p:sp>
        <p:nvSpPr>
          <p:cNvPr id="79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392106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endParaRPr lang="zh-CN" altLang="zh-CN"/>
          </a:p>
        </p:txBody>
      </p:sp>
      <p:sp>
        <p:nvSpPr>
          <p:cNvPr id="798723" name="Rectangle 3"/>
          <p:cNvSpPr>
            <a:spLocks noGrp="1" noChangeArrowheads="1"/>
          </p:cNvSpPr>
          <p:nvPr>
            <p:ph type="body" idx="1"/>
          </p:nvPr>
        </p:nvSpPr>
        <p:spPr>
          <a:xfrm>
            <a:off x="0" y="4437063"/>
            <a:ext cx="9144000" cy="476250"/>
          </a:xfrm>
        </p:spPr>
        <p:txBody>
          <a:bodyPr/>
          <a:lstStyle/>
          <a:p>
            <a:r>
              <a:rPr lang="zh-CN" altLang="en-US"/>
              <a:t>图</a:t>
            </a:r>
            <a:r>
              <a:rPr lang="en-US" altLang="zh-CN"/>
              <a:t>7-21  </a:t>
            </a:r>
            <a:r>
              <a:rPr lang="zh-CN" altLang="en-US"/>
              <a:t>带所有权的访问矩阵</a:t>
            </a:r>
          </a:p>
        </p:txBody>
      </p:sp>
      <p:pic>
        <p:nvPicPr>
          <p:cNvPr id="798724" name="Picture 4" descr="7-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89138"/>
            <a:ext cx="7058025" cy="181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5399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控制权</a:t>
            </a:r>
            <a:r>
              <a:rPr lang="en-US" altLang="zh-CN">
                <a:latin typeface="黑体" panose="02010609060101010101" pitchFamily="49" charset="-122"/>
                <a:ea typeface="黑体" panose="02010609060101010101" pitchFamily="49" charset="-122"/>
              </a:rPr>
              <a:t>(Control Right)</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拷贝权和所有权都是用于改变矩阵内同一列的各项访问权的，或者说，是用于改变在不同域中运行的进程对同一对象的访问权的。控制权则可用于改变矩阵内同一行中</a:t>
            </a:r>
            <a:r>
              <a:rPr lang="en-US" altLang="zh-CN"/>
              <a:t>(</a:t>
            </a:r>
            <a:r>
              <a:rPr lang="zh-CN" altLang="en-US"/>
              <a:t>域中</a:t>
            </a:r>
            <a:r>
              <a:rPr lang="en-US" altLang="zh-CN"/>
              <a:t>)</a:t>
            </a:r>
            <a:r>
              <a:rPr lang="zh-CN" altLang="en-US"/>
              <a:t>的各项访问权，亦即，用于改变在某个域中运行的进程对不同对象的访问权的。如果在</a:t>
            </a:r>
            <a:r>
              <a:rPr lang="en-US" altLang="zh-CN"/>
              <a:t>access(i</a:t>
            </a:r>
            <a:r>
              <a:rPr lang="zh-CN" altLang="en-US"/>
              <a:t>，</a:t>
            </a:r>
            <a:r>
              <a:rPr lang="en-US" altLang="zh-CN"/>
              <a:t>j)</a:t>
            </a:r>
            <a:r>
              <a:rPr lang="zh-CN" altLang="en-US"/>
              <a:t>中包含了控制权，则在域</a:t>
            </a:r>
            <a:r>
              <a:rPr lang="en-US" altLang="zh-CN"/>
              <a:t>Di</a:t>
            </a:r>
            <a:r>
              <a:rPr lang="zh-CN" altLang="en-US"/>
              <a:t>中运行的进程可以删除在域</a:t>
            </a:r>
            <a:r>
              <a:rPr lang="en-US" altLang="zh-CN"/>
              <a:t>Dj</a:t>
            </a:r>
            <a:r>
              <a:rPr lang="zh-CN" altLang="en-US"/>
              <a:t>中运行的进程对各对象的任何访问权。 </a:t>
            </a:r>
          </a:p>
        </p:txBody>
      </p:sp>
      <p:sp>
        <p:nvSpPr>
          <p:cNvPr id="79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66545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endParaRPr lang="zh-CN" altLang="zh-CN"/>
          </a:p>
        </p:txBody>
      </p:sp>
      <p:sp>
        <p:nvSpPr>
          <p:cNvPr id="783363" name="Rectangle 3"/>
          <p:cNvSpPr>
            <a:spLocks noGrp="1" noChangeArrowheads="1"/>
          </p:cNvSpPr>
          <p:nvPr>
            <p:ph type="body" idx="1"/>
          </p:nvPr>
        </p:nvSpPr>
        <p:spPr/>
        <p:txBody>
          <a:bodyPr/>
          <a:lstStyle/>
          <a:p>
            <a:r>
              <a:rPr lang="zh-CN" altLang="en-US"/>
              <a:t>图</a:t>
            </a:r>
            <a:r>
              <a:rPr lang="en-US" altLang="zh-CN"/>
              <a:t>1-10  </a:t>
            </a:r>
            <a:r>
              <a:rPr lang="zh-CN" altLang="en-US"/>
              <a:t>类的继承关系</a:t>
            </a:r>
          </a:p>
        </p:txBody>
      </p:sp>
      <p:pic>
        <p:nvPicPr>
          <p:cNvPr id="783364" name="Picture 4" descr="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6975"/>
            <a:ext cx="51720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3530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endParaRPr lang="zh-CN" altLang="zh-CN"/>
          </a:p>
        </p:txBody>
      </p:sp>
      <p:sp>
        <p:nvSpPr>
          <p:cNvPr id="800771" name="Rectangle 3"/>
          <p:cNvSpPr>
            <a:spLocks noGrp="1" noChangeArrowheads="1"/>
          </p:cNvSpPr>
          <p:nvPr>
            <p:ph type="body" idx="1"/>
          </p:nvPr>
        </p:nvSpPr>
        <p:spPr>
          <a:xfrm>
            <a:off x="0" y="4508500"/>
            <a:ext cx="9144000" cy="476250"/>
          </a:xfrm>
        </p:spPr>
        <p:txBody>
          <a:bodyPr/>
          <a:lstStyle/>
          <a:p>
            <a:r>
              <a:rPr lang="zh-CN" altLang="en-US"/>
              <a:t>图</a:t>
            </a:r>
            <a:r>
              <a:rPr lang="en-US" altLang="zh-CN"/>
              <a:t>7-22  </a:t>
            </a:r>
            <a:r>
              <a:rPr lang="zh-CN" altLang="en-US"/>
              <a:t>具有控制权的访问矩阵</a:t>
            </a:r>
          </a:p>
        </p:txBody>
      </p:sp>
      <p:pic>
        <p:nvPicPr>
          <p:cNvPr id="800772" name="Picture 4" descr="7-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7272337" cy="162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7265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7.5.4  </a:t>
            </a:r>
            <a:r>
              <a:rPr lang="zh-CN" altLang="en-US">
                <a:latin typeface="黑体" panose="02010609060101010101" pitchFamily="49" charset="-122"/>
                <a:ea typeface="黑体" panose="02010609060101010101" pitchFamily="49" charset="-122"/>
              </a:rPr>
              <a:t>访问矩阵的实现</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访问控制表</a:t>
            </a:r>
            <a:r>
              <a:rPr lang="en-US" altLang="zh-CN">
                <a:latin typeface="黑体" panose="02010609060101010101" pitchFamily="49" charset="-122"/>
                <a:ea typeface="黑体" panose="02010609060101010101" pitchFamily="49" charset="-122"/>
              </a:rPr>
              <a:t>(Access Control List)</a:t>
            </a:r>
            <a:br>
              <a:rPr lang="en-US" altLang="zh-CN">
                <a:latin typeface="黑体" panose="02010609060101010101" pitchFamily="49" charset="-122"/>
                <a:ea typeface="黑体" panose="02010609060101010101" pitchFamily="49" charset="-122"/>
              </a:rPr>
            </a:br>
            <a:r>
              <a:rPr lang="zh-CN" altLang="en-US"/>
              <a:t>　　这是指对访问矩阵按列</a:t>
            </a:r>
            <a:r>
              <a:rPr lang="en-US" altLang="zh-CN"/>
              <a:t>(</a:t>
            </a:r>
            <a:r>
              <a:rPr lang="zh-CN" altLang="en-US"/>
              <a:t>对象</a:t>
            </a:r>
            <a:r>
              <a:rPr lang="en-US" altLang="zh-CN"/>
              <a:t>)</a:t>
            </a:r>
            <a:r>
              <a:rPr lang="zh-CN" altLang="en-US"/>
              <a:t>划分，为每一列建立一张访问控制表</a:t>
            </a:r>
            <a:r>
              <a:rPr lang="en-US" altLang="zh-CN"/>
              <a:t>ACL</a:t>
            </a:r>
            <a:r>
              <a:rPr lang="zh-CN" altLang="en-US"/>
              <a:t>。在该表中，已把矩阵中属于该列的所有空项删除，此时的访问控制表是由一有序对</a:t>
            </a:r>
            <a:r>
              <a:rPr lang="en-US" altLang="zh-CN"/>
              <a:t>(</a:t>
            </a:r>
            <a:r>
              <a:rPr lang="zh-CN" altLang="en-US"/>
              <a:t>域，权集</a:t>
            </a:r>
            <a:r>
              <a:rPr lang="en-US" altLang="zh-CN"/>
              <a:t>)</a:t>
            </a:r>
            <a:r>
              <a:rPr lang="zh-CN" altLang="en-US"/>
              <a:t>所组成的。由于在大多数情况下，矩阵中的空项远多于非空项，因而使用访问控制表可以显著地减少所占用的存储空间，并能提高查找速度。 </a:t>
            </a:r>
          </a:p>
        </p:txBody>
      </p:sp>
      <p:sp>
        <p:nvSpPr>
          <p:cNvPr id="80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4694297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访问权限</a:t>
            </a:r>
            <a:r>
              <a:rPr lang="en-US" altLang="zh-CN">
                <a:latin typeface="黑体" panose="02010609060101010101" pitchFamily="49" charset="-122"/>
                <a:ea typeface="黑体" panose="02010609060101010101" pitchFamily="49" charset="-122"/>
              </a:rPr>
              <a:t>(Capabilities)</a:t>
            </a:r>
            <a:r>
              <a:rPr lang="zh-CN" altLang="en-US">
                <a:latin typeface="黑体" panose="02010609060101010101" pitchFamily="49" charset="-122"/>
                <a:ea typeface="黑体" panose="02010609060101010101" pitchFamily="49" charset="-122"/>
              </a:rPr>
              <a:t>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如果把访问矩阵按行</a:t>
            </a:r>
            <a:r>
              <a:rPr lang="en-US" altLang="zh-CN"/>
              <a:t>(</a:t>
            </a:r>
            <a:r>
              <a:rPr lang="zh-CN" altLang="en-US"/>
              <a:t>即域</a:t>
            </a:r>
            <a:r>
              <a:rPr lang="en-US" altLang="zh-CN"/>
              <a:t>)</a:t>
            </a:r>
            <a:r>
              <a:rPr lang="zh-CN" altLang="en-US"/>
              <a:t>划分，便可由每一行构成一张访问权限表。换言之，这是由一个域对每一个对象可以执行的一组操作所构成的表。表中的每一项即为该域对某对象的访问权限。当域为用户</a:t>
            </a:r>
            <a:r>
              <a:rPr lang="en-US" altLang="zh-CN"/>
              <a:t>(</a:t>
            </a:r>
            <a:r>
              <a:rPr lang="zh-CN" altLang="en-US"/>
              <a:t>进程</a:t>
            </a:r>
            <a:r>
              <a:rPr lang="en-US" altLang="zh-CN"/>
              <a:t>)</a:t>
            </a:r>
            <a:r>
              <a:rPr lang="zh-CN" altLang="en-US"/>
              <a:t>、对象为文件时，访问权限表便可用来描述一个用户</a:t>
            </a:r>
            <a:r>
              <a:rPr lang="en-US" altLang="zh-CN"/>
              <a:t>(</a:t>
            </a:r>
            <a:r>
              <a:rPr lang="zh-CN" altLang="en-US"/>
              <a:t>进程</a:t>
            </a:r>
            <a:r>
              <a:rPr lang="en-US" altLang="zh-CN"/>
              <a:t>)</a:t>
            </a:r>
            <a:r>
              <a:rPr lang="zh-CN" altLang="en-US"/>
              <a:t>对每一个文件所能执行的一组操作。</a:t>
            </a:r>
          </a:p>
        </p:txBody>
      </p:sp>
      <p:sp>
        <p:nvSpPr>
          <p:cNvPr id="80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91144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type="body" idx="1"/>
          </p:nvPr>
        </p:nvSpPr>
        <p:spPr>
          <a:xfrm>
            <a:off x="0" y="4652963"/>
            <a:ext cx="9144000" cy="476250"/>
          </a:xfrm>
        </p:spPr>
        <p:txBody>
          <a:bodyPr/>
          <a:lstStyle/>
          <a:p>
            <a:r>
              <a:rPr lang="zh-CN" altLang="en-US"/>
              <a:t>图</a:t>
            </a:r>
            <a:r>
              <a:rPr lang="en-US" altLang="zh-CN"/>
              <a:t>7-23  </a:t>
            </a:r>
            <a:r>
              <a:rPr lang="zh-CN" altLang="en-US"/>
              <a:t>访问权限表</a:t>
            </a:r>
          </a:p>
        </p:txBody>
      </p:sp>
      <p:pic>
        <p:nvPicPr>
          <p:cNvPr id="803844" name="Picture 4"/>
          <p:cNvPicPr>
            <a:picLocks noGrp="1" noChangeAspect="1" noChangeArrowheads="1"/>
          </p:cNvPicPr>
          <p:nvPr>
            <p:ph type="title"/>
          </p:nvPr>
        </p:nvPicPr>
        <p:blipFill>
          <a:blip r:embed="rId2" cstate="print">
            <a:extLst>
              <a:ext uri="{28A0092B-C50C-407E-A947-70E740481C1C}">
                <a14:useLocalDpi xmlns:a14="http://schemas.microsoft.com/office/drawing/2010/main" val="0"/>
              </a:ext>
            </a:extLst>
          </a:blip>
          <a:srcRect l="18176" r="17262"/>
          <a:stretch>
            <a:fillRect/>
          </a:stretch>
        </p:blipFill>
        <p:spPr>
          <a:xfrm>
            <a:off x="1187450" y="1628775"/>
            <a:ext cx="6480175" cy="2433638"/>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803845"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46475692"/>
      </p:ext>
    </p:extLst>
  </p:cSld>
  <p:clrMapOvr>
    <a:masterClrMapping/>
  </p:clrMapOvr>
  <p:timing>
    <p:tnLst>
      <p:par>
        <p:cTn id="1" dur="indefinite" restart="never" nodeType="tmRoot"/>
      </p:par>
    </p:tn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何谓数据项、记录和文件</a:t>
            </a:r>
            <a:r>
              <a:rPr lang="en-US" altLang="zh-CN"/>
              <a:t>? </a:t>
            </a:r>
            <a:br>
              <a:rPr lang="en-US" altLang="zh-CN"/>
            </a:br>
            <a:r>
              <a:rPr lang="zh-CN" altLang="en-US"/>
              <a:t>　　</a:t>
            </a:r>
            <a:r>
              <a:rPr lang="en-US" altLang="zh-CN"/>
              <a:t>2. </a:t>
            </a:r>
            <a:r>
              <a:rPr lang="zh-CN" altLang="en-US"/>
              <a:t>文件系统的模型可分为三层，试说明其每一层所包含的基本内容。</a:t>
            </a:r>
            <a:br>
              <a:rPr lang="zh-CN" altLang="en-US"/>
            </a:br>
            <a:r>
              <a:rPr lang="zh-CN" altLang="en-US"/>
              <a:t>　　</a:t>
            </a:r>
            <a:r>
              <a:rPr lang="en-US" altLang="zh-CN"/>
              <a:t>3. </a:t>
            </a:r>
            <a:r>
              <a:rPr lang="zh-CN" altLang="en-US"/>
              <a:t>与文件系统有关的软件可分为哪几个层次</a:t>
            </a:r>
            <a:r>
              <a:rPr lang="en-US" altLang="zh-CN"/>
              <a:t>? </a:t>
            </a:r>
            <a:br>
              <a:rPr lang="en-US" altLang="zh-CN"/>
            </a:br>
            <a:r>
              <a:rPr lang="zh-CN" altLang="en-US"/>
              <a:t>　　</a:t>
            </a:r>
            <a:r>
              <a:rPr lang="en-US" altLang="zh-CN"/>
              <a:t>4. </a:t>
            </a:r>
            <a:r>
              <a:rPr lang="zh-CN" altLang="en-US"/>
              <a:t>试说明用户可以对文件施加的主要操作有哪些。</a:t>
            </a:r>
            <a:br>
              <a:rPr lang="zh-CN" altLang="en-US"/>
            </a:br>
            <a:r>
              <a:rPr lang="zh-CN" altLang="en-US"/>
              <a:t>　　</a:t>
            </a:r>
            <a:r>
              <a:rPr lang="en-US" altLang="zh-CN"/>
              <a:t>5. </a:t>
            </a:r>
            <a:r>
              <a:rPr lang="zh-CN" altLang="en-US"/>
              <a:t>为什么在大多数</a:t>
            </a:r>
            <a:r>
              <a:rPr lang="en-US" altLang="zh-CN"/>
              <a:t>OS</a:t>
            </a:r>
            <a:r>
              <a:rPr lang="zh-CN" altLang="en-US"/>
              <a:t>中都引入了“打开”这一文件系统调用</a:t>
            </a:r>
            <a:r>
              <a:rPr lang="en-US" altLang="zh-CN"/>
              <a:t>? </a:t>
            </a:r>
            <a:r>
              <a:rPr lang="zh-CN" altLang="en-US"/>
              <a:t>打开的含意是什么</a:t>
            </a:r>
            <a:r>
              <a:rPr lang="en-US" altLang="zh-CN"/>
              <a:t>? </a:t>
            </a:r>
            <a:br>
              <a:rPr lang="en-US" altLang="zh-CN"/>
            </a:br>
            <a:r>
              <a:rPr lang="zh-CN" altLang="en-US"/>
              <a:t>　　</a:t>
            </a:r>
            <a:r>
              <a:rPr lang="en-US" altLang="zh-CN"/>
              <a:t>6. </a:t>
            </a:r>
            <a:r>
              <a:rPr lang="zh-CN" altLang="en-US"/>
              <a:t>何谓文件的逻辑结构</a:t>
            </a:r>
            <a:r>
              <a:rPr lang="en-US" altLang="zh-CN"/>
              <a:t>? </a:t>
            </a:r>
            <a:r>
              <a:rPr lang="zh-CN" altLang="en-US"/>
              <a:t>何谓文件的物理结构</a:t>
            </a:r>
            <a:r>
              <a:rPr lang="en-US" altLang="zh-CN"/>
              <a:t>? </a:t>
            </a:r>
          </a:p>
        </p:txBody>
      </p:sp>
      <p:sp>
        <p:nvSpPr>
          <p:cNvPr id="80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927916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zh-CN" altLang="en-US"/>
              <a:t>　　</a:t>
            </a:r>
            <a:r>
              <a:rPr lang="en-US" altLang="zh-CN"/>
              <a:t>7. </a:t>
            </a:r>
            <a:r>
              <a:rPr lang="zh-CN" altLang="en-US"/>
              <a:t>按文件的组织方式可将文件分为哪几种类型</a:t>
            </a:r>
            <a:r>
              <a:rPr lang="en-US" altLang="zh-CN"/>
              <a:t>? </a:t>
            </a:r>
            <a:br>
              <a:rPr lang="en-US" altLang="zh-CN"/>
            </a:br>
            <a:r>
              <a:rPr lang="zh-CN" altLang="en-US"/>
              <a:t>　　</a:t>
            </a:r>
            <a:r>
              <a:rPr lang="en-US" altLang="zh-CN"/>
              <a:t>8. </a:t>
            </a:r>
            <a:r>
              <a:rPr lang="zh-CN" altLang="en-US"/>
              <a:t>如何提高对变长记录顺序文件的检索速度</a:t>
            </a:r>
            <a:r>
              <a:rPr lang="en-US" altLang="zh-CN"/>
              <a:t>? </a:t>
            </a:r>
            <a:br>
              <a:rPr lang="en-US" altLang="zh-CN"/>
            </a:br>
            <a:r>
              <a:rPr lang="zh-CN" altLang="en-US"/>
              <a:t>　　</a:t>
            </a:r>
            <a:r>
              <a:rPr lang="en-US" altLang="zh-CN"/>
              <a:t>9. </a:t>
            </a:r>
            <a:r>
              <a:rPr lang="zh-CN" altLang="en-US"/>
              <a:t>通过哪两种方式来对固定长记录实现随机访问</a:t>
            </a:r>
            <a:r>
              <a:rPr lang="en-US" altLang="zh-CN"/>
              <a:t>? </a:t>
            </a:r>
            <a:br>
              <a:rPr lang="en-US" altLang="zh-CN"/>
            </a:br>
            <a:r>
              <a:rPr lang="zh-CN" altLang="en-US"/>
              <a:t>　　</a:t>
            </a:r>
            <a:r>
              <a:rPr lang="en-US" altLang="zh-CN"/>
              <a:t>10. </a:t>
            </a:r>
            <a:r>
              <a:rPr lang="zh-CN" altLang="en-US"/>
              <a:t>可以采取什么方法来实现对变长记录文件进行随机检索</a:t>
            </a:r>
            <a:r>
              <a:rPr lang="en-US" altLang="zh-CN"/>
              <a:t>? </a:t>
            </a:r>
            <a:br>
              <a:rPr lang="en-US" altLang="zh-CN"/>
            </a:br>
            <a:r>
              <a:rPr lang="zh-CN" altLang="en-US"/>
              <a:t>　　</a:t>
            </a:r>
            <a:r>
              <a:rPr lang="en-US" altLang="zh-CN"/>
              <a:t>11. </a:t>
            </a:r>
            <a:r>
              <a:rPr lang="zh-CN" altLang="en-US"/>
              <a:t>试说明索引顺序文件的几个主要特征。</a:t>
            </a:r>
            <a:br>
              <a:rPr lang="zh-CN" altLang="en-US"/>
            </a:br>
            <a:r>
              <a:rPr lang="zh-CN" altLang="en-US"/>
              <a:t>　　</a:t>
            </a:r>
            <a:r>
              <a:rPr lang="en-US" altLang="zh-CN"/>
              <a:t>12. </a:t>
            </a:r>
            <a:r>
              <a:rPr lang="zh-CN" altLang="en-US"/>
              <a:t>试说明对索引文件和索引顺序文件的检索方法。</a:t>
            </a:r>
            <a:br>
              <a:rPr lang="zh-CN" altLang="en-US"/>
            </a:br>
            <a:r>
              <a:rPr lang="zh-CN" altLang="en-US"/>
              <a:t>　　</a:t>
            </a:r>
            <a:r>
              <a:rPr lang="en-US" altLang="zh-CN"/>
              <a:t>13. </a:t>
            </a:r>
            <a:r>
              <a:rPr lang="zh-CN" altLang="en-US"/>
              <a:t>试从检索速度和存储费用两方面来比较两级索引文件和索引顺序文件。</a:t>
            </a:r>
            <a:br>
              <a:rPr lang="zh-CN" altLang="en-US"/>
            </a:br>
            <a:r>
              <a:rPr lang="zh-CN" altLang="en-US"/>
              <a:t>　　</a:t>
            </a:r>
            <a:r>
              <a:rPr lang="en-US" altLang="zh-CN"/>
              <a:t>14. </a:t>
            </a:r>
            <a:r>
              <a:rPr lang="zh-CN" altLang="en-US"/>
              <a:t>对目录管理的主要要求是什么</a:t>
            </a:r>
            <a:r>
              <a:rPr lang="en-US" altLang="zh-CN"/>
              <a:t>? </a:t>
            </a:r>
          </a:p>
        </p:txBody>
      </p:sp>
      <p:sp>
        <p:nvSpPr>
          <p:cNvPr id="80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8705649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zh-CN" altLang="en-US"/>
              <a:t>　　</a:t>
            </a:r>
            <a:r>
              <a:rPr lang="en-US" altLang="zh-CN"/>
              <a:t>15. </a:t>
            </a:r>
            <a:r>
              <a:rPr lang="zh-CN" altLang="en-US"/>
              <a:t>采用单级目录能否满足对目录管理的主要要求</a:t>
            </a:r>
            <a:r>
              <a:rPr lang="en-US" altLang="zh-CN"/>
              <a:t>? </a:t>
            </a:r>
            <a:r>
              <a:rPr lang="zh-CN" altLang="en-US"/>
              <a:t>为什么</a:t>
            </a:r>
            <a:r>
              <a:rPr lang="en-US" altLang="zh-CN"/>
              <a:t>? </a:t>
            </a:r>
            <a:br>
              <a:rPr lang="en-US" altLang="zh-CN"/>
            </a:br>
            <a:r>
              <a:rPr lang="zh-CN" altLang="en-US"/>
              <a:t>　　</a:t>
            </a:r>
            <a:r>
              <a:rPr lang="en-US" altLang="zh-CN"/>
              <a:t>16. </a:t>
            </a:r>
            <a:r>
              <a:rPr lang="zh-CN" altLang="en-US"/>
              <a:t>目前广泛采用的目录结构形式是哪种</a:t>
            </a:r>
            <a:r>
              <a:rPr lang="en-US" altLang="zh-CN"/>
              <a:t>? </a:t>
            </a:r>
            <a:r>
              <a:rPr lang="zh-CN" altLang="en-US"/>
              <a:t>它有什么优点</a:t>
            </a:r>
            <a:r>
              <a:rPr lang="en-US" altLang="zh-CN"/>
              <a:t>? </a:t>
            </a:r>
            <a:br>
              <a:rPr lang="en-US" altLang="zh-CN"/>
            </a:br>
            <a:r>
              <a:rPr lang="zh-CN" altLang="en-US"/>
              <a:t>　　</a:t>
            </a:r>
            <a:r>
              <a:rPr lang="en-US" altLang="zh-CN"/>
              <a:t>17. </a:t>
            </a:r>
            <a:r>
              <a:rPr lang="zh-CN" altLang="en-US"/>
              <a:t>何谓路径名和当前目录</a:t>
            </a:r>
            <a:r>
              <a:rPr lang="en-US" altLang="zh-CN"/>
              <a:t>? </a:t>
            </a:r>
            <a:br>
              <a:rPr lang="en-US" altLang="zh-CN"/>
            </a:br>
            <a:r>
              <a:rPr lang="zh-CN" altLang="en-US"/>
              <a:t>　　</a:t>
            </a:r>
            <a:r>
              <a:rPr lang="en-US" altLang="zh-CN"/>
              <a:t>18.  Hash</a:t>
            </a:r>
            <a:r>
              <a:rPr lang="zh-CN" altLang="en-US"/>
              <a:t>检索法有何优点</a:t>
            </a:r>
            <a:r>
              <a:rPr lang="en-US" altLang="zh-CN"/>
              <a:t>? </a:t>
            </a:r>
            <a:r>
              <a:rPr lang="zh-CN" altLang="en-US"/>
              <a:t>又有何局限性</a:t>
            </a:r>
            <a:r>
              <a:rPr lang="en-US" altLang="zh-CN"/>
              <a:t>? </a:t>
            </a:r>
            <a:br>
              <a:rPr lang="en-US" altLang="zh-CN"/>
            </a:br>
            <a:r>
              <a:rPr lang="zh-CN" altLang="en-US"/>
              <a:t>　　</a:t>
            </a:r>
            <a:r>
              <a:rPr lang="en-US" altLang="zh-CN"/>
              <a:t>19. </a:t>
            </a:r>
            <a:r>
              <a:rPr lang="zh-CN" altLang="en-US"/>
              <a:t>在</a:t>
            </a:r>
            <a:r>
              <a:rPr lang="en-US" altLang="zh-CN"/>
              <a:t>Hash</a:t>
            </a:r>
            <a:r>
              <a:rPr lang="zh-CN" altLang="en-US"/>
              <a:t>检索法中，如何解决“冲突”问题</a:t>
            </a:r>
            <a:r>
              <a:rPr lang="en-US" altLang="zh-CN"/>
              <a:t>? </a:t>
            </a:r>
            <a:br>
              <a:rPr lang="en-US" altLang="zh-CN"/>
            </a:br>
            <a:r>
              <a:rPr lang="zh-CN" altLang="en-US"/>
              <a:t>　　</a:t>
            </a:r>
            <a:r>
              <a:rPr lang="en-US" altLang="zh-CN"/>
              <a:t>20. </a:t>
            </a:r>
            <a:r>
              <a:rPr lang="zh-CN" altLang="en-US"/>
              <a:t>试说明在树形目录结构中线性检索法的检索过程，并给出相应的流程图。</a:t>
            </a:r>
            <a:br>
              <a:rPr lang="zh-CN" altLang="en-US"/>
            </a:br>
            <a:r>
              <a:rPr lang="zh-CN" altLang="en-US"/>
              <a:t>　　</a:t>
            </a:r>
            <a:r>
              <a:rPr lang="en-US" altLang="zh-CN"/>
              <a:t>21. </a:t>
            </a:r>
            <a:r>
              <a:rPr lang="zh-CN" altLang="en-US"/>
              <a:t>基于索引结点的文件共享方式有何优点</a:t>
            </a:r>
            <a:r>
              <a:rPr lang="en-US" altLang="zh-CN"/>
              <a:t>? </a:t>
            </a:r>
            <a:br>
              <a:rPr lang="en-US" altLang="zh-CN"/>
            </a:br>
            <a:r>
              <a:rPr lang="zh-CN" altLang="en-US"/>
              <a:t>　　</a:t>
            </a:r>
            <a:r>
              <a:rPr lang="en-US" altLang="zh-CN"/>
              <a:t>22. </a:t>
            </a:r>
            <a:r>
              <a:rPr lang="zh-CN" altLang="en-US"/>
              <a:t>什么是主父目录和链接父目录</a:t>
            </a:r>
            <a:r>
              <a:rPr lang="en-US" altLang="zh-CN"/>
              <a:t>? </a:t>
            </a:r>
            <a:r>
              <a:rPr lang="zh-CN" altLang="en-US"/>
              <a:t>如何利用符号链实现共享</a:t>
            </a:r>
            <a:r>
              <a:rPr lang="en-US" altLang="zh-CN"/>
              <a:t>?</a:t>
            </a:r>
          </a:p>
        </p:txBody>
      </p:sp>
      <p:sp>
        <p:nvSpPr>
          <p:cNvPr id="80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419179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r>
              <a:rPr lang="zh-CN" altLang="en-US"/>
              <a:t>　　</a:t>
            </a:r>
            <a:r>
              <a:rPr lang="en-US" altLang="zh-CN"/>
              <a:t>23. </a:t>
            </a:r>
            <a:r>
              <a:rPr lang="zh-CN" altLang="en-US"/>
              <a:t>基于符号链的文件共享方式有何优点</a:t>
            </a:r>
            <a:r>
              <a:rPr lang="en-US" altLang="zh-CN"/>
              <a:t>? </a:t>
            </a:r>
            <a:br>
              <a:rPr lang="en-US" altLang="zh-CN"/>
            </a:br>
            <a:r>
              <a:rPr lang="zh-CN" altLang="en-US"/>
              <a:t>　　</a:t>
            </a:r>
            <a:r>
              <a:rPr lang="en-US" altLang="zh-CN"/>
              <a:t>24. </a:t>
            </a:r>
            <a:r>
              <a:rPr lang="zh-CN" altLang="en-US"/>
              <a:t>什么是保护域</a:t>
            </a:r>
            <a:r>
              <a:rPr lang="en-US" altLang="zh-CN"/>
              <a:t>? </a:t>
            </a:r>
            <a:r>
              <a:rPr lang="zh-CN" altLang="en-US"/>
              <a:t>进程与保护域之间存在着的动态联系是什么</a:t>
            </a:r>
            <a:r>
              <a:rPr lang="en-US" altLang="zh-CN"/>
              <a:t>? </a:t>
            </a:r>
            <a:br>
              <a:rPr lang="en-US" altLang="zh-CN"/>
            </a:br>
            <a:r>
              <a:rPr lang="zh-CN" altLang="en-US"/>
              <a:t>　　</a:t>
            </a:r>
            <a:r>
              <a:rPr lang="en-US" altLang="zh-CN"/>
              <a:t>25. </a:t>
            </a:r>
            <a:r>
              <a:rPr lang="zh-CN" altLang="en-US"/>
              <a:t>试举例说明具有域切换权的访问控制矩阵。</a:t>
            </a:r>
            <a:br>
              <a:rPr lang="zh-CN" altLang="en-US"/>
            </a:br>
            <a:r>
              <a:rPr lang="zh-CN" altLang="en-US"/>
              <a:t>　　</a:t>
            </a:r>
            <a:r>
              <a:rPr lang="en-US" altLang="zh-CN"/>
              <a:t>26. </a:t>
            </a:r>
            <a:r>
              <a:rPr lang="zh-CN" altLang="en-US"/>
              <a:t>如何利用拷贝权来扩散某种访问权</a:t>
            </a:r>
            <a:r>
              <a:rPr lang="en-US" altLang="zh-CN"/>
              <a:t>? </a:t>
            </a:r>
            <a:br>
              <a:rPr lang="en-US" altLang="zh-CN"/>
            </a:br>
            <a:r>
              <a:rPr lang="zh-CN" altLang="en-US"/>
              <a:t>　　</a:t>
            </a:r>
            <a:r>
              <a:rPr lang="en-US" altLang="zh-CN"/>
              <a:t>27. </a:t>
            </a:r>
            <a:r>
              <a:rPr lang="zh-CN" altLang="en-US"/>
              <a:t>如何利用拥有权来增、删某种访问权</a:t>
            </a:r>
            <a:r>
              <a:rPr lang="en-US" altLang="zh-CN"/>
              <a:t>? </a:t>
            </a:r>
            <a:br>
              <a:rPr lang="en-US" altLang="zh-CN"/>
            </a:br>
            <a:r>
              <a:rPr lang="zh-CN" altLang="en-US"/>
              <a:t>　　</a:t>
            </a:r>
            <a:r>
              <a:rPr lang="en-US" altLang="zh-CN"/>
              <a:t>28. </a:t>
            </a:r>
            <a:r>
              <a:rPr lang="zh-CN" altLang="en-US"/>
              <a:t>增加控制权的主要目的是什么</a:t>
            </a:r>
            <a:r>
              <a:rPr lang="en-US" altLang="zh-CN"/>
              <a:t>? </a:t>
            </a:r>
            <a:r>
              <a:rPr lang="zh-CN" altLang="en-US"/>
              <a:t>试举例说明控制权的应用。</a:t>
            </a:r>
            <a:br>
              <a:rPr lang="zh-CN" altLang="en-US"/>
            </a:br>
            <a:r>
              <a:rPr lang="zh-CN" altLang="en-US"/>
              <a:t>　　</a:t>
            </a:r>
            <a:r>
              <a:rPr lang="en-US" altLang="zh-CN"/>
              <a:t>29. </a:t>
            </a:r>
            <a:r>
              <a:rPr lang="zh-CN" altLang="en-US"/>
              <a:t>什么是访问控制表</a:t>
            </a:r>
            <a:r>
              <a:rPr lang="en-US" altLang="zh-CN"/>
              <a:t>? </a:t>
            </a:r>
            <a:r>
              <a:rPr lang="zh-CN" altLang="en-US"/>
              <a:t>什么是访问权限表</a:t>
            </a:r>
            <a:r>
              <a:rPr lang="en-US" altLang="zh-CN"/>
              <a:t>? </a:t>
            </a:r>
            <a:br>
              <a:rPr lang="en-US" altLang="zh-CN"/>
            </a:br>
            <a:r>
              <a:rPr lang="zh-CN" altLang="en-US"/>
              <a:t>　　</a:t>
            </a:r>
            <a:r>
              <a:rPr lang="en-US" altLang="zh-CN"/>
              <a:t>30. </a:t>
            </a:r>
            <a:r>
              <a:rPr lang="zh-CN" altLang="en-US"/>
              <a:t>系统如何利用访问控制表和访问权限表来实现对文件的保护</a:t>
            </a:r>
            <a:r>
              <a:rPr lang="en-US" altLang="zh-CN"/>
              <a:t>? </a:t>
            </a:r>
          </a:p>
        </p:txBody>
      </p:sp>
      <p:sp>
        <p:nvSpPr>
          <p:cNvPr id="807939" name="Rectangle 3"/>
          <p:cNvSpPr>
            <a:spLocks noGrp="1" noChangeArrowheads="1"/>
          </p:cNvSpPr>
          <p:nvPr>
            <p:ph type="body" idx="1"/>
          </p:nvPr>
        </p:nvSpPr>
        <p:spPr/>
        <p:txBody>
          <a:bodyPr/>
          <a:lstStyle/>
          <a:p>
            <a:endParaRPr lang="zh-CN" altLang="zh-CN"/>
          </a:p>
        </p:txBody>
      </p:sp>
      <p:sp>
        <p:nvSpPr>
          <p:cNvPr id="80794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9939317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第八章    磁盘存储器的管理</a:t>
            </a:r>
          </a:p>
        </p:txBody>
      </p:sp>
      <p:sp>
        <p:nvSpPr>
          <p:cNvPr id="108558" name="Text Box 14"/>
          <p:cNvSpPr txBox="1">
            <a:spLocks noChangeArrowheads="1"/>
          </p:cNvSpPr>
          <p:nvPr/>
        </p:nvSpPr>
        <p:spPr bwMode="auto">
          <a:xfrm>
            <a:off x="2700338" y="2708275"/>
            <a:ext cx="4392612"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8.1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外存的组织方式</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8.2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文件存储空间的管理</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8.3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提高磁盘</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I/O</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速度的途径</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8.4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提高磁盘可靠性的技术</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8.5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数据一致性控制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8"/>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99771"/>
      </p:ext>
    </p:extLst>
  </p:cSld>
  <p:clrMapOvr>
    <a:masterClrMapping/>
  </p:clrMapOvr>
  <p:timing>
    <p:tnLst>
      <p:par>
        <p:cTn id="1" dur="indefinite" restart="never" nodeType="tmRoot"/>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8.1  </a:t>
            </a:r>
            <a:r>
              <a:rPr lang="zh-CN" altLang="en-US" sz="3200">
                <a:latin typeface="黑体" panose="02010609060101010101" pitchFamily="49" charset="-122"/>
                <a:ea typeface="黑体" panose="02010609060101010101" pitchFamily="49" charset="-122"/>
              </a:rPr>
              <a:t>外存的组织方式</a:t>
            </a:r>
            <a:r>
              <a:rPr lang="zh-CN" altLang="en-US"/>
              <a:t/>
            </a:r>
            <a:br>
              <a:rPr lang="zh-CN" altLang="en-US"/>
            </a:br>
            <a:r>
              <a:rPr lang="zh-CN" altLang="en-US"/>
              <a:t/>
            </a:r>
            <a:br>
              <a:rPr lang="zh-CN" altLang="en-US"/>
            </a:br>
            <a:r>
              <a:rPr lang="zh-CN" altLang="en-US"/>
              <a:t>　　如前所述，文件的物理结构直接与外存的组织方式有关。对于不同的外存组织方式，将形成不同的文件物理结构。目前常用的外存组织方式有：</a:t>
            </a:r>
            <a:br>
              <a:rPr lang="zh-CN" altLang="en-US"/>
            </a:br>
            <a:r>
              <a:rPr lang="zh-CN" altLang="en-US"/>
              <a:t>　　</a:t>
            </a:r>
            <a:r>
              <a:rPr lang="en-US" altLang="zh-CN"/>
              <a:t>(1) </a:t>
            </a:r>
            <a:r>
              <a:rPr lang="zh-CN" altLang="en-US"/>
              <a:t>连续组织方式。</a:t>
            </a:r>
            <a:br>
              <a:rPr lang="zh-CN" altLang="en-US"/>
            </a:br>
            <a:r>
              <a:rPr lang="zh-CN" altLang="en-US"/>
              <a:t>　　</a:t>
            </a:r>
            <a:r>
              <a:rPr lang="en-US" altLang="zh-CN"/>
              <a:t>(2) </a:t>
            </a:r>
            <a:r>
              <a:rPr lang="zh-CN" altLang="en-US"/>
              <a:t>链接组织方式。</a:t>
            </a:r>
            <a:br>
              <a:rPr lang="zh-CN" altLang="en-US"/>
            </a:br>
            <a:r>
              <a:rPr lang="zh-CN" altLang="en-US"/>
              <a:t>　　</a:t>
            </a:r>
            <a:r>
              <a:rPr lang="en-US" altLang="zh-CN"/>
              <a:t>(3) </a:t>
            </a:r>
            <a:r>
              <a:rPr lang="zh-CN" altLang="en-US"/>
              <a:t>索引组织方式。 </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69530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面向对象技术的优点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在操作系统设计时，将计算机中的实体作为对象来处理，可带来如下好处：</a:t>
            </a:r>
            <a:br>
              <a:rPr lang="zh-CN" altLang="en-US"/>
            </a:br>
            <a:r>
              <a:rPr lang="zh-CN" altLang="en-US"/>
              <a:t>　　</a:t>
            </a:r>
            <a:r>
              <a:rPr lang="en-US" altLang="zh-CN"/>
              <a:t>(1) </a:t>
            </a:r>
            <a:r>
              <a:rPr lang="zh-CN" altLang="en-US"/>
              <a:t>通过“重用”提高产品质量和生产率。</a:t>
            </a:r>
            <a:br>
              <a:rPr lang="zh-CN" altLang="en-US"/>
            </a:br>
            <a:r>
              <a:rPr lang="zh-CN" altLang="en-US"/>
              <a:t>　　</a:t>
            </a:r>
            <a:r>
              <a:rPr lang="en-US" altLang="zh-CN"/>
              <a:t>(2) </a:t>
            </a:r>
            <a:r>
              <a:rPr lang="zh-CN" altLang="en-US"/>
              <a:t>使系统具有更好的易修改性和易扩展性。</a:t>
            </a:r>
            <a:br>
              <a:rPr lang="zh-CN" altLang="en-US"/>
            </a:br>
            <a:r>
              <a:rPr lang="zh-CN" altLang="en-US"/>
              <a:t>　　</a:t>
            </a:r>
            <a:r>
              <a:rPr lang="en-US" altLang="zh-CN"/>
              <a:t>(3) </a:t>
            </a:r>
            <a:r>
              <a:rPr lang="zh-CN" altLang="en-US"/>
              <a:t>更易于保证系统的“正确性”和“可靠性”。</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52946589"/>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8.1.1  </a:t>
            </a:r>
            <a:r>
              <a:rPr lang="zh-CN" altLang="en-US">
                <a:latin typeface="黑体" panose="02010609060101010101" pitchFamily="49" charset="-122"/>
                <a:ea typeface="黑体" panose="02010609060101010101" pitchFamily="49" charset="-122"/>
              </a:rPr>
              <a:t>连续组织方式</a:t>
            </a:r>
            <a:br>
              <a:rPr lang="zh-CN" altLang="en-US">
                <a:latin typeface="黑体" panose="02010609060101010101" pitchFamily="49" charset="-122"/>
                <a:ea typeface="黑体" panose="02010609060101010101" pitchFamily="49" charset="-122"/>
              </a:rPr>
            </a:br>
            <a:r>
              <a:rPr lang="zh-CN" altLang="en-US"/>
              <a:t>　　连续组织方式又称连续分配方式，要求为每一个文件分配一组相邻接的盘块。例如，第一个盘块的地址为</a:t>
            </a:r>
            <a:r>
              <a:rPr lang="en-US" altLang="zh-CN"/>
              <a:t>b</a:t>
            </a:r>
            <a:r>
              <a:rPr lang="zh-CN" altLang="en-US"/>
              <a:t>，则第二个盘块的地址为</a:t>
            </a:r>
            <a:r>
              <a:rPr lang="en-US" altLang="zh-CN"/>
              <a:t>b+1</a:t>
            </a:r>
            <a:r>
              <a:rPr lang="zh-CN" altLang="en-US"/>
              <a:t>，第三个盘块的地址为</a:t>
            </a:r>
            <a:r>
              <a:rPr lang="en-US" altLang="zh-CN"/>
              <a:t>b+2</a:t>
            </a:r>
            <a:r>
              <a:rPr lang="zh-CN" altLang="en-US"/>
              <a:t>，</a:t>
            </a:r>
            <a:r>
              <a:rPr lang="en-US" altLang="zh-CN"/>
              <a:t>…</a:t>
            </a:r>
            <a:r>
              <a:rPr lang="zh-CN" altLang="en-US"/>
              <a:t>。通常，它们都位于一条磁道上，在进行读</a:t>
            </a:r>
            <a:r>
              <a:rPr lang="en-US" altLang="zh-CN"/>
              <a:t>/</a:t>
            </a:r>
            <a:r>
              <a:rPr lang="zh-CN" altLang="en-US"/>
              <a:t>写时，不必移动磁头。在采用连续组织方式时，可把逻辑文件中的记录顺序地存储到邻接的各物理盘块中，这样所形成的文件结构称为顺序文件结构，此时的物理文件称为顺序文件。</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68589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endParaRPr lang="zh-CN" altLang="zh-CN"/>
          </a:p>
        </p:txBody>
      </p:sp>
      <p:sp>
        <p:nvSpPr>
          <p:cNvPr id="712707" name="Rectangle 3"/>
          <p:cNvSpPr>
            <a:spLocks noGrp="1" noChangeArrowheads="1"/>
          </p:cNvSpPr>
          <p:nvPr>
            <p:ph type="body" idx="1"/>
          </p:nvPr>
        </p:nvSpPr>
        <p:spPr/>
        <p:txBody>
          <a:bodyPr/>
          <a:lstStyle/>
          <a:p>
            <a:r>
              <a:rPr lang="zh-CN" altLang="en-US"/>
              <a:t>图</a:t>
            </a:r>
            <a:r>
              <a:rPr lang="en-US" altLang="zh-CN"/>
              <a:t>8-1  </a:t>
            </a:r>
            <a:r>
              <a:rPr lang="zh-CN" altLang="en-US"/>
              <a:t>磁盘空间的连续组织方式</a:t>
            </a:r>
          </a:p>
        </p:txBody>
      </p:sp>
      <p:pic>
        <p:nvPicPr>
          <p:cNvPr id="712708" name="Picture 4" descr="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557338"/>
            <a:ext cx="6624637"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8257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50000"/>
              </a:lnSpc>
            </a:pPr>
            <a:r>
              <a:rPr lang="zh-CN" altLang="en-US"/>
              <a:t>　　连续组织方式的主要优点有：</a:t>
            </a:r>
            <a:br>
              <a:rPr lang="zh-CN" altLang="en-US"/>
            </a:br>
            <a:r>
              <a:rPr lang="zh-CN" altLang="en-US"/>
              <a:t>　　</a:t>
            </a:r>
            <a:r>
              <a:rPr lang="en-US" altLang="zh-CN"/>
              <a:t>(1) </a:t>
            </a:r>
            <a:r>
              <a:rPr lang="zh-CN" altLang="en-US"/>
              <a:t>顺序访问容易。</a:t>
            </a:r>
            <a:br>
              <a:rPr lang="zh-CN" altLang="en-US"/>
            </a:br>
            <a:r>
              <a:rPr lang="zh-CN" altLang="en-US"/>
              <a:t>　　</a:t>
            </a:r>
            <a:r>
              <a:rPr lang="en-US" altLang="zh-CN"/>
              <a:t>(2) </a:t>
            </a:r>
            <a:r>
              <a:rPr lang="zh-CN" altLang="en-US"/>
              <a:t>顺序访问速度快。 </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830684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40000"/>
              </a:lnSpc>
            </a:pPr>
            <a:r>
              <a:rPr lang="zh-CN" altLang="en-US"/>
              <a:t>　　连续组织方式的主要缺点如下：</a:t>
            </a:r>
            <a:br>
              <a:rPr lang="zh-CN" altLang="en-US"/>
            </a:br>
            <a:r>
              <a:rPr lang="zh-CN" altLang="en-US"/>
              <a:t>　　</a:t>
            </a:r>
            <a:r>
              <a:rPr lang="en-US" altLang="zh-CN"/>
              <a:t>(1) </a:t>
            </a:r>
            <a:r>
              <a:rPr lang="zh-CN" altLang="en-US"/>
              <a:t>要求为一个文件分配连续的存储空间。</a:t>
            </a:r>
            <a:br>
              <a:rPr lang="zh-CN" altLang="en-US"/>
            </a:br>
            <a:r>
              <a:rPr lang="zh-CN" altLang="en-US"/>
              <a:t>　　</a:t>
            </a:r>
            <a:r>
              <a:rPr lang="en-US" altLang="zh-CN"/>
              <a:t>(2) </a:t>
            </a:r>
            <a:r>
              <a:rPr lang="zh-CN" altLang="en-US"/>
              <a:t>必须事先知道文件的长度。</a:t>
            </a:r>
            <a:br>
              <a:rPr lang="zh-CN" altLang="en-US"/>
            </a:br>
            <a:r>
              <a:rPr lang="zh-CN" altLang="en-US"/>
              <a:t>　　</a:t>
            </a:r>
            <a:r>
              <a:rPr lang="en-US" altLang="zh-CN"/>
              <a:t>(3) </a:t>
            </a:r>
            <a:r>
              <a:rPr lang="zh-CN" altLang="en-US"/>
              <a:t>不能灵活地删除和插入记录。</a:t>
            </a:r>
            <a:br>
              <a:rPr lang="zh-CN" altLang="en-US"/>
            </a:br>
            <a:r>
              <a:rPr lang="zh-CN" altLang="en-US"/>
              <a:t>　　</a:t>
            </a:r>
            <a:r>
              <a:rPr lang="en-US" altLang="zh-CN"/>
              <a:t>(4) </a:t>
            </a:r>
            <a:r>
              <a:rPr lang="zh-CN" altLang="en-US"/>
              <a:t>对于那些动态增长的文件。</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2963574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8.1.2  </a:t>
            </a:r>
            <a:r>
              <a:rPr lang="zh-CN" altLang="en-US">
                <a:latin typeface="黑体" panose="02010609060101010101" pitchFamily="49" charset="-122"/>
                <a:ea typeface="黑体" panose="02010609060101010101" pitchFamily="49" charset="-122"/>
              </a:rPr>
              <a:t>链接组织方式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果可以将文件装到多个离散的盘块中，就可消除连续组织方式的上述缺点。在采用链接组织方式时，可为文件分配多个不连续的盘块，再通过每个盘块上的链接指针，将同属于一个文件的多个离散的盘块链接成一个链表，由此所形成的物理文件称为链接文件。链接组织方式的主要优点是：</a:t>
            </a:r>
            <a:br>
              <a:rPr lang="zh-CN" altLang="en-US"/>
            </a:br>
            <a:r>
              <a:rPr lang="zh-CN" altLang="en-US"/>
              <a:t>　　</a:t>
            </a:r>
            <a:r>
              <a:rPr lang="en-US" altLang="zh-CN"/>
              <a:t>(1) </a:t>
            </a:r>
            <a:r>
              <a:rPr lang="zh-CN" altLang="en-US"/>
              <a:t>消除了磁盘的外部碎片，提高了外存的利用率。</a:t>
            </a:r>
            <a:br>
              <a:rPr lang="zh-CN" altLang="en-US"/>
            </a:br>
            <a:r>
              <a:rPr lang="zh-CN" altLang="en-US"/>
              <a:t>　　</a:t>
            </a:r>
            <a:r>
              <a:rPr lang="en-US" altLang="zh-CN"/>
              <a:t>(2) </a:t>
            </a:r>
            <a:r>
              <a:rPr lang="zh-CN" altLang="en-US"/>
              <a:t>对插入、删除和修改记录都非常容易。</a:t>
            </a:r>
            <a:br>
              <a:rPr lang="zh-CN" altLang="en-US"/>
            </a:br>
            <a:r>
              <a:rPr lang="zh-CN" altLang="en-US"/>
              <a:t>　　</a:t>
            </a:r>
            <a:r>
              <a:rPr lang="en-US" altLang="zh-CN"/>
              <a:t>(3) </a:t>
            </a:r>
            <a:r>
              <a:rPr lang="zh-CN" altLang="en-US"/>
              <a:t>能适应文件的动态增长，无需事先知道文件的大小。</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730786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隐式链接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在采用隐式链接组织方式时，在文件目录的每个目录项中，都须含有指向链接文件第一个盘块和最后一个盘块的指针。 </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798753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endParaRPr lang="zh-CN" altLang="zh-CN"/>
          </a:p>
        </p:txBody>
      </p:sp>
      <p:sp>
        <p:nvSpPr>
          <p:cNvPr id="717827" name="Rectangle 3"/>
          <p:cNvSpPr>
            <a:spLocks noGrp="1" noChangeArrowheads="1"/>
          </p:cNvSpPr>
          <p:nvPr>
            <p:ph type="body" idx="1"/>
          </p:nvPr>
        </p:nvSpPr>
        <p:spPr>
          <a:xfrm>
            <a:off x="0" y="5516563"/>
            <a:ext cx="9144000" cy="476250"/>
          </a:xfrm>
        </p:spPr>
        <p:txBody>
          <a:bodyPr/>
          <a:lstStyle/>
          <a:p>
            <a:r>
              <a:rPr lang="zh-CN" altLang="en-US"/>
              <a:t>图</a:t>
            </a:r>
            <a:r>
              <a:rPr lang="en-US" altLang="zh-CN"/>
              <a:t>8-2  </a:t>
            </a:r>
            <a:r>
              <a:rPr lang="zh-CN" altLang="en-US"/>
              <a:t>磁盘空间的链接式分配</a:t>
            </a:r>
          </a:p>
        </p:txBody>
      </p:sp>
      <p:pic>
        <p:nvPicPr>
          <p:cNvPr id="717828" name="Picture 4" descr="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495425"/>
            <a:ext cx="60261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88277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显式链接</a:t>
            </a:r>
            <a:r>
              <a:rPr lang="zh-CN" altLang="en-US"/>
              <a:t/>
            </a:r>
            <a:br>
              <a:rPr lang="zh-CN" altLang="en-US"/>
            </a:br>
            <a:r>
              <a:rPr lang="zh-CN" altLang="en-US"/>
              <a:t>　　这是指把用于链接文件各物理块的指针显式地存放在内存的一张链接表中。该表在整个磁盘中仅设置一张，如图</a:t>
            </a:r>
            <a:r>
              <a:rPr lang="en-US" altLang="zh-CN"/>
              <a:t>8-3</a:t>
            </a:r>
            <a:r>
              <a:rPr lang="zh-CN" altLang="en-US"/>
              <a:t>所示。 </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383406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endParaRPr lang="zh-CN" altLang="zh-CN"/>
          </a:p>
        </p:txBody>
      </p:sp>
      <p:sp>
        <p:nvSpPr>
          <p:cNvPr id="719875" name="Rectangle 3"/>
          <p:cNvSpPr>
            <a:spLocks noGrp="1" noChangeArrowheads="1"/>
          </p:cNvSpPr>
          <p:nvPr>
            <p:ph type="body" idx="1"/>
          </p:nvPr>
        </p:nvSpPr>
        <p:spPr/>
        <p:txBody>
          <a:bodyPr/>
          <a:lstStyle/>
          <a:p>
            <a:r>
              <a:rPr lang="zh-CN" altLang="en-US"/>
              <a:t>图</a:t>
            </a:r>
            <a:r>
              <a:rPr lang="en-US" altLang="zh-CN"/>
              <a:t>8-3  </a:t>
            </a:r>
            <a:r>
              <a:rPr lang="zh-CN" altLang="en-US"/>
              <a:t>显式链接结构</a:t>
            </a:r>
          </a:p>
        </p:txBody>
      </p:sp>
      <p:pic>
        <p:nvPicPr>
          <p:cNvPr id="719876" name="Picture 4" descr="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628775"/>
            <a:ext cx="5715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9602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8.1.3  FAT</a:t>
            </a:r>
            <a:r>
              <a:rPr lang="zh-CN" altLang="en-US">
                <a:latin typeface="黑体" panose="02010609060101010101" pitchFamily="49" charset="-122"/>
                <a:ea typeface="黑体" panose="02010609060101010101" pitchFamily="49" charset="-122"/>
              </a:rPr>
              <a:t>技术</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FAT12 </a:t>
            </a:r>
            <a:br>
              <a:rPr lang="en-US" altLang="zh-CN">
                <a:latin typeface="黑体" panose="02010609060101010101" pitchFamily="49" charset="-122"/>
                <a:ea typeface="黑体" panose="02010609060101010101" pitchFamily="49" charset="-122"/>
              </a:rPr>
            </a:br>
            <a:r>
              <a:rPr lang="zh-CN" altLang="en-US"/>
              <a:t>　　</a:t>
            </a:r>
            <a:r>
              <a:rPr lang="en-US" altLang="zh-CN"/>
              <a:t>1) </a:t>
            </a:r>
            <a:r>
              <a:rPr lang="zh-CN" altLang="en-US"/>
              <a:t>早期的</a:t>
            </a:r>
            <a:r>
              <a:rPr lang="en-US" altLang="zh-CN"/>
              <a:t>FAT12</a:t>
            </a:r>
            <a:r>
              <a:rPr lang="zh-CN" altLang="en-US"/>
              <a:t>文件系统 </a:t>
            </a:r>
            <a:br>
              <a:rPr lang="zh-CN" altLang="en-US"/>
            </a:br>
            <a:r>
              <a:rPr lang="zh-CN" altLang="en-US"/>
              <a:t>　　</a:t>
            </a:r>
            <a:r>
              <a:rPr lang="en-US" altLang="zh-CN"/>
              <a:t>FAT12</a:t>
            </a:r>
            <a:r>
              <a:rPr lang="zh-CN" altLang="en-US"/>
              <a:t>是以盘块为基本分配单位的。由于</a:t>
            </a:r>
            <a:r>
              <a:rPr lang="en-US" altLang="zh-CN"/>
              <a:t>FAT</a:t>
            </a:r>
            <a:r>
              <a:rPr lang="zh-CN" altLang="en-US"/>
              <a:t>是文件系统中最重要的数据结构，为了安全起见，在每个分区中都配有两张相同的文件分配表</a:t>
            </a:r>
            <a:r>
              <a:rPr lang="en-US" altLang="zh-CN"/>
              <a:t>FAT1</a:t>
            </a:r>
            <a:r>
              <a:rPr lang="zh-CN" altLang="en-US"/>
              <a:t>和</a:t>
            </a:r>
            <a:r>
              <a:rPr lang="en-US" altLang="zh-CN"/>
              <a:t>FAT2</a:t>
            </a:r>
            <a:r>
              <a:rPr lang="zh-CN" altLang="en-US"/>
              <a:t>。在</a:t>
            </a:r>
            <a:r>
              <a:rPr lang="en-US" altLang="zh-CN"/>
              <a:t>FAT</a:t>
            </a:r>
            <a:r>
              <a:rPr lang="zh-CN" altLang="en-US"/>
              <a:t>的每个表项中存放下一个盘块号，它实际上是用于盘块之间的链接的指针，通过它可以将一个文件的所有的盘块链接起来，而将文件的第一个盘块号放在自己的</a:t>
            </a:r>
            <a:r>
              <a:rPr lang="en-US" altLang="zh-CN"/>
              <a:t>FCB</a:t>
            </a:r>
            <a:r>
              <a:rPr lang="zh-CN" altLang="en-US"/>
              <a:t>中。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8995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1.5.4</a:t>
            </a:r>
            <a:r>
              <a:rPr lang="zh-CN" altLang="en-US">
                <a:latin typeface="黑体" panose="02010609060101010101" pitchFamily="49" charset="-122"/>
                <a:ea typeface="黑体" panose="02010609060101010101" pitchFamily="49" charset="-122"/>
              </a:rPr>
              <a:t>　微内核</a:t>
            </a:r>
            <a:r>
              <a:rPr lang="en-US" altLang="zh-CN">
                <a:latin typeface="黑体" panose="02010609060101010101" pitchFamily="49" charset="-122"/>
                <a:ea typeface="黑体" panose="02010609060101010101" pitchFamily="49" charset="-122"/>
              </a:rPr>
              <a:t>OS</a:t>
            </a:r>
            <a:r>
              <a:rPr lang="zh-CN" altLang="en-US">
                <a:latin typeface="黑体" panose="02010609060101010101" pitchFamily="49" charset="-122"/>
                <a:ea typeface="黑体" panose="02010609060101010101" pitchFamily="49" charset="-122"/>
              </a:rPr>
              <a:t>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微内核操作系统的基本概念</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足够小的内核</a:t>
            </a:r>
            <a:br>
              <a:rPr lang="zh-CN" altLang="en-US"/>
            </a:br>
            <a:r>
              <a:rPr lang="zh-CN" altLang="en-US"/>
              <a:t>　　在微内核操作系统中，内核是指精心设计的、能实现现代</a:t>
            </a:r>
            <a:r>
              <a:rPr lang="en-US" altLang="zh-CN"/>
              <a:t>OS</a:t>
            </a:r>
            <a:r>
              <a:rPr lang="zh-CN" altLang="en-US"/>
              <a:t>最基本核心功能的小型内核，微内核并非是一个完整的</a:t>
            </a:r>
            <a:r>
              <a:rPr lang="en-US" altLang="zh-CN"/>
              <a:t>OS</a:t>
            </a:r>
            <a:r>
              <a:rPr lang="zh-CN" altLang="en-US"/>
              <a:t>，而只是将操作系统中最基本的部分放入微内核，通常包含有：① 与硬件处理紧密相关的部分；② 一些较基本的功能；③ 客户和服务器之间的通信。这些</a:t>
            </a:r>
            <a:r>
              <a:rPr lang="en-US" altLang="zh-CN"/>
              <a:t>OS</a:t>
            </a:r>
            <a:r>
              <a:rPr lang="zh-CN" altLang="en-US"/>
              <a:t>最基本的部分只是为构建通用</a:t>
            </a:r>
            <a:r>
              <a:rPr lang="en-US" altLang="zh-CN"/>
              <a:t>OS</a:t>
            </a:r>
            <a:r>
              <a:rPr lang="zh-CN" altLang="en-US"/>
              <a:t>提供一个重要基础，这样就可以确保把操作系统内核做得很小。</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656858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endParaRPr lang="zh-CN" altLang="zh-CN"/>
          </a:p>
        </p:txBody>
      </p:sp>
      <p:sp>
        <p:nvSpPr>
          <p:cNvPr id="721923" name="Rectangle 3"/>
          <p:cNvSpPr>
            <a:spLocks noGrp="1" noChangeArrowheads="1"/>
          </p:cNvSpPr>
          <p:nvPr>
            <p:ph type="body" idx="1"/>
          </p:nvPr>
        </p:nvSpPr>
        <p:spPr/>
        <p:txBody>
          <a:bodyPr/>
          <a:lstStyle/>
          <a:p>
            <a:r>
              <a:rPr lang="zh-CN" altLang="en-US"/>
              <a:t>图</a:t>
            </a:r>
            <a:r>
              <a:rPr lang="en-US" altLang="zh-CN"/>
              <a:t>8-4  MS-DOS</a:t>
            </a:r>
            <a:r>
              <a:rPr lang="zh-CN" altLang="en-US"/>
              <a:t>的文件物理结构</a:t>
            </a:r>
          </a:p>
        </p:txBody>
      </p:sp>
      <p:pic>
        <p:nvPicPr>
          <p:cNvPr id="721924" name="Picture 4" descr="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203325"/>
            <a:ext cx="4283075" cy="420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3159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以簇为单位的</a:t>
            </a:r>
            <a:r>
              <a:rPr lang="en-US" altLang="zh-CN"/>
              <a:t>FAT12</a:t>
            </a:r>
            <a:r>
              <a:rPr lang="zh-CN" altLang="en-US"/>
              <a:t>文件系统 </a:t>
            </a:r>
            <a:br>
              <a:rPr lang="zh-CN" altLang="en-US"/>
            </a:br>
            <a:r>
              <a:rPr lang="zh-CN" altLang="en-US"/>
              <a:t>　　稍加分析便可看出，如果把每个盘块</a:t>
            </a:r>
            <a:r>
              <a:rPr lang="en-US" altLang="zh-CN"/>
              <a:t>(</a:t>
            </a:r>
            <a:r>
              <a:rPr lang="zh-CN" altLang="en-US"/>
              <a:t>扇区</a:t>
            </a:r>
            <a:r>
              <a:rPr lang="en-US" altLang="zh-CN"/>
              <a:t>)</a:t>
            </a:r>
            <a:r>
              <a:rPr lang="zh-CN" altLang="en-US"/>
              <a:t>的容量增大</a:t>
            </a:r>
            <a:r>
              <a:rPr lang="en-US" altLang="zh-CN"/>
              <a:t>n</a:t>
            </a:r>
            <a:r>
              <a:rPr lang="zh-CN" altLang="en-US"/>
              <a:t>倍，则磁盘的最大容量便可增加</a:t>
            </a:r>
            <a:r>
              <a:rPr lang="en-US" altLang="zh-CN"/>
              <a:t>n</a:t>
            </a:r>
            <a:r>
              <a:rPr lang="zh-CN" altLang="en-US"/>
              <a:t>倍。但要增加盘块的容量是不方便和不灵活的。为此，引入了簇</a:t>
            </a:r>
            <a:r>
              <a:rPr lang="en-US" altLang="zh-CN"/>
              <a:t>(cluster)</a:t>
            </a:r>
            <a:r>
              <a:rPr lang="zh-CN" altLang="en-US"/>
              <a:t>的概念。 </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016392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FAT16   </a:t>
            </a:r>
            <a:br>
              <a:rPr lang="en-US" altLang="zh-CN">
                <a:latin typeface="黑体" panose="02010609060101010101" pitchFamily="49" charset="-122"/>
                <a:ea typeface="黑体" panose="02010609060101010101" pitchFamily="49" charset="-122"/>
              </a:rPr>
            </a:br>
            <a:r>
              <a:rPr lang="zh-CN" altLang="en-US"/>
              <a:t>　　</a:t>
            </a:r>
            <a:r>
              <a:rPr lang="en-US" altLang="zh-CN"/>
              <a:t>FAT12</a:t>
            </a:r>
            <a:r>
              <a:rPr lang="zh-CN" altLang="en-US"/>
              <a:t>对磁盘容量限制的原因在于， </a:t>
            </a:r>
            <a:r>
              <a:rPr lang="en-US" altLang="zh-CN"/>
              <a:t>FAT12</a:t>
            </a:r>
            <a:r>
              <a:rPr lang="zh-CN" altLang="en-US"/>
              <a:t>表中的表项有限制，亦即最多只允许</a:t>
            </a:r>
            <a:r>
              <a:rPr lang="en-US" altLang="zh-CN"/>
              <a:t>4096</a:t>
            </a:r>
            <a:r>
              <a:rPr lang="zh-CN" altLang="en-US"/>
              <a:t>个。这样，随着磁盘容量的增加，必定会引起簇的大小和簇内碎片也随之增加。 </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3670802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 FAT32</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a:t>
            </a:r>
            <a:r>
              <a:rPr lang="en-US" altLang="zh-CN"/>
              <a:t>FAT16</a:t>
            </a:r>
            <a:r>
              <a:rPr lang="zh-CN" altLang="en-US"/>
              <a:t>表的长度只有</a:t>
            </a:r>
            <a:r>
              <a:rPr lang="en-US" altLang="zh-CN"/>
              <a:t>65 535</a:t>
            </a:r>
            <a:r>
              <a:rPr lang="zh-CN" altLang="en-US"/>
              <a:t>项，随着磁盘容量的增加，簇的大小也必然会随之增加，为了减少簇内零，也就应当增加</a:t>
            </a:r>
            <a:r>
              <a:rPr lang="en-US" altLang="zh-CN"/>
              <a:t>FAT</a:t>
            </a:r>
            <a:r>
              <a:rPr lang="zh-CN" altLang="en-US"/>
              <a:t>表的长度，为此需要再增加</a:t>
            </a:r>
            <a:r>
              <a:rPr lang="en-US" altLang="zh-CN"/>
              <a:t>FAT</a:t>
            </a:r>
            <a:r>
              <a:rPr lang="zh-CN" altLang="en-US"/>
              <a:t>表的宽度，这样也就由</a:t>
            </a:r>
            <a:r>
              <a:rPr lang="en-US" altLang="zh-CN"/>
              <a:t>FAT16</a:t>
            </a:r>
            <a:r>
              <a:rPr lang="zh-CN" altLang="en-US"/>
              <a:t>演变为</a:t>
            </a:r>
            <a:r>
              <a:rPr lang="en-US" altLang="zh-CN"/>
              <a:t>FAT32</a:t>
            </a:r>
            <a:r>
              <a:rPr lang="zh-CN" altLang="en-US"/>
              <a:t>。</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5425336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endParaRPr lang="zh-CN" altLang="zh-CN"/>
          </a:p>
        </p:txBody>
      </p:sp>
      <p:sp>
        <p:nvSpPr>
          <p:cNvPr id="726019" name="Rectangle 3"/>
          <p:cNvSpPr>
            <a:spLocks noGrp="1" noChangeArrowheads="1"/>
          </p:cNvSpPr>
          <p:nvPr>
            <p:ph type="body" idx="1"/>
          </p:nvPr>
        </p:nvSpPr>
        <p:spPr/>
        <p:txBody>
          <a:bodyPr/>
          <a:lstStyle/>
          <a:p>
            <a:r>
              <a:rPr lang="zh-CN" altLang="en-US"/>
              <a:t>图</a:t>
            </a:r>
            <a:r>
              <a:rPr lang="en-US" altLang="zh-CN"/>
              <a:t>8-5  FAT</a:t>
            </a:r>
            <a:r>
              <a:rPr lang="zh-CN" altLang="en-US"/>
              <a:t>中簇的大小与最大分区的对应关系</a:t>
            </a:r>
          </a:p>
        </p:txBody>
      </p:sp>
      <p:pic>
        <p:nvPicPr>
          <p:cNvPr id="726020" name="Picture 4" descr="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196975"/>
            <a:ext cx="53721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4833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8.1.4  NTFS</a:t>
            </a:r>
            <a:r>
              <a:rPr lang="zh-CN" altLang="en-US">
                <a:latin typeface="黑体" panose="02010609060101010101" pitchFamily="49" charset="-122"/>
                <a:ea typeface="黑体" panose="02010609060101010101" pitchFamily="49" charset="-122"/>
              </a:rPr>
              <a:t>的文件组织方式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NTFS</a:t>
            </a:r>
            <a:r>
              <a:rPr lang="zh-CN" altLang="en-US">
                <a:latin typeface="黑体" panose="02010609060101010101" pitchFamily="49" charset="-122"/>
                <a:ea typeface="黑体" panose="02010609060101010101" pitchFamily="49" charset="-122"/>
              </a:rPr>
              <a:t>新特征</a:t>
            </a:r>
            <a:br>
              <a:rPr lang="zh-CN" altLang="en-US">
                <a:latin typeface="黑体" panose="02010609060101010101" pitchFamily="49" charset="-122"/>
                <a:ea typeface="黑体" panose="02010609060101010101" pitchFamily="49" charset="-122"/>
              </a:rPr>
            </a:br>
            <a:r>
              <a:rPr lang="zh-CN" altLang="en-US"/>
              <a:t>　　</a:t>
            </a:r>
            <a:r>
              <a:rPr lang="en-US" altLang="zh-CN"/>
              <a:t>NTFS(New Technology File System)</a:t>
            </a:r>
            <a:r>
              <a:rPr lang="zh-CN" altLang="en-US"/>
              <a:t>是一个专门为</a:t>
            </a:r>
            <a:r>
              <a:rPr lang="en-US" altLang="zh-CN"/>
              <a:t>Windows NT</a:t>
            </a:r>
            <a:r>
              <a:rPr lang="zh-CN" altLang="en-US"/>
              <a:t>开发的、全新的文件系统，并适用于</a:t>
            </a:r>
            <a:r>
              <a:rPr lang="en-US" altLang="zh-CN"/>
              <a:t>Windows 2000/XP</a:t>
            </a:r>
            <a:r>
              <a:rPr lang="zh-CN" altLang="en-US"/>
              <a:t>及后续的</a:t>
            </a:r>
            <a:r>
              <a:rPr lang="en-US" altLang="zh-CN"/>
              <a:t>Windows OS</a:t>
            </a:r>
            <a:r>
              <a:rPr lang="zh-CN" altLang="en-US"/>
              <a:t>。 </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3571899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磁盘组织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NTFS</a:t>
            </a:r>
            <a:r>
              <a:rPr lang="zh-CN" altLang="en-US"/>
              <a:t>是以簇作为磁盘空间分配和回收的基本单位的。一个文件占用若干个簇，一个簇只属于一个文件。这样，在为文件分配磁盘空间时，就无须知道盘块的大小，只要根据不同的磁盘容量，选择相应大小的簇，即使</a:t>
            </a:r>
            <a:r>
              <a:rPr lang="en-US" altLang="zh-CN"/>
              <a:t>NTFS</a:t>
            </a:r>
            <a:r>
              <a:rPr lang="zh-CN" altLang="en-US"/>
              <a:t>具有了与磁盘物理块大小无关的独立性。</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8183764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文件的组织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NTFS</a:t>
            </a:r>
            <a:r>
              <a:rPr lang="zh-CN" altLang="en-US"/>
              <a:t>中，以卷为单位，将一个卷中的所有文件信息、目录信息以及可用的未分配空间信息，都以文件记录的方式记录在一张主控文件表</a:t>
            </a:r>
            <a:r>
              <a:rPr lang="en-US" altLang="zh-CN"/>
              <a:t>MFT(Master File Table)</a:t>
            </a:r>
            <a:r>
              <a:rPr lang="zh-CN" altLang="en-US"/>
              <a:t>中，该表是</a:t>
            </a:r>
            <a:r>
              <a:rPr lang="en-US" altLang="zh-CN"/>
              <a:t>NTFS</a:t>
            </a:r>
            <a:r>
              <a:rPr lang="zh-CN" altLang="en-US"/>
              <a:t>卷结构的中心，从逻辑上讲，卷中的每个文件作为一条记录，在</a:t>
            </a:r>
            <a:r>
              <a:rPr lang="en-US" altLang="zh-CN"/>
              <a:t>MFT</a:t>
            </a:r>
            <a:r>
              <a:rPr lang="zh-CN" altLang="en-US"/>
              <a:t>表中占有一行，其中还包括</a:t>
            </a:r>
            <a:r>
              <a:rPr lang="en-US" altLang="zh-CN"/>
              <a:t>MFT</a:t>
            </a:r>
            <a:r>
              <a:rPr lang="zh-CN" altLang="en-US"/>
              <a:t>自己的这一行。每行大小固定为</a:t>
            </a:r>
            <a:r>
              <a:rPr lang="en-US" altLang="zh-CN"/>
              <a:t>1 KB</a:t>
            </a:r>
            <a:r>
              <a:rPr lang="zh-CN" altLang="en-US"/>
              <a:t>，每行称为该行所对应文件的元数据</a:t>
            </a:r>
            <a:r>
              <a:rPr lang="en-US" altLang="zh-CN"/>
              <a:t>(metadata)</a:t>
            </a:r>
            <a:r>
              <a:rPr lang="zh-CN" altLang="en-US"/>
              <a:t>，也称为文件控制字。</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70768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8.1.5  </a:t>
            </a:r>
            <a:r>
              <a:rPr lang="zh-CN" altLang="en-US">
                <a:latin typeface="黑体" panose="02010609060101010101" pitchFamily="49" charset="-122"/>
                <a:ea typeface="黑体" panose="02010609060101010101" pitchFamily="49" charset="-122"/>
              </a:rPr>
              <a:t>索引组织方式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单级索引组织方式</a:t>
            </a:r>
            <a:br>
              <a:rPr lang="zh-CN" altLang="en-US">
                <a:latin typeface="黑体" panose="02010609060101010101" pitchFamily="49" charset="-122"/>
                <a:ea typeface="黑体" panose="02010609060101010101" pitchFamily="49" charset="-122"/>
              </a:rPr>
            </a:br>
            <a:r>
              <a:rPr lang="zh-CN" altLang="en-US"/>
              <a:t>　　链接组织方式虽然解决了连续组织方式所存在的问题</a:t>
            </a:r>
            <a:r>
              <a:rPr lang="en-US" altLang="zh-CN"/>
              <a:t>(</a:t>
            </a:r>
            <a:r>
              <a:rPr lang="zh-CN" altLang="en-US"/>
              <a:t>即不便于随机访问</a:t>
            </a:r>
            <a:r>
              <a:rPr lang="en-US" altLang="zh-CN"/>
              <a:t>)</a:t>
            </a:r>
            <a:r>
              <a:rPr lang="zh-CN" altLang="en-US"/>
              <a:t>，但又出现了另外两个问题，即：① 不能支持高效的直接存取，要对一个较大的文件进行存取，须在</a:t>
            </a:r>
            <a:r>
              <a:rPr lang="en-US" altLang="zh-CN"/>
              <a:t>FAT</a:t>
            </a:r>
            <a:r>
              <a:rPr lang="zh-CN" altLang="en-US"/>
              <a:t>中顺序地查找许多盘块号；② </a:t>
            </a:r>
            <a:r>
              <a:rPr lang="en-US" altLang="zh-CN"/>
              <a:t>FAT</a:t>
            </a:r>
            <a:r>
              <a:rPr lang="zh-CN" altLang="en-US"/>
              <a:t>需占用较大的内存空间，由于一个文件所占用盘块的盘块号是随机地分布在</a:t>
            </a:r>
            <a:r>
              <a:rPr lang="en-US" altLang="zh-CN"/>
              <a:t>FAT</a:t>
            </a:r>
            <a:r>
              <a:rPr lang="zh-CN" altLang="en-US"/>
              <a:t>中的，因而只有将整个</a:t>
            </a:r>
            <a:r>
              <a:rPr lang="en-US" altLang="zh-CN"/>
              <a:t>FAT</a:t>
            </a:r>
            <a:r>
              <a:rPr lang="zh-CN" altLang="en-US"/>
              <a:t>调入内存，才能保证在</a:t>
            </a:r>
            <a:r>
              <a:rPr lang="en-US" altLang="zh-CN"/>
              <a:t>FAT</a:t>
            </a:r>
            <a:r>
              <a:rPr lang="zh-CN" altLang="en-US"/>
              <a:t>中找到一个文件的所有盘块号。 </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2027898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endParaRPr lang="zh-CN" altLang="zh-CN"/>
          </a:p>
        </p:txBody>
      </p:sp>
      <p:sp>
        <p:nvSpPr>
          <p:cNvPr id="731139" name="Rectangle 3"/>
          <p:cNvSpPr>
            <a:spLocks noGrp="1" noChangeArrowheads="1"/>
          </p:cNvSpPr>
          <p:nvPr>
            <p:ph type="body" idx="1"/>
          </p:nvPr>
        </p:nvSpPr>
        <p:spPr/>
        <p:txBody>
          <a:bodyPr/>
          <a:lstStyle/>
          <a:p>
            <a:r>
              <a:rPr lang="zh-CN" altLang="en-US"/>
              <a:t>图</a:t>
            </a:r>
            <a:r>
              <a:rPr lang="en-US" altLang="zh-CN"/>
              <a:t>8-6  </a:t>
            </a:r>
            <a:r>
              <a:rPr lang="zh-CN" altLang="en-US"/>
              <a:t>索引分配方式</a:t>
            </a:r>
          </a:p>
        </p:txBody>
      </p:sp>
      <p:pic>
        <p:nvPicPr>
          <p:cNvPr id="731140" name="Picture 4" descr="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196975"/>
            <a:ext cx="56292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52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r>
              <a:rPr lang="zh-CN" altLang="en-US"/>
              <a:t>　　</a:t>
            </a:r>
            <a:r>
              <a:rPr lang="en-US" altLang="zh-CN"/>
              <a:t>2) </a:t>
            </a:r>
            <a:r>
              <a:rPr lang="zh-CN" altLang="en-US"/>
              <a:t>基于客户</a:t>
            </a:r>
            <a:r>
              <a:rPr lang="en-US" altLang="zh-CN"/>
              <a:t>/</a:t>
            </a:r>
            <a:r>
              <a:rPr lang="zh-CN" altLang="en-US"/>
              <a:t>服务器模式</a:t>
            </a:r>
            <a:br>
              <a:rPr lang="zh-CN" altLang="en-US"/>
            </a:br>
            <a:r>
              <a:rPr lang="zh-CN" altLang="en-US"/>
              <a:t>　　由于客户</a:t>
            </a:r>
            <a:r>
              <a:rPr lang="en-US" altLang="zh-CN"/>
              <a:t>/</a:t>
            </a:r>
            <a:r>
              <a:rPr lang="zh-CN" altLang="en-US"/>
              <a:t>服务器模式具有非常多的优点，故在单机微内核操作系统中几乎无一例外地都采用客户</a:t>
            </a:r>
            <a:r>
              <a:rPr lang="en-US" altLang="zh-CN"/>
              <a:t>/</a:t>
            </a:r>
            <a:r>
              <a:rPr lang="zh-CN" altLang="en-US"/>
              <a:t>服务器模式，将操作系统中最基本的部分放入内核中，而把操作系统的绝大部分功能都放在微内核外面的一组服务器</a:t>
            </a:r>
            <a:r>
              <a:rPr lang="en-US" altLang="zh-CN"/>
              <a:t>(</a:t>
            </a:r>
            <a:r>
              <a:rPr lang="zh-CN" altLang="en-US"/>
              <a:t>进程</a:t>
            </a:r>
            <a:r>
              <a:rPr lang="en-US" altLang="zh-CN"/>
              <a:t>)</a:t>
            </a:r>
            <a:r>
              <a:rPr lang="zh-CN" altLang="en-US"/>
              <a:t>中实现，如用于提供对进程</a:t>
            </a:r>
            <a:r>
              <a:rPr lang="en-US" altLang="zh-CN"/>
              <a:t>(</a:t>
            </a:r>
            <a:r>
              <a:rPr lang="zh-CN" altLang="en-US"/>
              <a:t>线程</a:t>
            </a:r>
            <a:r>
              <a:rPr lang="en-US" altLang="zh-CN"/>
              <a:t>)</a:t>
            </a:r>
            <a:r>
              <a:rPr lang="zh-CN" altLang="en-US"/>
              <a:t>进行管理的进程</a:t>
            </a:r>
            <a:r>
              <a:rPr lang="en-US" altLang="zh-CN"/>
              <a:t>(</a:t>
            </a:r>
            <a:r>
              <a:rPr lang="zh-CN" altLang="en-US"/>
              <a:t>线程</a:t>
            </a:r>
            <a:r>
              <a:rPr lang="en-US" altLang="zh-CN"/>
              <a:t>)</a:t>
            </a:r>
            <a:r>
              <a:rPr lang="zh-CN" altLang="en-US"/>
              <a:t>服务器、提供虚拟存储器管理功能的虚拟存储器服务器、提供</a:t>
            </a:r>
            <a:r>
              <a:rPr lang="en-US" altLang="zh-CN"/>
              <a:t>I/O</a:t>
            </a:r>
            <a:r>
              <a:rPr lang="zh-CN" altLang="en-US"/>
              <a:t>设备管理的</a:t>
            </a:r>
            <a:r>
              <a:rPr lang="en-US" altLang="zh-CN"/>
              <a:t>I/O</a:t>
            </a:r>
            <a:r>
              <a:rPr lang="zh-CN" altLang="en-US"/>
              <a:t>设备管理服务器等，它们都是被作为进程来实现的，运行在用户态，客户与服务器之间是借助微内核提供的消息传递机制来实现信息交互的。图</a:t>
            </a:r>
            <a:r>
              <a:rPr lang="en-US" altLang="zh-CN"/>
              <a:t>1-11</a:t>
            </a:r>
            <a:r>
              <a:rPr lang="zh-CN" altLang="en-US"/>
              <a:t>示出了在单机环境下的客户</a:t>
            </a:r>
            <a:r>
              <a:rPr lang="en-US" altLang="zh-CN"/>
              <a:t>/</a:t>
            </a:r>
            <a:r>
              <a:rPr lang="zh-CN" altLang="en-US"/>
              <a:t>服务器模式。</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788159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多级索引组织方式</a:t>
            </a:r>
            <a:r>
              <a:rPr lang="zh-CN" altLang="en-US"/>
              <a:t/>
            </a:r>
            <a:br>
              <a:rPr lang="zh-CN" altLang="en-US"/>
            </a:br>
            <a:r>
              <a:rPr lang="zh-CN" altLang="en-US"/>
              <a:t>　　在为一个大文件分配磁盘空间时，如果所分配出去的盘块的盘块号已经装满一个索引块时，</a:t>
            </a:r>
            <a:r>
              <a:rPr lang="en-US" altLang="zh-CN"/>
              <a:t>OS</a:t>
            </a:r>
            <a:r>
              <a:rPr lang="zh-CN" altLang="en-US"/>
              <a:t>须再为该文件分配另一个索引块，用于将以后继续为之分配的盘块号记录于其中。依此类推，再通过链指针将各索引块按序链接起来。 </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849397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endParaRPr lang="zh-CN" altLang="zh-CN"/>
          </a:p>
        </p:txBody>
      </p:sp>
      <p:sp>
        <p:nvSpPr>
          <p:cNvPr id="733187" name="Rectangle 3"/>
          <p:cNvSpPr>
            <a:spLocks noGrp="1" noChangeArrowheads="1"/>
          </p:cNvSpPr>
          <p:nvPr>
            <p:ph type="body" idx="1"/>
          </p:nvPr>
        </p:nvSpPr>
        <p:spPr/>
        <p:txBody>
          <a:bodyPr/>
          <a:lstStyle/>
          <a:p>
            <a:r>
              <a:rPr lang="zh-CN" altLang="en-US"/>
              <a:t>图</a:t>
            </a:r>
            <a:r>
              <a:rPr lang="en-US" altLang="zh-CN"/>
              <a:t>8-7  </a:t>
            </a:r>
            <a:r>
              <a:rPr lang="zh-CN" altLang="en-US"/>
              <a:t>两级索引分配</a:t>
            </a:r>
          </a:p>
        </p:txBody>
      </p:sp>
      <p:pic>
        <p:nvPicPr>
          <p:cNvPr id="733188" name="Picture 4" descr="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196975"/>
            <a:ext cx="4433887" cy="43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5115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增量式索引组织方式</a:t>
            </a:r>
            <a:r>
              <a:rPr lang="zh-CN" altLang="en-US"/>
              <a:t/>
            </a:r>
            <a:br>
              <a:rPr lang="zh-CN" altLang="en-US"/>
            </a:br>
            <a:r>
              <a:rPr lang="zh-CN" altLang="en-US"/>
              <a:t>　　</a:t>
            </a:r>
            <a:r>
              <a:rPr lang="en-US" altLang="zh-CN"/>
              <a:t>1) </a:t>
            </a:r>
            <a:r>
              <a:rPr lang="zh-CN" altLang="en-US"/>
              <a:t>增量式索引组织方式的基本思想</a:t>
            </a:r>
            <a:br>
              <a:rPr lang="zh-CN" altLang="en-US"/>
            </a:br>
            <a:r>
              <a:rPr lang="zh-CN" altLang="en-US"/>
              <a:t>　　为了能较全面地照顾到小、中、大及特大型作业，可以采取多种组织方式来构成文件的物理结构。如果盘块的大小为</a:t>
            </a:r>
            <a:r>
              <a:rPr lang="en-US" altLang="zh-CN"/>
              <a:t>1 KB</a:t>
            </a:r>
            <a:r>
              <a:rPr lang="zh-CN" altLang="en-US"/>
              <a:t>或</a:t>
            </a:r>
            <a:r>
              <a:rPr lang="en-US" altLang="zh-CN"/>
              <a:t>4 KB</a:t>
            </a:r>
            <a:r>
              <a:rPr lang="zh-CN" altLang="en-US"/>
              <a:t>，对于小文件</a:t>
            </a:r>
            <a:r>
              <a:rPr lang="en-US" altLang="zh-CN"/>
              <a:t>(</a:t>
            </a:r>
            <a:r>
              <a:rPr lang="zh-CN" altLang="en-US"/>
              <a:t>如</a:t>
            </a:r>
            <a:r>
              <a:rPr lang="en-US" altLang="zh-CN"/>
              <a:t>1 KB</a:t>
            </a:r>
            <a:r>
              <a:rPr lang="zh-CN" altLang="en-US"/>
              <a:t>～</a:t>
            </a:r>
            <a:r>
              <a:rPr lang="en-US" altLang="zh-CN"/>
              <a:t>10 KB</a:t>
            </a:r>
            <a:r>
              <a:rPr lang="zh-CN" altLang="en-US"/>
              <a:t>或</a:t>
            </a:r>
            <a:r>
              <a:rPr lang="en-US" altLang="zh-CN"/>
              <a:t>4 KB</a:t>
            </a:r>
            <a:r>
              <a:rPr lang="zh-CN" altLang="en-US"/>
              <a:t>～</a:t>
            </a:r>
            <a:r>
              <a:rPr lang="en-US" altLang="zh-CN"/>
              <a:t>40 KB)</a:t>
            </a:r>
            <a:r>
              <a:rPr lang="zh-CN" altLang="en-US"/>
              <a:t>而言，最多只会占用</a:t>
            </a:r>
            <a:r>
              <a:rPr lang="en-US" altLang="zh-CN"/>
              <a:t>10</a:t>
            </a:r>
            <a:r>
              <a:rPr lang="zh-CN" altLang="en-US"/>
              <a:t>个盘块，为了能提高对数量众多的小型作业的访问速度，最好能将它们的每一个盘块地址都直接放入文件控制块</a:t>
            </a:r>
            <a:r>
              <a:rPr lang="en-US" altLang="zh-CN"/>
              <a:t>FCB(</a:t>
            </a:r>
            <a:r>
              <a:rPr lang="zh-CN" altLang="en-US"/>
              <a:t>或索引结点</a:t>
            </a:r>
            <a:r>
              <a:rPr lang="en-US" altLang="zh-CN"/>
              <a:t>)</a:t>
            </a:r>
            <a:r>
              <a:rPr lang="zh-CN" altLang="en-US"/>
              <a:t>中，这样就可以直接从</a:t>
            </a:r>
            <a:r>
              <a:rPr lang="en-US" altLang="zh-CN"/>
              <a:t>FCB</a:t>
            </a:r>
            <a:r>
              <a:rPr lang="zh-CN" altLang="en-US"/>
              <a:t>中获得该文件的盘块地址。 </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760412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zh-CN" altLang="en-US"/>
              <a:t>　　</a:t>
            </a:r>
            <a:r>
              <a:rPr lang="en-US" altLang="zh-CN"/>
              <a:t>2)  UNIX System V</a:t>
            </a:r>
            <a:r>
              <a:rPr lang="zh-CN" altLang="en-US"/>
              <a:t>的组织方式</a:t>
            </a:r>
            <a:br>
              <a:rPr lang="zh-CN" altLang="en-US"/>
            </a:br>
            <a:r>
              <a:rPr lang="zh-CN" altLang="en-US"/>
              <a:t>　　在</a:t>
            </a:r>
            <a:r>
              <a:rPr lang="en-US" altLang="zh-CN"/>
              <a:t>UNIX System V</a:t>
            </a:r>
            <a:r>
              <a:rPr lang="zh-CN" altLang="en-US"/>
              <a:t>的索引结点中设有</a:t>
            </a:r>
            <a:r>
              <a:rPr lang="en-US" altLang="zh-CN"/>
              <a:t>13</a:t>
            </a:r>
            <a:r>
              <a:rPr lang="zh-CN" altLang="en-US"/>
              <a:t>个地址项，即</a:t>
            </a:r>
            <a:r>
              <a:rPr lang="en-US" altLang="zh-CN"/>
              <a:t>i.addr(0)</a:t>
            </a:r>
            <a:r>
              <a:rPr lang="zh-CN" altLang="en-US"/>
              <a:t>～</a:t>
            </a:r>
            <a:r>
              <a:rPr lang="en-US" altLang="zh-CN"/>
              <a:t>i.addr(12)</a:t>
            </a:r>
            <a:r>
              <a:rPr lang="zh-CN" altLang="en-US"/>
              <a:t>，如图</a:t>
            </a:r>
            <a:r>
              <a:rPr lang="en-US" altLang="zh-CN"/>
              <a:t>8-8</a:t>
            </a:r>
            <a:r>
              <a:rPr lang="zh-CN" altLang="en-US"/>
              <a:t>所示。</a:t>
            </a:r>
            <a:br>
              <a:rPr lang="zh-CN" altLang="en-US"/>
            </a:br>
            <a:r>
              <a:rPr lang="zh-CN" altLang="en-US"/>
              <a:t>　　</a:t>
            </a:r>
            <a:r>
              <a:rPr lang="en-US" altLang="zh-CN"/>
              <a:t>(1) </a:t>
            </a:r>
            <a:r>
              <a:rPr lang="zh-CN" altLang="en-US"/>
              <a:t>直接地址。</a:t>
            </a:r>
            <a:br>
              <a:rPr lang="zh-CN" altLang="en-US"/>
            </a:br>
            <a:r>
              <a:rPr lang="zh-CN" altLang="en-US"/>
              <a:t>　　</a:t>
            </a:r>
            <a:r>
              <a:rPr lang="en-US" altLang="zh-CN"/>
              <a:t>(2) </a:t>
            </a:r>
            <a:r>
              <a:rPr lang="zh-CN" altLang="en-US"/>
              <a:t>一次间接地址。</a:t>
            </a:r>
            <a:br>
              <a:rPr lang="zh-CN" altLang="en-US"/>
            </a:br>
            <a:r>
              <a:rPr lang="zh-CN" altLang="en-US"/>
              <a:t>　　</a:t>
            </a:r>
            <a:r>
              <a:rPr lang="en-US" altLang="zh-CN"/>
              <a:t>(3) </a:t>
            </a:r>
            <a:r>
              <a:rPr lang="zh-CN" altLang="en-US"/>
              <a:t>多次间接地址。 </a:t>
            </a:r>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4436045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endParaRPr lang="zh-CN" altLang="zh-CN"/>
          </a:p>
        </p:txBody>
      </p:sp>
      <p:sp>
        <p:nvSpPr>
          <p:cNvPr id="736259" name="Rectangle 3"/>
          <p:cNvSpPr>
            <a:spLocks noGrp="1" noChangeArrowheads="1"/>
          </p:cNvSpPr>
          <p:nvPr>
            <p:ph type="body" idx="1"/>
          </p:nvPr>
        </p:nvSpPr>
        <p:spPr>
          <a:xfrm>
            <a:off x="0" y="5516563"/>
            <a:ext cx="9144000" cy="476250"/>
          </a:xfrm>
        </p:spPr>
        <p:txBody>
          <a:bodyPr/>
          <a:lstStyle/>
          <a:p>
            <a:r>
              <a:rPr lang="zh-CN" altLang="en-US"/>
              <a:t>图</a:t>
            </a:r>
            <a:r>
              <a:rPr lang="en-US" altLang="zh-CN"/>
              <a:t>8-8  </a:t>
            </a:r>
            <a:r>
              <a:rPr lang="zh-CN" altLang="en-US"/>
              <a:t>混合索引方式</a:t>
            </a:r>
          </a:p>
        </p:txBody>
      </p:sp>
      <p:pic>
        <p:nvPicPr>
          <p:cNvPr id="736260" name="Picture 4" descr="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341438"/>
            <a:ext cx="5976937" cy="3724275"/>
          </a:xfrm>
          <a:prstGeom prst="rect">
            <a:avLst/>
          </a:prstGeom>
          <a:noFill/>
          <a:extLst>
            <a:ext uri="{909E8E84-426E-40DD-AFC4-6F175D3DCCD1}">
              <a14:hiddenFill xmlns:a14="http://schemas.microsoft.com/office/drawing/2010/main">
                <a:solidFill>
                  <a:srgbClr val="FFFFFF"/>
                </a:solidFill>
              </a14:hiddenFill>
            </a:ext>
          </a:extLst>
        </p:spPr>
      </p:pic>
      <p:sp>
        <p:nvSpPr>
          <p:cNvPr id="736261"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5349121"/>
      </p:ext>
    </p:extLst>
  </p:cSld>
  <p:clrMapOvr>
    <a:masterClrMapping/>
  </p:clrMapOvr>
  <p:timing>
    <p:tnLst>
      <p:par>
        <p:cTn id="1" dur="indefinite" restart="never" nodeType="tmRoot"/>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8.2  </a:t>
            </a:r>
            <a:r>
              <a:rPr lang="zh-CN" altLang="en-US" sz="3200">
                <a:latin typeface="黑体" panose="02010609060101010101" pitchFamily="49" charset="-122"/>
                <a:ea typeface="黑体" panose="02010609060101010101" pitchFamily="49" charset="-122"/>
              </a:rPr>
              <a:t>文件存储空间的管理</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8.2.1  </a:t>
            </a:r>
            <a:r>
              <a:rPr lang="zh-CN" altLang="en-US">
                <a:latin typeface="黑体" panose="02010609060101010101" pitchFamily="49" charset="-122"/>
                <a:ea typeface="黑体" panose="02010609060101010101" pitchFamily="49" charset="-122"/>
              </a:rPr>
              <a:t>空闲表法和空闲链表法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空闲表法</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空闲表</a:t>
            </a:r>
            <a:br>
              <a:rPr lang="zh-CN" altLang="en-US"/>
            </a:br>
            <a:r>
              <a:rPr lang="zh-CN" altLang="en-US"/>
              <a:t>　　空闲表法属于连续分配方式，它与内存的动态分配方式雷同，它为每个文件分配一块连续的存储空间。即系统也为外存上的所有空闲区建立一张空闲表，每个空闲区对应于一个空闲表项，其中包括表项序号、该空闲区的第一个盘块号、该区的空闲盘块数等信息。再将所有空闲区按其起始盘块号递增的次序排列，形成空闲盘块表，如图</a:t>
            </a:r>
            <a:r>
              <a:rPr lang="en-US" altLang="zh-CN"/>
              <a:t>8-9</a:t>
            </a:r>
            <a:r>
              <a:rPr lang="zh-CN" altLang="en-US"/>
              <a:t>所示。</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86894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endParaRPr lang="zh-CN" altLang="zh-CN"/>
          </a:p>
        </p:txBody>
      </p:sp>
      <p:sp>
        <p:nvSpPr>
          <p:cNvPr id="738307" name="Rectangle 3"/>
          <p:cNvSpPr>
            <a:spLocks noGrp="1" noChangeArrowheads="1"/>
          </p:cNvSpPr>
          <p:nvPr>
            <p:ph type="body" idx="1"/>
          </p:nvPr>
        </p:nvSpPr>
        <p:spPr>
          <a:xfrm>
            <a:off x="0" y="5229225"/>
            <a:ext cx="9144000" cy="476250"/>
          </a:xfrm>
        </p:spPr>
        <p:txBody>
          <a:bodyPr/>
          <a:lstStyle/>
          <a:p>
            <a:r>
              <a:rPr lang="zh-CN" altLang="en-US"/>
              <a:t>图</a:t>
            </a:r>
            <a:r>
              <a:rPr lang="en-US" altLang="zh-CN"/>
              <a:t>8-9  </a:t>
            </a:r>
            <a:r>
              <a:rPr lang="zh-CN" altLang="en-US"/>
              <a:t>空闲盘块表</a:t>
            </a:r>
          </a:p>
        </p:txBody>
      </p:sp>
      <p:pic>
        <p:nvPicPr>
          <p:cNvPr id="738308" name="Picture 4" descr="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73238"/>
            <a:ext cx="6264275" cy="265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0924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存储空间的分配与回收</a:t>
            </a:r>
            <a:br>
              <a:rPr lang="zh-CN" altLang="en-US"/>
            </a:br>
            <a:r>
              <a:rPr lang="zh-CN" altLang="en-US"/>
              <a:t>　　空闲盘区的分配与内存的分区</a:t>
            </a:r>
            <a:r>
              <a:rPr lang="en-US" altLang="zh-CN"/>
              <a:t>(</a:t>
            </a:r>
            <a:r>
              <a:rPr lang="zh-CN" altLang="en-US"/>
              <a:t>动态</a:t>
            </a:r>
            <a:r>
              <a:rPr lang="en-US" altLang="zh-CN"/>
              <a:t>)</a:t>
            </a:r>
            <a:r>
              <a:rPr lang="zh-CN" altLang="en-US"/>
              <a:t>分配类似，同样是采用首次适应算法和最佳适应算法等，它们对存储空间的利用率大体相当，都优于最坏适应算法。在系统为某新创建的文件分配空闲盘块时，先顺序地检索空闲表的各表项，直至找到第一个其大小能满足要求的空闲区，再将该盘区分配给用户</a:t>
            </a:r>
            <a:r>
              <a:rPr lang="en-US" altLang="zh-CN"/>
              <a:t>(</a:t>
            </a:r>
            <a:r>
              <a:rPr lang="zh-CN" altLang="en-US"/>
              <a:t>进程</a:t>
            </a:r>
            <a:r>
              <a:rPr lang="en-US" altLang="zh-CN"/>
              <a:t>)</a:t>
            </a:r>
            <a:r>
              <a:rPr lang="zh-CN" altLang="en-US"/>
              <a:t>，同时修改空闲表。 </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014806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空闲链表法</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空闲盘块链</a:t>
            </a:r>
            <a:br>
              <a:rPr lang="zh-CN" altLang="en-US"/>
            </a:br>
            <a:r>
              <a:rPr lang="zh-CN" altLang="en-US"/>
              <a:t>　　这是将磁盘上的所有空闲空间以盘块为单位拉成一条链，其中的每一个盘块都有指向后继盘块的指针。 </a:t>
            </a:r>
            <a:br>
              <a:rPr lang="zh-CN" altLang="en-US"/>
            </a:br>
            <a:r>
              <a:rPr lang="zh-CN" altLang="en-US"/>
              <a:t>　　</a:t>
            </a:r>
            <a:r>
              <a:rPr lang="en-US" altLang="zh-CN"/>
              <a:t>2) </a:t>
            </a:r>
            <a:r>
              <a:rPr lang="zh-CN" altLang="en-US"/>
              <a:t>空闲盘区链</a:t>
            </a:r>
            <a:br>
              <a:rPr lang="zh-CN" altLang="en-US"/>
            </a:br>
            <a:r>
              <a:rPr lang="zh-CN" altLang="en-US"/>
              <a:t>　　这是将磁盘上的所有空闲盘区</a:t>
            </a:r>
            <a:r>
              <a:rPr lang="en-US" altLang="zh-CN"/>
              <a:t>(</a:t>
            </a:r>
            <a:r>
              <a:rPr lang="zh-CN" altLang="en-US"/>
              <a:t>每个盘区可包含若干个盘块</a:t>
            </a:r>
            <a:r>
              <a:rPr lang="en-US" altLang="zh-CN"/>
              <a:t>)</a:t>
            </a:r>
            <a:r>
              <a:rPr lang="zh-CN" altLang="en-US"/>
              <a:t>拉成一条链。在每个盘区上除含有用于指示下一个空闲盘区的指针外，还应有能指明本盘区大小</a:t>
            </a:r>
            <a:r>
              <a:rPr lang="en-US" altLang="zh-CN"/>
              <a:t>(</a:t>
            </a:r>
            <a:r>
              <a:rPr lang="zh-CN" altLang="en-US"/>
              <a:t>盘块数</a:t>
            </a:r>
            <a:r>
              <a:rPr lang="en-US" altLang="zh-CN"/>
              <a:t>)</a:t>
            </a:r>
            <a:r>
              <a:rPr lang="zh-CN" altLang="en-US"/>
              <a:t>的信息。 </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391824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8.2.2  </a:t>
            </a:r>
            <a:r>
              <a:rPr lang="zh-CN" altLang="en-US">
                <a:latin typeface="黑体" panose="02010609060101010101" pitchFamily="49" charset="-122"/>
                <a:ea typeface="黑体" panose="02010609060101010101" pitchFamily="49" charset="-122"/>
              </a:rPr>
              <a:t>位示图法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位示图</a:t>
            </a:r>
            <a:br>
              <a:rPr lang="zh-CN" altLang="en-US">
                <a:latin typeface="黑体" panose="02010609060101010101" pitchFamily="49" charset="-122"/>
                <a:ea typeface="黑体" panose="02010609060101010101" pitchFamily="49" charset="-122"/>
              </a:rPr>
            </a:br>
            <a:r>
              <a:rPr lang="zh-CN" altLang="en-US"/>
              <a:t>　　位示图是利用二进制的一位来表示磁盘中一个盘块的使用情况。当其值为“</a:t>
            </a:r>
            <a:r>
              <a:rPr lang="en-US" altLang="zh-CN"/>
              <a:t>0”</a:t>
            </a:r>
            <a:r>
              <a:rPr lang="zh-CN" altLang="en-US"/>
              <a:t>时，表示对应的盘块空闲；为“</a:t>
            </a:r>
            <a:r>
              <a:rPr lang="en-US" altLang="zh-CN"/>
              <a:t>1”</a:t>
            </a:r>
            <a:r>
              <a:rPr lang="zh-CN" altLang="en-US"/>
              <a:t>时，表示已分配。有的系统把“</a:t>
            </a:r>
            <a:r>
              <a:rPr lang="en-US" altLang="zh-CN"/>
              <a:t>0”</a:t>
            </a:r>
            <a:r>
              <a:rPr lang="zh-CN" altLang="en-US"/>
              <a:t>作为盘块已分配的标志，把“</a:t>
            </a:r>
            <a:r>
              <a:rPr lang="en-US" altLang="zh-CN"/>
              <a:t>1”</a:t>
            </a:r>
            <a:r>
              <a:rPr lang="zh-CN" altLang="en-US"/>
              <a:t>作为空闲标志。</a:t>
            </a:r>
            <a:r>
              <a:rPr lang="en-US" altLang="zh-CN"/>
              <a:t>(</a:t>
            </a:r>
            <a:r>
              <a:rPr lang="zh-CN" altLang="en-US"/>
              <a:t>它们在本质上是相同的，都是用一位的两种状态来标志空闲和已分配两种情况。</a:t>
            </a:r>
            <a:r>
              <a:rPr lang="en-US" altLang="zh-CN"/>
              <a:t>)</a:t>
            </a:r>
            <a:r>
              <a:rPr lang="zh-CN" altLang="en-US"/>
              <a:t>磁盘上的所有盘块都有一个二进制位与之对应，这样，由所有盘块所对应的位构成一个集合，称为位示图。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4064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endParaRPr lang="zh-CN" altLang="zh-CN"/>
          </a:p>
        </p:txBody>
      </p:sp>
      <p:sp>
        <p:nvSpPr>
          <p:cNvPr id="787459" name="Rectangle 3"/>
          <p:cNvSpPr>
            <a:spLocks noGrp="1" noChangeArrowheads="1"/>
          </p:cNvSpPr>
          <p:nvPr>
            <p:ph type="body" idx="1"/>
          </p:nvPr>
        </p:nvSpPr>
        <p:spPr>
          <a:xfrm>
            <a:off x="0" y="4581525"/>
            <a:ext cx="9144000" cy="476250"/>
          </a:xfrm>
        </p:spPr>
        <p:txBody>
          <a:bodyPr/>
          <a:lstStyle/>
          <a:p>
            <a:r>
              <a:rPr lang="zh-CN" altLang="en-US"/>
              <a:t>图</a:t>
            </a:r>
            <a:r>
              <a:rPr lang="en-US" altLang="zh-CN"/>
              <a:t>1-11  </a:t>
            </a:r>
            <a:r>
              <a:rPr lang="zh-CN" altLang="en-US"/>
              <a:t>在单机环境下的客户</a:t>
            </a:r>
            <a:r>
              <a:rPr lang="en-US" altLang="zh-CN"/>
              <a:t>/</a:t>
            </a:r>
            <a:r>
              <a:rPr lang="zh-CN" altLang="en-US"/>
              <a:t>服务器模式</a:t>
            </a:r>
          </a:p>
        </p:txBody>
      </p:sp>
      <p:pic>
        <p:nvPicPr>
          <p:cNvPr id="787460" name="Picture 4" descr="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7416800" cy="192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801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endParaRPr lang="zh-CN" altLang="zh-CN"/>
          </a:p>
        </p:txBody>
      </p:sp>
      <p:sp>
        <p:nvSpPr>
          <p:cNvPr id="742403" name="Rectangle 3"/>
          <p:cNvSpPr>
            <a:spLocks noGrp="1" noChangeArrowheads="1"/>
          </p:cNvSpPr>
          <p:nvPr>
            <p:ph type="body" idx="1"/>
          </p:nvPr>
        </p:nvSpPr>
        <p:spPr>
          <a:xfrm>
            <a:off x="0" y="5084763"/>
            <a:ext cx="9144000" cy="476250"/>
          </a:xfrm>
        </p:spPr>
        <p:txBody>
          <a:bodyPr/>
          <a:lstStyle/>
          <a:p>
            <a:r>
              <a:rPr lang="zh-CN" altLang="en-US"/>
              <a:t>图</a:t>
            </a:r>
            <a:r>
              <a:rPr lang="en-US" altLang="zh-CN"/>
              <a:t>8-10  </a:t>
            </a:r>
            <a:r>
              <a:rPr lang="zh-CN" altLang="en-US"/>
              <a:t>位示图</a:t>
            </a:r>
          </a:p>
        </p:txBody>
      </p:sp>
      <p:pic>
        <p:nvPicPr>
          <p:cNvPr id="742404" name="Picture 4" descr="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16113"/>
            <a:ext cx="76327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8501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盘块的分配</a:t>
            </a:r>
            <a:r>
              <a:rPr lang="zh-CN" altLang="en-US"/>
              <a:t/>
            </a:r>
            <a:br>
              <a:rPr lang="zh-CN" altLang="en-US"/>
            </a:br>
            <a:r>
              <a:rPr lang="zh-CN" altLang="en-US"/>
              <a:t>　　根据位示图进行盘块分配时，可分三步进行：</a:t>
            </a:r>
            <a:br>
              <a:rPr lang="zh-CN" altLang="en-US"/>
            </a:br>
            <a:r>
              <a:rPr lang="zh-CN" altLang="en-US"/>
              <a:t>　　</a:t>
            </a:r>
            <a:r>
              <a:rPr lang="en-US" altLang="zh-CN"/>
              <a:t>(1) </a:t>
            </a:r>
            <a:r>
              <a:rPr lang="zh-CN" altLang="en-US"/>
              <a:t>顺序扫描位示图，从中找出一个或一组其值为“</a:t>
            </a:r>
            <a:r>
              <a:rPr lang="en-US" altLang="zh-CN"/>
              <a:t>0”</a:t>
            </a:r>
            <a:r>
              <a:rPr lang="zh-CN" altLang="en-US"/>
              <a:t>的二进制位</a:t>
            </a:r>
            <a:r>
              <a:rPr lang="en-US" altLang="zh-CN"/>
              <a:t>(“0”</a:t>
            </a:r>
            <a:r>
              <a:rPr lang="zh-CN" altLang="en-US"/>
              <a:t>表示空闲时</a:t>
            </a:r>
            <a:r>
              <a:rPr lang="en-US" altLang="zh-CN"/>
              <a:t>)</a:t>
            </a:r>
            <a:r>
              <a:rPr lang="zh-CN" altLang="en-US"/>
              <a:t>。</a:t>
            </a:r>
            <a:br>
              <a:rPr lang="zh-CN" altLang="en-US"/>
            </a:br>
            <a:r>
              <a:rPr lang="zh-CN" altLang="en-US"/>
              <a:t>　　</a:t>
            </a:r>
            <a:r>
              <a:rPr lang="en-US" altLang="zh-CN"/>
              <a:t>(2) </a:t>
            </a:r>
            <a:r>
              <a:rPr lang="zh-CN" altLang="en-US"/>
              <a:t>将所找到的一个或一组二进制位转换成与之相应的盘块号。假定找到的其值为“</a:t>
            </a:r>
            <a:r>
              <a:rPr lang="en-US" altLang="zh-CN"/>
              <a:t>0”</a:t>
            </a:r>
            <a:r>
              <a:rPr lang="zh-CN" altLang="en-US"/>
              <a:t>的二进制位位于位示图的第</a:t>
            </a:r>
            <a:r>
              <a:rPr lang="en-US" altLang="zh-CN"/>
              <a:t>i</a:t>
            </a:r>
            <a:r>
              <a:rPr lang="zh-CN" altLang="en-US"/>
              <a:t>行、第</a:t>
            </a:r>
            <a:r>
              <a:rPr lang="en-US" altLang="zh-CN"/>
              <a:t>j</a:t>
            </a:r>
            <a:r>
              <a:rPr lang="zh-CN" altLang="en-US"/>
              <a:t>列，则其相应的盘块号应按下式计算：</a:t>
            </a:r>
            <a:br>
              <a:rPr lang="zh-CN" altLang="en-US"/>
            </a:br>
            <a:r>
              <a:rPr lang="zh-CN" altLang="en-US"/>
              <a:t>　　　　　　　　　　</a:t>
            </a:r>
            <a:r>
              <a:rPr lang="en-US" altLang="zh-CN"/>
              <a:t>b = n(i - 1) + j</a:t>
            </a:r>
            <a:br>
              <a:rPr lang="en-US" altLang="zh-CN"/>
            </a:br>
            <a:r>
              <a:rPr lang="zh-CN" altLang="en-US"/>
              <a:t>式中，</a:t>
            </a:r>
            <a:r>
              <a:rPr lang="en-US" altLang="zh-CN"/>
              <a:t>n</a:t>
            </a:r>
            <a:r>
              <a:rPr lang="zh-CN" altLang="en-US"/>
              <a:t>代表每行的位数。</a:t>
            </a:r>
            <a:br>
              <a:rPr lang="zh-CN" altLang="en-US"/>
            </a:br>
            <a:r>
              <a:rPr lang="zh-CN" altLang="en-US"/>
              <a:t>　　</a:t>
            </a:r>
            <a:r>
              <a:rPr lang="en-US" altLang="zh-CN"/>
              <a:t>(3) </a:t>
            </a:r>
            <a:r>
              <a:rPr lang="zh-CN" altLang="en-US"/>
              <a:t>修改位示图，令</a:t>
            </a:r>
            <a:r>
              <a:rPr lang="en-US" altLang="zh-CN"/>
              <a:t>map[i, j] = 1</a:t>
            </a:r>
            <a:r>
              <a:rPr lang="zh-CN" altLang="en-US"/>
              <a:t>。</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261964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盘块的回收</a:t>
            </a:r>
            <a:r>
              <a:rPr lang="zh-CN" altLang="en-US"/>
              <a:t/>
            </a:r>
            <a:br>
              <a:rPr lang="zh-CN" altLang="en-US"/>
            </a:br>
            <a:r>
              <a:rPr lang="zh-CN" altLang="en-US"/>
              <a:t>　　盘块的回收分两步：</a:t>
            </a:r>
            <a:br>
              <a:rPr lang="zh-CN" altLang="en-US"/>
            </a:br>
            <a:r>
              <a:rPr lang="zh-CN" altLang="en-US"/>
              <a:t>　　</a:t>
            </a:r>
            <a:r>
              <a:rPr lang="en-US" altLang="zh-CN"/>
              <a:t>(1) </a:t>
            </a:r>
            <a:r>
              <a:rPr lang="zh-CN" altLang="en-US"/>
              <a:t>将回收盘块的盘块号转换成位示图中的行号和列号。转换公式为：</a:t>
            </a:r>
            <a:r>
              <a:rPr lang="zh-CN" altLang="pt-BR"/>
              <a:t/>
            </a:r>
            <a:br>
              <a:rPr lang="zh-CN" altLang="pt-BR"/>
            </a:br>
            <a:r>
              <a:rPr lang="zh-CN" altLang="pt-BR"/>
              <a:t>　　　　</a:t>
            </a:r>
            <a:r>
              <a:rPr lang="pt-BR" altLang="zh-CN"/>
              <a:t>i</a:t>
            </a:r>
            <a:r>
              <a:rPr lang="en-US" altLang="zh-CN"/>
              <a:t> </a:t>
            </a:r>
            <a:r>
              <a:rPr lang="pt-BR" altLang="zh-CN"/>
              <a:t>=</a:t>
            </a:r>
            <a:r>
              <a:rPr lang="en-US" altLang="zh-CN"/>
              <a:t> </a:t>
            </a:r>
            <a:r>
              <a:rPr lang="pt-BR" altLang="zh-CN"/>
              <a:t>(b</a:t>
            </a:r>
            <a:r>
              <a:rPr lang="en-US" altLang="zh-CN"/>
              <a:t> - </a:t>
            </a:r>
            <a:r>
              <a:rPr lang="pt-BR" altLang="zh-CN"/>
              <a:t>1)DIV</a:t>
            </a:r>
            <a:r>
              <a:rPr lang="en-US" altLang="zh-CN"/>
              <a:t> </a:t>
            </a:r>
            <a:r>
              <a:rPr lang="pt-BR" altLang="zh-CN"/>
              <a:t> n</a:t>
            </a:r>
            <a:r>
              <a:rPr lang="en-US" altLang="zh-CN"/>
              <a:t> </a:t>
            </a:r>
            <a:r>
              <a:rPr lang="pt-BR" altLang="zh-CN"/>
              <a:t>+</a:t>
            </a:r>
            <a:r>
              <a:rPr lang="en-US" altLang="zh-CN"/>
              <a:t> </a:t>
            </a:r>
            <a:r>
              <a:rPr lang="pt-BR" altLang="zh-CN"/>
              <a:t>1</a:t>
            </a:r>
            <a:br>
              <a:rPr lang="pt-BR" altLang="zh-CN"/>
            </a:br>
            <a:r>
              <a:rPr lang="zh-CN" altLang="pt-BR"/>
              <a:t>　　　　</a:t>
            </a:r>
            <a:r>
              <a:rPr lang="pt-BR" altLang="zh-CN"/>
              <a:t>j</a:t>
            </a:r>
            <a:r>
              <a:rPr lang="en-US" altLang="zh-CN"/>
              <a:t> </a:t>
            </a:r>
            <a:r>
              <a:rPr lang="pt-BR" altLang="zh-CN"/>
              <a:t>=</a:t>
            </a:r>
            <a:r>
              <a:rPr lang="en-US" altLang="zh-CN"/>
              <a:t> </a:t>
            </a:r>
            <a:r>
              <a:rPr lang="pt-BR" altLang="zh-CN"/>
              <a:t>(b</a:t>
            </a:r>
            <a:r>
              <a:rPr lang="en-US" altLang="zh-CN"/>
              <a:t> - </a:t>
            </a:r>
            <a:r>
              <a:rPr lang="pt-BR" altLang="zh-CN"/>
              <a:t>1)MOD </a:t>
            </a:r>
            <a:r>
              <a:rPr lang="en-US" altLang="zh-CN"/>
              <a:t> </a:t>
            </a:r>
            <a:r>
              <a:rPr lang="pt-BR" altLang="zh-CN"/>
              <a:t>n</a:t>
            </a:r>
            <a:r>
              <a:rPr lang="en-US" altLang="zh-CN"/>
              <a:t> </a:t>
            </a:r>
            <a:r>
              <a:rPr lang="pt-BR" altLang="zh-CN"/>
              <a:t>+</a:t>
            </a:r>
            <a:r>
              <a:rPr lang="en-US" altLang="zh-CN"/>
              <a:t> </a:t>
            </a:r>
            <a:r>
              <a:rPr lang="pt-BR" altLang="zh-CN"/>
              <a:t>1</a:t>
            </a:r>
            <a:r>
              <a:rPr lang="en-US" altLang="zh-CN"/>
              <a:t/>
            </a:r>
            <a:br>
              <a:rPr lang="en-US" altLang="zh-CN"/>
            </a:br>
            <a:r>
              <a:rPr lang="zh-CN" altLang="en-US"/>
              <a:t>　　</a:t>
            </a:r>
            <a:r>
              <a:rPr lang="en-US" altLang="zh-CN"/>
              <a:t>(2) </a:t>
            </a:r>
            <a:r>
              <a:rPr lang="zh-CN" altLang="en-US"/>
              <a:t>修改位示图。令</a:t>
            </a:r>
            <a:r>
              <a:rPr lang="en-US" altLang="zh-CN"/>
              <a:t>map[i, j] = 0</a:t>
            </a:r>
            <a:r>
              <a:rPr lang="zh-CN" altLang="en-US"/>
              <a:t>。</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54761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8.2.3  </a:t>
            </a:r>
            <a:r>
              <a:rPr lang="zh-CN" altLang="en-US">
                <a:latin typeface="黑体" panose="02010609060101010101" pitchFamily="49" charset="-122"/>
                <a:ea typeface="黑体" panose="02010609060101010101" pitchFamily="49" charset="-122"/>
              </a:rPr>
              <a:t>成组链接法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空闲盘块的组织</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空闲盘块号栈，用来存放当前可用的一组空闲盘块的盘块号</a:t>
            </a:r>
            <a:r>
              <a:rPr lang="en-US" altLang="zh-CN"/>
              <a:t>(</a:t>
            </a:r>
            <a:r>
              <a:rPr lang="zh-CN" altLang="en-US"/>
              <a:t>最多含</a:t>
            </a:r>
            <a:r>
              <a:rPr lang="en-US" altLang="zh-CN"/>
              <a:t>100</a:t>
            </a:r>
            <a:r>
              <a:rPr lang="zh-CN" altLang="en-US"/>
              <a:t>个号</a:t>
            </a:r>
            <a:r>
              <a:rPr lang="en-US" altLang="zh-CN"/>
              <a:t>)</a:t>
            </a:r>
            <a:r>
              <a:rPr lang="zh-CN" altLang="en-US"/>
              <a:t>，以及栈中尚有的空闲盘块</a:t>
            </a:r>
            <a:r>
              <a:rPr lang="en-US" altLang="zh-CN"/>
              <a:t>(</a:t>
            </a:r>
            <a:r>
              <a:rPr lang="zh-CN" altLang="en-US"/>
              <a:t>号</a:t>
            </a:r>
            <a:r>
              <a:rPr lang="en-US" altLang="zh-CN"/>
              <a:t>)</a:t>
            </a:r>
            <a:r>
              <a:rPr lang="zh-CN" altLang="en-US"/>
              <a:t>数</a:t>
            </a:r>
            <a:r>
              <a:rPr lang="en-US" altLang="zh-CN"/>
              <a:t>N</a:t>
            </a:r>
            <a:r>
              <a:rPr lang="zh-CN" altLang="en-US"/>
              <a:t>。顺便指出，</a:t>
            </a:r>
            <a:r>
              <a:rPr lang="en-US" altLang="zh-CN"/>
              <a:t>N</a:t>
            </a:r>
            <a:r>
              <a:rPr lang="zh-CN" altLang="en-US"/>
              <a:t>还兼作栈顶指针用。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991805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endParaRPr lang="zh-CN" altLang="zh-CN"/>
          </a:p>
        </p:txBody>
      </p:sp>
      <p:sp>
        <p:nvSpPr>
          <p:cNvPr id="746499" name="Rectangle 3"/>
          <p:cNvSpPr>
            <a:spLocks noGrp="1" noChangeArrowheads="1"/>
          </p:cNvSpPr>
          <p:nvPr>
            <p:ph type="body" idx="1"/>
          </p:nvPr>
        </p:nvSpPr>
        <p:spPr/>
        <p:txBody>
          <a:bodyPr/>
          <a:lstStyle/>
          <a:p>
            <a:r>
              <a:rPr lang="zh-CN" altLang="en-US"/>
              <a:t>图</a:t>
            </a:r>
            <a:r>
              <a:rPr lang="en-US" altLang="zh-CN"/>
              <a:t>8-11  </a:t>
            </a:r>
            <a:r>
              <a:rPr lang="zh-CN" altLang="en-US"/>
              <a:t>空闲盘块的成组链接法</a:t>
            </a:r>
          </a:p>
        </p:txBody>
      </p:sp>
      <p:pic>
        <p:nvPicPr>
          <p:cNvPr id="746500" name="Picture 4" descr="8-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12875"/>
            <a:ext cx="6408738" cy="392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76885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r>
              <a:rPr lang="zh-CN" altLang="en-US"/>
              <a:t>　　</a:t>
            </a:r>
            <a:r>
              <a:rPr lang="en-US" altLang="zh-CN"/>
              <a:t>(2) </a:t>
            </a:r>
            <a:r>
              <a:rPr lang="zh-CN" altLang="en-US"/>
              <a:t>文件区中的所有空闲盘块被分成若干个组，比如，将每</a:t>
            </a:r>
            <a:r>
              <a:rPr lang="en-US" altLang="zh-CN"/>
              <a:t>100</a:t>
            </a:r>
            <a:r>
              <a:rPr lang="zh-CN" altLang="en-US"/>
              <a:t>个盘块作为一组。假定盘上共有</a:t>
            </a:r>
            <a:r>
              <a:rPr lang="en-US" altLang="zh-CN"/>
              <a:t>10000</a:t>
            </a:r>
            <a:r>
              <a:rPr lang="zh-CN" altLang="en-US"/>
              <a:t>个盘块，每块大小为</a:t>
            </a:r>
            <a:r>
              <a:rPr lang="en-US" altLang="zh-CN"/>
              <a:t>1 KB</a:t>
            </a:r>
            <a:r>
              <a:rPr lang="zh-CN" altLang="en-US"/>
              <a:t>，其中第</a:t>
            </a:r>
            <a:r>
              <a:rPr lang="en-US" altLang="zh-CN"/>
              <a:t>201</a:t>
            </a:r>
            <a:r>
              <a:rPr lang="zh-CN" altLang="en-US"/>
              <a:t>～</a:t>
            </a:r>
            <a:r>
              <a:rPr lang="en-US" altLang="zh-CN"/>
              <a:t>7999</a:t>
            </a:r>
            <a:r>
              <a:rPr lang="zh-CN" altLang="en-US"/>
              <a:t>号盘块用于存放文件，即作为文件区，这样，该区的最末一组盘块号应为</a:t>
            </a:r>
            <a:r>
              <a:rPr lang="en-US" altLang="zh-CN"/>
              <a:t>7901</a:t>
            </a:r>
            <a:r>
              <a:rPr lang="zh-CN" altLang="en-US"/>
              <a:t>～</a:t>
            </a:r>
            <a:r>
              <a:rPr lang="en-US" altLang="zh-CN"/>
              <a:t>7999</a:t>
            </a:r>
            <a:r>
              <a:rPr lang="zh-CN" altLang="en-US"/>
              <a:t>；次末组为</a:t>
            </a:r>
            <a:r>
              <a:rPr lang="en-US" altLang="zh-CN"/>
              <a:t>7801</a:t>
            </a:r>
            <a:r>
              <a:rPr lang="zh-CN" altLang="en-US"/>
              <a:t>～</a:t>
            </a:r>
            <a:r>
              <a:rPr lang="en-US" altLang="zh-CN"/>
              <a:t>7900</a:t>
            </a:r>
            <a:r>
              <a:rPr lang="zh-CN" altLang="en-US"/>
              <a:t>，</a:t>
            </a:r>
            <a:r>
              <a:rPr lang="en-US" altLang="zh-CN"/>
              <a:t>…</a:t>
            </a:r>
            <a:r>
              <a:rPr lang="zh-CN" altLang="en-US"/>
              <a:t>，倒数第二组的盘块号为</a:t>
            </a:r>
            <a:r>
              <a:rPr lang="en-US" altLang="zh-CN"/>
              <a:t>301</a:t>
            </a:r>
            <a:r>
              <a:rPr lang="zh-CN" altLang="en-US"/>
              <a:t>～</a:t>
            </a:r>
            <a:r>
              <a:rPr lang="en-US" altLang="zh-CN"/>
              <a:t>400</a:t>
            </a:r>
            <a:r>
              <a:rPr lang="zh-CN" altLang="en-US"/>
              <a:t>；第一组为</a:t>
            </a:r>
            <a:r>
              <a:rPr lang="en-US" altLang="zh-CN"/>
              <a:t>201</a:t>
            </a:r>
            <a:r>
              <a:rPr lang="zh-CN" altLang="en-US"/>
              <a:t>～</a:t>
            </a:r>
            <a:r>
              <a:rPr lang="en-US" altLang="zh-CN"/>
              <a:t>300</a:t>
            </a:r>
            <a:r>
              <a:rPr lang="zh-CN" altLang="en-US"/>
              <a:t>，如图</a:t>
            </a:r>
            <a:r>
              <a:rPr lang="en-US" altLang="zh-CN"/>
              <a:t>8-11</a:t>
            </a:r>
            <a:r>
              <a:rPr lang="zh-CN" altLang="en-US"/>
              <a:t>所示。</a:t>
            </a:r>
            <a:br>
              <a:rPr lang="zh-CN" altLang="en-US"/>
            </a:br>
            <a:r>
              <a:rPr lang="zh-CN" altLang="en-US"/>
              <a:t>　　</a:t>
            </a:r>
            <a:r>
              <a:rPr lang="en-US" altLang="zh-CN"/>
              <a:t>(3) </a:t>
            </a:r>
            <a:r>
              <a:rPr lang="zh-CN" altLang="en-US"/>
              <a:t>将每一组含有的盘块总数</a:t>
            </a:r>
            <a:r>
              <a:rPr lang="en-US" altLang="zh-CN"/>
              <a:t>N</a:t>
            </a:r>
            <a:r>
              <a:rPr lang="zh-CN" altLang="en-US"/>
              <a:t>和该组所有的盘块号记入其前一组的第一个盘块的</a:t>
            </a:r>
            <a:r>
              <a:rPr lang="en-US" altLang="zh-CN"/>
              <a:t>S.free(0)</a:t>
            </a:r>
            <a:r>
              <a:rPr lang="zh-CN" altLang="en-US"/>
              <a:t>～</a:t>
            </a:r>
            <a:r>
              <a:rPr lang="en-US" altLang="zh-CN"/>
              <a:t>S.free(99)</a:t>
            </a:r>
            <a:r>
              <a:rPr lang="zh-CN" altLang="en-US"/>
              <a:t>中。这样，由各组的第一个盘块可链成一条链。</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0087224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t>(4) </a:t>
            </a:r>
            <a:r>
              <a:rPr lang="zh-CN" altLang="en-US"/>
              <a:t>将第一组的盘块总数和所有的盘块号记入空闲盘块号栈中，作为当前可供分配的空闲盘块号。</a:t>
            </a:r>
            <a:br>
              <a:rPr lang="zh-CN" altLang="en-US"/>
            </a:br>
            <a:r>
              <a:rPr lang="zh-CN" altLang="en-US"/>
              <a:t>　　</a:t>
            </a:r>
            <a:r>
              <a:rPr lang="en-US" altLang="zh-CN"/>
              <a:t>(5) </a:t>
            </a:r>
            <a:r>
              <a:rPr lang="zh-CN" altLang="en-US"/>
              <a:t>最末一组只有</a:t>
            </a:r>
            <a:r>
              <a:rPr lang="en-US" altLang="zh-CN"/>
              <a:t>99</a:t>
            </a:r>
            <a:r>
              <a:rPr lang="zh-CN" altLang="en-US"/>
              <a:t>个盘块，其盘块号分别记入其前一组的</a:t>
            </a:r>
            <a:r>
              <a:rPr lang="en-US" altLang="zh-CN"/>
              <a:t>S.free(1)</a:t>
            </a:r>
            <a:r>
              <a:rPr lang="zh-CN" altLang="en-US"/>
              <a:t>～</a:t>
            </a:r>
            <a:r>
              <a:rPr lang="en-US" altLang="zh-CN"/>
              <a:t>S.free(99)</a:t>
            </a:r>
            <a:r>
              <a:rPr lang="zh-CN" altLang="en-US"/>
              <a:t>中，而在</a:t>
            </a:r>
            <a:r>
              <a:rPr lang="en-US" altLang="zh-CN"/>
              <a:t>S.free(0)</a:t>
            </a:r>
            <a:r>
              <a:rPr lang="zh-CN" altLang="en-US"/>
              <a:t>中则存放“</a:t>
            </a:r>
            <a:r>
              <a:rPr lang="en-US" altLang="zh-CN"/>
              <a:t>0”</a:t>
            </a:r>
            <a:r>
              <a:rPr lang="zh-CN" altLang="en-US"/>
              <a:t>，作为空闲盘块链的结束标志。</a:t>
            </a:r>
            <a:r>
              <a:rPr lang="en-US" altLang="zh-CN"/>
              <a:t>(</a:t>
            </a:r>
            <a:r>
              <a:rPr lang="zh-CN" altLang="en-US"/>
              <a:t>注：最后一组的盘块数应为</a:t>
            </a:r>
            <a:r>
              <a:rPr lang="en-US" altLang="zh-CN"/>
              <a:t>99</a:t>
            </a:r>
            <a:r>
              <a:rPr lang="zh-CN" altLang="en-US"/>
              <a:t>，不应是</a:t>
            </a:r>
            <a:r>
              <a:rPr lang="en-US" altLang="zh-CN"/>
              <a:t>100</a:t>
            </a:r>
            <a:r>
              <a:rPr lang="zh-CN" altLang="en-US"/>
              <a:t>，因为这是指可供使用的空闲盘块。其编号应为</a:t>
            </a:r>
            <a:r>
              <a:rPr lang="en-US" altLang="zh-CN"/>
              <a:t>(1</a:t>
            </a:r>
            <a:r>
              <a:rPr lang="zh-CN" altLang="en-US"/>
              <a:t>～</a:t>
            </a:r>
            <a:r>
              <a:rPr lang="en-US" altLang="zh-CN"/>
              <a:t>99)</a:t>
            </a:r>
            <a:r>
              <a:rPr lang="zh-CN" altLang="en-US"/>
              <a:t>，</a:t>
            </a:r>
            <a:r>
              <a:rPr lang="en-US" altLang="zh-CN"/>
              <a:t>0</a:t>
            </a:r>
            <a:r>
              <a:rPr lang="zh-CN" altLang="en-US"/>
              <a:t>号中放空闲盘块链的结尾标志。</a:t>
            </a:r>
            <a:r>
              <a:rPr lang="en-US" altLang="zh-CN"/>
              <a:t>)</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238686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空闲盘块的分配与回收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当系统要为用户分配文件所需的盘块时，须调用盘块分配过程来完成。该过程首先检查空闲盘块号栈是否上锁，如未上锁，便从栈顶取出一空闲盘块号，将与之对应的盘块分配给用户，然后将栈顶指针下移一格。若该盘块号已是栈底，即</a:t>
            </a:r>
            <a:r>
              <a:rPr lang="en-US" altLang="zh-CN"/>
              <a:t>S.free(0)</a:t>
            </a:r>
            <a:r>
              <a:rPr lang="zh-CN" altLang="en-US"/>
              <a:t>，这是当前栈中最后一个可分配的盘块号。 </a:t>
            </a:r>
          </a:p>
        </p:txBody>
      </p:sp>
      <p:sp>
        <p:nvSpPr>
          <p:cNvPr id="749571" name="Rectangle 3"/>
          <p:cNvSpPr>
            <a:spLocks noGrp="1" noChangeArrowheads="1"/>
          </p:cNvSpPr>
          <p:nvPr>
            <p:ph type="body" idx="1"/>
          </p:nvPr>
        </p:nvSpPr>
        <p:spPr/>
        <p:txBody>
          <a:bodyPr/>
          <a:lstStyle/>
          <a:p>
            <a:endParaRPr lang="zh-CN" altLang="zh-CN"/>
          </a:p>
        </p:txBody>
      </p:sp>
      <p:sp>
        <p:nvSpPr>
          <p:cNvPr id="74957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1869952"/>
      </p:ext>
    </p:extLst>
  </p:cSld>
  <p:clrMapOvr>
    <a:masterClrMapping/>
  </p:clrMapOvr>
  <p:timing>
    <p:tnLst>
      <p:par>
        <p:cTn id="1" dur="indefinite" restart="never" nodeType="tmRoot"/>
      </p:par>
    </p:tn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8.3  </a:t>
            </a:r>
            <a:r>
              <a:rPr lang="zh-CN" altLang="en-US" sz="3200">
                <a:latin typeface="黑体" panose="02010609060101010101" pitchFamily="49" charset="-122"/>
                <a:ea typeface="黑体" panose="02010609060101010101" pitchFamily="49" charset="-122"/>
              </a:rPr>
              <a:t>提高磁盘</a:t>
            </a:r>
            <a:r>
              <a:rPr lang="en-US" altLang="zh-CN" sz="3200">
                <a:latin typeface="黑体" panose="02010609060101010101" pitchFamily="49" charset="-122"/>
                <a:ea typeface="黑体" panose="02010609060101010101" pitchFamily="49" charset="-122"/>
              </a:rPr>
              <a:t>I/O</a:t>
            </a:r>
            <a:r>
              <a:rPr lang="zh-CN" altLang="en-US" sz="3200">
                <a:latin typeface="黑体" panose="02010609060101010101" pitchFamily="49" charset="-122"/>
                <a:ea typeface="黑体" panose="02010609060101010101" pitchFamily="49" charset="-122"/>
              </a:rPr>
              <a:t>速度的途径</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改进文件的目录结构以及检索目录的方法来减少对目录的查找时间；</a:t>
            </a:r>
            <a:br>
              <a:rPr lang="zh-CN" altLang="en-US"/>
            </a:br>
            <a:r>
              <a:rPr lang="zh-CN" altLang="en-US"/>
              <a:t>　　</a:t>
            </a:r>
            <a:r>
              <a:rPr lang="en-US" altLang="zh-CN"/>
              <a:t>(2) </a:t>
            </a:r>
            <a:r>
              <a:rPr lang="zh-CN" altLang="en-US"/>
              <a:t>选取好的文件存储结构，以提高对文件的访问速度；</a:t>
            </a:r>
            <a:br>
              <a:rPr lang="zh-CN" altLang="en-US"/>
            </a:br>
            <a:r>
              <a:rPr lang="zh-CN" altLang="en-US"/>
              <a:t>　　</a:t>
            </a:r>
            <a:r>
              <a:rPr lang="en-US" altLang="zh-CN"/>
              <a:t>(3) </a:t>
            </a:r>
            <a:r>
              <a:rPr lang="zh-CN" altLang="en-US"/>
              <a:t>提高磁盘的</a:t>
            </a:r>
            <a:r>
              <a:rPr lang="en-US" altLang="zh-CN"/>
              <a:t>I/O</a:t>
            </a:r>
            <a:r>
              <a:rPr lang="zh-CN" altLang="en-US"/>
              <a:t>速度，能将文件中的数据快速地从磁盘传送到内存中，或者相反。其中的第</a:t>
            </a:r>
            <a:r>
              <a:rPr lang="en-US" altLang="zh-CN"/>
              <a:t>1</a:t>
            </a:r>
            <a:r>
              <a:rPr lang="zh-CN" altLang="en-US"/>
              <a:t>和第</a:t>
            </a:r>
            <a:r>
              <a:rPr lang="en-US" altLang="zh-CN"/>
              <a:t>2</a:t>
            </a:r>
            <a:r>
              <a:rPr lang="zh-CN" altLang="en-US"/>
              <a:t>点已在上一章或本章作了较详细的阐述，本节主要对如何提高磁盘的</a:t>
            </a:r>
            <a:r>
              <a:rPr lang="en-US" altLang="zh-CN"/>
              <a:t>I/O</a:t>
            </a:r>
            <a:r>
              <a:rPr lang="zh-CN" altLang="en-US"/>
              <a:t>速度作一简单介绍。</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137499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8.3.1  </a:t>
            </a:r>
            <a:r>
              <a:rPr lang="zh-CN" altLang="en-US">
                <a:latin typeface="黑体" panose="02010609060101010101" pitchFamily="49" charset="-122"/>
                <a:ea typeface="黑体" panose="02010609060101010101" pitchFamily="49" charset="-122"/>
              </a:rPr>
              <a:t>磁盘高速缓存</a:t>
            </a:r>
            <a:r>
              <a:rPr lang="en-US" altLang="zh-CN">
                <a:latin typeface="黑体" panose="02010609060101010101" pitchFamily="49" charset="-122"/>
                <a:ea typeface="黑体" panose="02010609060101010101" pitchFamily="49" charset="-122"/>
              </a:rPr>
              <a:t>(Disk Cache) </a:t>
            </a:r>
            <a:br>
              <a:rPr lang="en-US" altLang="zh-CN">
                <a:latin typeface="黑体" panose="02010609060101010101" pitchFamily="49" charset="-122"/>
                <a:ea typeface="黑体" panose="02010609060101010101" pitchFamily="49" charset="-122"/>
              </a:rPr>
            </a:br>
            <a:r>
              <a:rPr lang="zh-CN" altLang="en-US"/>
              <a:t>　　在设计磁盘高速缓存时需要考虑的问题有：</a:t>
            </a:r>
            <a:br>
              <a:rPr lang="zh-CN" altLang="en-US"/>
            </a:br>
            <a:r>
              <a:rPr lang="zh-CN" altLang="en-US"/>
              <a:t>　　</a:t>
            </a:r>
            <a:r>
              <a:rPr lang="en-US" altLang="zh-CN"/>
              <a:t>(1) </a:t>
            </a:r>
            <a:r>
              <a:rPr lang="zh-CN" altLang="en-US"/>
              <a:t>如何将磁盘高速缓存中的数据传送给请求进程；</a:t>
            </a:r>
            <a:br>
              <a:rPr lang="zh-CN" altLang="en-US"/>
            </a:br>
            <a:r>
              <a:rPr lang="zh-CN" altLang="en-US"/>
              <a:t>　　</a:t>
            </a:r>
            <a:r>
              <a:rPr lang="en-US" altLang="zh-CN"/>
              <a:t>(2) </a:t>
            </a:r>
            <a:r>
              <a:rPr lang="zh-CN" altLang="en-US"/>
              <a:t>采用什么样的置换策略；</a:t>
            </a:r>
            <a:br>
              <a:rPr lang="zh-CN" altLang="en-US"/>
            </a:br>
            <a:r>
              <a:rPr lang="zh-CN" altLang="en-US"/>
              <a:t>　　</a:t>
            </a:r>
            <a:r>
              <a:rPr lang="en-US" altLang="zh-CN"/>
              <a:t>(3) </a:t>
            </a:r>
            <a:r>
              <a:rPr lang="zh-CN" altLang="en-US"/>
              <a:t>已修改的盘块数据在何时被写回磁盘。</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972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 OS</a:t>
            </a:r>
            <a:r>
              <a:rPr lang="zh-CN" altLang="en-US">
                <a:latin typeface="黑体" panose="02010609060101010101" pitchFamily="49" charset="-122"/>
                <a:ea typeface="黑体" panose="02010609060101010101" pitchFamily="49" charset="-122"/>
              </a:rPr>
              <a:t>作为计算机系统资源的管理者</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在一个计算机系统中，通常都含有多种硬件和软件资源。归纳起来可将这些资源分为四类：处理机、存储器、</a:t>
            </a:r>
            <a:r>
              <a:rPr lang="en-US" altLang="zh-CN"/>
              <a:t>I/O</a:t>
            </a:r>
            <a:r>
              <a:rPr lang="zh-CN" altLang="en-US"/>
              <a:t>设备以及文件</a:t>
            </a:r>
            <a:r>
              <a:rPr lang="en-US" altLang="zh-CN"/>
              <a:t>(</a:t>
            </a:r>
            <a:r>
              <a:rPr lang="zh-CN" altLang="en-US"/>
              <a:t>数据和程序</a:t>
            </a:r>
            <a:r>
              <a:rPr lang="en-US" altLang="zh-CN"/>
              <a:t>)</a:t>
            </a:r>
            <a:r>
              <a:rPr lang="zh-CN" altLang="en-US"/>
              <a:t>。相应地，</a:t>
            </a:r>
            <a:r>
              <a:rPr lang="en-US" altLang="zh-CN"/>
              <a:t>OS</a:t>
            </a:r>
            <a:r>
              <a:rPr lang="zh-CN" altLang="en-US"/>
              <a:t>的主要功能也正是对这四类资源进行有效的管理。处理机管理是用于分配和控制处理机；存储器管理主要负责内存的分配与回收；</a:t>
            </a:r>
            <a:r>
              <a:rPr lang="en-US" altLang="zh-CN"/>
              <a:t>I/O</a:t>
            </a:r>
            <a:r>
              <a:rPr lang="zh-CN" altLang="en-US"/>
              <a:t>设备管理是负责</a:t>
            </a:r>
            <a:r>
              <a:rPr lang="en-US" altLang="zh-CN"/>
              <a:t>I/O</a:t>
            </a:r>
            <a:r>
              <a:rPr lang="zh-CN" altLang="en-US"/>
              <a:t>设备的分配</a:t>
            </a:r>
            <a:r>
              <a:rPr lang="en-US" altLang="zh-CN"/>
              <a:t>(</a:t>
            </a:r>
            <a:r>
              <a:rPr lang="zh-CN" altLang="en-US"/>
              <a:t>回收</a:t>
            </a:r>
            <a:r>
              <a:rPr lang="en-US" altLang="zh-CN"/>
              <a:t>)</a:t>
            </a:r>
            <a:r>
              <a:rPr lang="zh-CN" altLang="en-US"/>
              <a:t>与操纵；文件管理是用于实现对文件的存取、共享和保护。可见，</a:t>
            </a:r>
            <a:r>
              <a:rPr lang="en-US" altLang="zh-CN"/>
              <a:t>OS</a:t>
            </a:r>
            <a:r>
              <a:rPr lang="zh-CN" altLang="en-US"/>
              <a:t>的确是计算机系统资源的管理者。</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933523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40000"/>
              </a:lnSpc>
            </a:pPr>
            <a:r>
              <a:rPr lang="zh-CN" altLang="en-US"/>
              <a:t>　　</a:t>
            </a:r>
            <a:r>
              <a:rPr lang="en-US" altLang="zh-CN"/>
              <a:t>3) </a:t>
            </a:r>
            <a:r>
              <a:rPr lang="zh-CN" altLang="en-US"/>
              <a:t>应用“机制与策略分离”原理</a:t>
            </a:r>
            <a:br>
              <a:rPr lang="zh-CN" altLang="en-US"/>
            </a:br>
            <a:r>
              <a:rPr lang="zh-CN" altLang="en-US"/>
              <a:t>　　在现在操作系统的结构设计中，经常利用“机制与策略分离”的原理来构造</a:t>
            </a:r>
            <a:r>
              <a:rPr lang="en-US" altLang="zh-CN"/>
              <a:t>OS</a:t>
            </a:r>
            <a:r>
              <a:rPr lang="zh-CN" altLang="en-US"/>
              <a:t>结构。所谓机制，是指实现某一功能的具体执行机构。而策略，则是在机制的基础上借助于某些参数和算法来实现该功能的优化，或达到不同的功能目标。 </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343116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数据交付</a:t>
            </a:r>
            <a:r>
              <a:rPr lang="en-US" altLang="zh-CN">
                <a:latin typeface="黑体" panose="02010609060101010101" pitchFamily="49" charset="-122"/>
                <a:ea typeface="黑体" panose="02010609060101010101" pitchFamily="49" charset="-122"/>
              </a:rPr>
              <a:t>(Data Delivery)</a:t>
            </a:r>
            <a:r>
              <a:rPr lang="zh-CN" altLang="en-US">
                <a:latin typeface="黑体" panose="02010609060101010101" pitchFamily="49" charset="-122"/>
                <a:ea typeface="黑体" panose="02010609060101010101" pitchFamily="49" charset="-122"/>
              </a:rPr>
              <a:t>方式</a:t>
            </a:r>
            <a:r>
              <a:rPr lang="zh-CN" altLang="en-US"/>
              <a:t/>
            </a:r>
            <a:br>
              <a:rPr lang="zh-CN" altLang="en-US"/>
            </a:br>
            <a:r>
              <a:rPr lang="zh-CN" altLang="en-US"/>
              <a:t>　　如果</a:t>
            </a:r>
            <a:r>
              <a:rPr lang="en-US" altLang="zh-CN"/>
              <a:t>I/O</a:t>
            </a:r>
            <a:r>
              <a:rPr lang="zh-CN" altLang="en-US"/>
              <a:t>请求所需要的数据能从磁盘高速缓存中获取，此时就需要将磁盘高速缓存中的数据传送给请求进程。所谓的数据交付就是指将磁盘高速缓存中的数据传送给请求者进程。系统可以采取两种方式将数据交付给请求进程：</a:t>
            </a:r>
            <a:br>
              <a:rPr lang="zh-CN" altLang="en-US"/>
            </a:br>
            <a:r>
              <a:rPr lang="zh-CN" altLang="en-US"/>
              <a:t>　　</a:t>
            </a:r>
            <a:r>
              <a:rPr lang="en-US" altLang="zh-CN"/>
              <a:t>(1) </a:t>
            </a:r>
            <a:r>
              <a:rPr lang="zh-CN" altLang="en-US"/>
              <a:t>数据交付</a:t>
            </a:r>
            <a:br>
              <a:rPr lang="zh-CN" altLang="en-US"/>
            </a:br>
            <a:r>
              <a:rPr lang="zh-CN" altLang="en-US"/>
              <a:t>　　</a:t>
            </a:r>
            <a:r>
              <a:rPr lang="en-US" altLang="zh-CN"/>
              <a:t>(2) </a:t>
            </a:r>
            <a:r>
              <a:rPr lang="zh-CN" altLang="en-US"/>
              <a:t>指针交付 </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979243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置换算法</a:t>
            </a:r>
            <a:br>
              <a:rPr lang="zh-CN" altLang="en-US">
                <a:latin typeface="黑体" panose="02010609060101010101" pitchFamily="49" charset="-122"/>
                <a:ea typeface="黑体" panose="02010609060101010101" pitchFamily="49" charset="-122"/>
              </a:rPr>
            </a:br>
            <a:r>
              <a:rPr lang="zh-CN" altLang="en-US"/>
              <a:t>　　现在不少系统在设计其高速缓存的置换算法时，除了考虑到最近最久未使用这一原则外，还考虑了以下几点：</a:t>
            </a:r>
            <a:br>
              <a:rPr lang="zh-CN" altLang="en-US"/>
            </a:br>
            <a:r>
              <a:rPr lang="zh-CN" altLang="en-US"/>
              <a:t>　　</a:t>
            </a:r>
            <a:r>
              <a:rPr lang="en-US" altLang="zh-CN"/>
              <a:t>(1) </a:t>
            </a:r>
            <a:r>
              <a:rPr lang="zh-CN" altLang="en-US"/>
              <a:t>访问频率。</a:t>
            </a:r>
            <a:br>
              <a:rPr lang="zh-CN" altLang="en-US"/>
            </a:br>
            <a:r>
              <a:rPr lang="zh-CN" altLang="en-US"/>
              <a:t>　　</a:t>
            </a:r>
            <a:r>
              <a:rPr lang="en-US" altLang="zh-CN"/>
              <a:t>(2) </a:t>
            </a:r>
            <a:r>
              <a:rPr lang="zh-CN" altLang="en-US"/>
              <a:t>可预见性。</a:t>
            </a:r>
            <a:br>
              <a:rPr lang="zh-CN" altLang="en-US"/>
            </a:br>
            <a:r>
              <a:rPr lang="zh-CN" altLang="en-US"/>
              <a:t>　　</a:t>
            </a:r>
            <a:r>
              <a:rPr lang="en-US" altLang="zh-CN"/>
              <a:t>(3) </a:t>
            </a:r>
            <a:r>
              <a:rPr lang="zh-CN" altLang="en-US"/>
              <a:t>数据的一致性。 </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9490127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周期性地写回磁盘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还有一种情况值得注意，那就是根据</a:t>
            </a:r>
            <a:r>
              <a:rPr lang="en-US" altLang="zh-CN"/>
              <a:t>LRU</a:t>
            </a:r>
            <a:r>
              <a:rPr lang="zh-CN" altLang="en-US"/>
              <a:t>算法，那些经常要被访问的盘块数据可能会一直保留在高速缓存中，长期不会被写回磁盘。 </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9133140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8.3.2  </a:t>
            </a:r>
            <a:r>
              <a:rPr lang="zh-CN" altLang="en-US">
                <a:latin typeface="黑体" panose="02010609060101010101" pitchFamily="49" charset="-122"/>
                <a:ea typeface="黑体" panose="02010609060101010101" pitchFamily="49" charset="-122"/>
              </a:rPr>
              <a:t>提高磁盘</a:t>
            </a:r>
            <a:r>
              <a:rPr lang="en-US" altLang="zh-CN">
                <a:latin typeface="黑体" panose="02010609060101010101" pitchFamily="49" charset="-122"/>
                <a:ea typeface="黑体" panose="02010609060101010101" pitchFamily="49" charset="-122"/>
              </a:rPr>
              <a:t>I/O</a:t>
            </a:r>
            <a:r>
              <a:rPr lang="zh-CN" altLang="en-US">
                <a:latin typeface="黑体" panose="02010609060101010101" pitchFamily="49" charset="-122"/>
                <a:ea typeface="黑体" panose="02010609060101010101" pitchFamily="49" charset="-122"/>
              </a:rPr>
              <a:t>速度的其它方法</a:t>
            </a:r>
            <a:br>
              <a:rPr lang="zh-CN" altLang="en-US">
                <a:latin typeface="黑体" panose="02010609060101010101" pitchFamily="49" charset="-122"/>
                <a:ea typeface="黑体" panose="02010609060101010101" pitchFamily="49" charset="-122"/>
              </a:rPr>
            </a:br>
            <a:r>
              <a:rPr lang="zh-CN" altLang="en-US"/>
              <a:t>　　能有效地提高磁盘</a:t>
            </a:r>
            <a:r>
              <a:rPr lang="en-US" altLang="zh-CN"/>
              <a:t>I/O</a:t>
            </a:r>
            <a:r>
              <a:rPr lang="zh-CN" altLang="en-US"/>
              <a:t>速度的方法还有许多，如提前读、延迟写等，现介绍如下：</a:t>
            </a:r>
            <a:br>
              <a:rPr lang="zh-CN" altLang="en-US"/>
            </a:br>
            <a:r>
              <a:rPr lang="zh-CN" altLang="en-US"/>
              <a:t>　　</a:t>
            </a:r>
            <a:r>
              <a:rPr lang="en-US" altLang="zh-CN"/>
              <a:t>1. </a:t>
            </a:r>
            <a:r>
              <a:rPr lang="zh-CN" altLang="en-US"/>
              <a:t>提前读</a:t>
            </a:r>
            <a:br>
              <a:rPr lang="zh-CN" altLang="en-US"/>
            </a:br>
            <a:r>
              <a:rPr lang="zh-CN" altLang="en-US"/>
              <a:t>　　</a:t>
            </a:r>
            <a:r>
              <a:rPr lang="en-US" altLang="zh-CN"/>
              <a:t>2. </a:t>
            </a:r>
            <a:r>
              <a:rPr lang="zh-CN" altLang="en-US"/>
              <a:t>延迟写</a:t>
            </a:r>
            <a:br>
              <a:rPr lang="zh-CN" altLang="en-US"/>
            </a:br>
            <a:r>
              <a:rPr lang="zh-CN" altLang="en-US"/>
              <a:t>　　</a:t>
            </a:r>
            <a:r>
              <a:rPr lang="en-US" altLang="zh-CN"/>
              <a:t>3. </a:t>
            </a:r>
            <a:r>
              <a:rPr lang="zh-CN" altLang="en-US"/>
              <a:t>优化物理块的分布</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454037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虚拟盘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由于访问内存的速度远高于访问磁盘的速度，于是有人试图利用内存空间去仿真磁盘，形成所谓虚拟盘，又称为</a:t>
            </a:r>
            <a:r>
              <a:rPr lang="en-US" altLang="zh-CN"/>
              <a:t>RAM</a:t>
            </a:r>
            <a:r>
              <a:rPr lang="zh-CN" altLang="en-US"/>
              <a:t>盘。该盘的设备驱动程序也可以接受所有标准的磁盘操作，但这些操作的执行不是在磁盘上而是在内存中。这对用户都是透明的。 </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376288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8.3.3  </a:t>
            </a:r>
            <a:r>
              <a:rPr lang="zh-CN" altLang="en-US">
                <a:latin typeface="黑体" panose="02010609060101010101" pitchFamily="49" charset="-122"/>
                <a:ea typeface="黑体" panose="02010609060101010101" pitchFamily="49" charset="-122"/>
              </a:rPr>
              <a:t>廉价磁盘冗余阵列</a:t>
            </a:r>
            <a:r>
              <a:rPr lang="en-US" altLang="zh-CN">
                <a:latin typeface="黑体" panose="02010609060101010101" pitchFamily="49" charset="-122"/>
                <a:ea typeface="黑体" panose="02010609060101010101" pitchFamily="49" charset="-122"/>
              </a:rPr>
              <a:t>(RAID)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并行交叉存取</a:t>
            </a:r>
            <a:br>
              <a:rPr lang="zh-CN" altLang="en-US">
                <a:latin typeface="黑体" panose="02010609060101010101" pitchFamily="49" charset="-122"/>
                <a:ea typeface="黑体" panose="02010609060101010101" pitchFamily="49" charset="-122"/>
              </a:rPr>
            </a:br>
            <a:r>
              <a:rPr lang="zh-CN" altLang="en-US"/>
              <a:t>　　这是把在大、中型机中，用于提高访问内存速度的并行交叉存取技术应用到磁盘存储系统中，以提高对磁盘的</a:t>
            </a:r>
            <a:r>
              <a:rPr lang="en-US" altLang="zh-CN"/>
              <a:t>I/O</a:t>
            </a:r>
            <a:r>
              <a:rPr lang="zh-CN" altLang="en-US"/>
              <a:t>速度。在该系统中，有多台磁盘驱动器，系统将每一盘块中的数据分为若干个子盘块数据，再把每一个子盘块的数据分别存储到各个不同磁盘中的相同位置上。以后当要将一个盘块的数据传送到内存时，采取并行传输方式，将各个盘块中的子盘块数据同时向内存中传输，从而使传输时间大大减少。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337304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endParaRPr lang="zh-CN" altLang="zh-CN"/>
          </a:p>
        </p:txBody>
      </p:sp>
      <p:sp>
        <p:nvSpPr>
          <p:cNvPr id="758787" name="Rectangle 3"/>
          <p:cNvSpPr>
            <a:spLocks noGrp="1" noChangeArrowheads="1"/>
          </p:cNvSpPr>
          <p:nvPr>
            <p:ph type="body" idx="1"/>
          </p:nvPr>
        </p:nvSpPr>
        <p:spPr>
          <a:xfrm>
            <a:off x="0" y="4581525"/>
            <a:ext cx="9144000" cy="476250"/>
          </a:xfrm>
        </p:spPr>
        <p:txBody>
          <a:bodyPr/>
          <a:lstStyle/>
          <a:p>
            <a:r>
              <a:rPr lang="zh-CN" altLang="en-US"/>
              <a:t>图</a:t>
            </a:r>
            <a:r>
              <a:rPr lang="en-US" altLang="zh-CN"/>
              <a:t>8-12  </a:t>
            </a:r>
            <a:r>
              <a:rPr lang="zh-CN" altLang="en-US"/>
              <a:t>磁盘并行交叉存取方式</a:t>
            </a:r>
          </a:p>
        </p:txBody>
      </p:sp>
      <p:pic>
        <p:nvPicPr>
          <p:cNvPr id="758788" name="Picture 4" descr="8-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133600"/>
            <a:ext cx="7561263"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1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 RAID</a:t>
            </a:r>
            <a:r>
              <a:rPr lang="zh-CN" altLang="en-US">
                <a:latin typeface="黑体" panose="02010609060101010101" pitchFamily="49" charset="-122"/>
                <a:ea typeface="黑体" panose="02010609060101010101" pitchFamily="49" charset="-122"/>
              </a:rPr>
              <a:t>的分级</a:t>
            </a:r>
            <a:br>
              <a:rPr lang="zh-CN" altLang="en-US">
                <a:latin typeface="黑体" panose="02010609060101010101" pitchFamily="49" charset="-122"/>
                <a:ea typeface="黑体" panose="02010609060101010101" pitchFamily="49" charset="-122"/>
              </a:rPr>
            </a:br>
            <a:r>
              <a:rPr lang="zh-CN" altLang="en-US">
                <a:latin typeface="方正琥珀简体" pitchFamily="65" charset="-122"/>
                <a:ea typeface="方正琥珀简体" pitchFamily="65" charset="-122"/>
              </a:rPr>
              <a:t>　　</a:t>
            </a:r>
            <a:r>
              <a:rPr lang="en-US" altLang="zh-CN"/>
              <a:t>RAID</a:t>
            </a:r>
            <a:r>
              <a:rPr lang="zh-CN" altLang="en-US"/>
              <a:t>在刚被推出时，是分成</a:t>
            </a:r>
            <a:r>
              <a:rPr lang="en-US" altLang="zh-CN"/>
              <a:t>6</a:t>
            </a:r>
            <a:r>
              <a:rPr lang="zh-CN" altLang="en-US"/>
              <a:t>级的，后来又增加了</a:t>
            </a:r>
            <a:r>
              <a:rPr lang="en-US" altLang="zh-CN"/>
              <a:t>RAID 6</a:t>
            </a:r>
            <a:r>
              <a:rPr lang="zh-CN" altLang="en-US"/>
              <a:t>级和</a:t>
            </a:r>
            <a:r>
              <a:rPr lang="en-US" altLang="zh-CN"/>
              <a:t>RAID 7</a:t>
            </a:r>
            <a:r>
              <a:rPr lang="zh-CN" altLang="en-US"/>
              <a:t>级。</a:t>
            </a:r>
            <a:br>
              <a:rPr lang="zh-CN" altLang="en-US"/>
            </a:br>
            <a:r>
              <a:rPr lang="zh-CN" altLang="en-US"/>
              <a:t>　　</a:t>
            </a:r>
            <a:r>
              <a:rPr lang="en-US" altLang="zh-CN"/>
              <a:t>(1)  RAID 0</a:t>
            </a:r>
            <a:r>
              <a:rPr lang="zh-CN" altLang="en-US"/>
              <a:t>级。</a:t>
            </a:r>
            <a:br>
              <a:rPr lang="zh-CN" altLang="en-US"/>
            </a:br>
            <a:r>
              <a:rPr lang="zh-CN" altLang="en-US"/>
              <a:t>　　</a:t>
            </a:r>
            <a:r>
              <a:rPr lang="en-US" altLang="zh-CN"/>
              <a:t>(2)  RAID 1</a:t>
            </a:r>
            <a:r>
              <a:rPr lang="zh-CN" altLang="en-US"/>
              <a:t>级。</a:t>
            </a:r>
            <a:br>
              <a:rPr lang="zh-CN" altLang="en-US"/>
            </a:br>
            <a:r>
              <a:rPr lang="zh-CN" altLang="en-US"/>
              <a:t>　　</a:t>
            </a:r>
            <a:r>
              <a:rPr lang="en-US" altLang="zh-CN"/>
              <a:t>(3)  RAID 3</a:t>
            </a:r>
            <a:r>
              <a:rPr lang="zh-CN" altLang="en-US"/>
              <a:t>级。</a:t>
            </a:r>
            <a:br>
              <a:rPr lang="zh-CN" altLang="en-US"/>
            </a:br>
            <a:r>
              <a:rPr lang="zh-CN" altLang="en-US"/>
              <a:t>　　</a:t>
            </a:r>
            <a:r>
              <a:rPr lang="en-US" altLang="zh-CN"/>
              <a:t>(4)  RAID 5</a:t>
            </a:r>
            <a:r>
              <a:rPr lang="zh-CN" altLang="en-US"/>
              <a:t>级。</a:t>
            </a:r>
            <a:br>
              <a:rPr lang="zh-CN" altLang="en-US"/>
            </a:br>
            <a:r>
              <a:rPr lang="zh-CN" altLang="en-US"/>
              <a:t>　　</a:t>
            </a:r>
            <a:r>
              <a:rPr lang="en-US" altLang="zh-CN"/>
              <a:t>(5)  RAID 6</a:t>
            </a:r>
            <a:r>
              <a:rPr lang="zh-CN" altLang="en-US"/>
              <a:t>级和</a:t>
            </a:r>
            <a:r>
              <a:rPr lang="en-US" altLang="zh-CN"/>
              <a:t>RAID 7</a:t>
            </a:r>
            <a:r>
              <a:rPr lang="zh-CN" altLang="en-US"/>
              <a:t>级。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379554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 RAID</a:t>
            </a:r>
            <a:r>
              <a:rPr lang="zh-CN" altLang="en-US">
                <a:latin typeface="黑体" panose="02010609060101010101" pitchFamily="49" charset="-122"/>
                <a:ea typeface="黑体" panose="02010609060101010101" pitchFamily="49" charset="-122"/>
              </a:rPr>
              <a:t>的优点</a:t>
            </a:r>
            <a:r>
              <a:rPr lang="zh-CN" altLang="en-US"/>
              <a:t/>
            </a:r>
            <a:br>
              <a:rPr lang="zh-CN" altLang="en-US"/>
            </a:br>
            <a:r>
              <a:rPr lang="zh-CN" altLang="en-US"/>
              <a:t>　　</a:t>
            </a:r>
            <a:r>
              <a:rPr lang="en-US" altLang="zh-CN"/>
              <a:t>(1) </a:t>
            </a:r>
            <a:r>
              <a:rPr lang="zh-CN" altLang="en-US"/>
              <a:t>可靠性高，除了</a:t>
            </a:r>
            <a:r>
              <a:rPr lang="en-US" altLang="zh-CN"/>
              <a:t>RAID 0</a:t>
            </a:r>
            <a:r>
              <a:rPr lang="zh-CN" altLang="en-US"/>
              <a:t>级外，其余各级都采用了容错技术。当阵列中某一磁盘损坏时，并不会造成数据的丢失。此时可根据其它未损坏磁盘中的信息来恢复已损坏的盘中的信息。其可靠性比单台磁盘机高出一个数量级。</a:t>
            </a:r>
            <a:br>
              <a:rPr lang="zh-CN" altLang="en-US"/>
            </a:br>
            <a:r>
              <a:rPr lang="zh-CN" altLang="en-US"/>
              <a:t>　　</a:t>
            </a:r>
            <a:r>
              <a:rPr lang="en-US" altLang="zh-CN"/>
              <a:t>(2) </a:t>
            </a:r>
            <a:r>
              <a:rPr lang="zh-CN" altLang="en-US"/>
              <a:t>磁盘</a:t>
            </a:r>
            <a:r>
              <a:rPr lang="en-US" altLang="zh-CN"/>
              <a:t>I/O</a:t>
            </a:r>
            <a:r>
              <a:rPr lang="zh-CN" altLang="en-US"/>
              <a:t>速度高，由于采取了并行交叉存取方式，可使磁盘</a:t>
            </a:r>
            <a:r>
              <a:rPr lang="en-US" altLang="zh-CN"/>
              <a:t>I/O</a:t>
            </a:r>
            <a:r>
              <a:rPr lang="zh-CN" altLang="en-US"/>
              <a:t>速度提高</a:t>
            </a:r>
            <a:r>
              <a:rPr lang="en-US" altLang="zh-CN"/>
              <a:t>N-1</a:t>
            </a:r>
            <a:r>
              <a:rPr lang="zh-CN" altLang="en-US"/>
              <a:t>倍。</a:t>
            </a:r>
            <a:br>
              <a:rPr lang="zh-CN" altLang="en-US"/>
            </a:br>
            <a:r>
              <a:rPr lang="zh-CN" altLang="en-US"/>
              <a:t>　　</a:t>
            </a:r>
            <a:r>
              <a:rPr lang="en-US" altLang="zh-CN"/>
              <a:t>(3) </a:t>
            </a:r>
            <a:r>
              <a:rPr lang="zh-CN" altLang="en-US"/>
              <a:t>性能</a:t>
            </a:r>
            <a:r>
              <a:rPr lang="en-US" altLang="zh-CN"/>
              <a:t>/</a:t>
            </a:r>
            <a:r>
              <a:rPr lang="zh-CN" altLang="en-US"/>
              <a:t>价格比高，</a:t>
            </a:r>
            <a:r>
              <a:rPr lang="en-US" altLang="zh-CN"/>
              <a:t>RAID</a:t>
            </a:r>
            <a:r>
              <a:rPr lang="zh-CN" altLang="en-US"/>
              <a:t>的体积与具有相同容量和速度的大型磁盘系统相比，只是后者的</a:t>
            </a:r>
            <a:r>
              <a:rPr lang="en-US" altLang="zh-CN"/>
              <a:t>1/3</a:t>
            </a:r>
            <a:r>
              <a:rPr lang="zh-CN" altLang="en-US"/>
              <a:t>，价格也只是后者的</a:t>
            </a:r>
            <a:r>
              <a:rPr lang="en-US" altLang="zh-CN"/>
              <a:t>1/3</a:t>
            </a:r>
            <a:r>
              <a:rPr lang="zh-CN" altLang="en-US"/>
              <a:t>，且可靠性高。换言之，它仅以牺牲</a:t>
            </a:r>
            <a:r>
              <a:rPr lang="en-US" altLang="zh-CN"/>
              <a:t>1/N</a:t>
            </a:r>
            <a:r>
              <a:rPr lang="zh-CN" altLang="en-US"/>
              <a:t>的容量为代价，换取了高可靠性。</a:t>
            </a:r>
          </a:p>
        </p:txBody>
      </p:sp>
      <p:sp>
        <p:nvSpPr>
          <p:cNvPr id="760835" name="Rectangle 3"/>
          <p:cNvSpPr>
            <a:spLocks noGrp="1" noChangeArrowheads="1"/>
          </p:cNvSpPr>
          <p:nvPr>
            <p:ph type="body" idx="1"/>
          </p:nvPr>
        </p:nvSpPr>
        <p:spPr/>
        <p:txBody>
          <a:bodyPr/>
          <a:lstStyle/>
          <a:p>
            <a:endParaRPr lang="zh-CN" altLang="zh-CN"/>
          </a:p>
        </p:txBody>
      </p:sp>
      <p:sp>
        <p:nvSpPr>
          <p:cNvPr id="76083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03993064"/>
      </p:ext>
    </p:extLst>
  </p:cSld>
  <p:clrMapOvr>
    <a:masterClrMapping/>
  </p:clrMapOvr>
  <p:timing>
    <p:tnLst>
      <p:par>
        <p:cTn id="1" dur="indefinite" restart="never" nodeType="tmRoot"/>
      </p:par>
    </p:tn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8.4  </a:t>
            </a:r>
            <a:r>
              <a:rPr lang="zh-CN" altLang="en-US" sz="3200">
                <a:latin typeface="黑体" panose="02010609060101010101" pitchFamily="49" charset="-122"/>
                <a:ea typeface="黑体" panose="02010609060101010101" pitchFamily="49" charset="-122"/>
              </a:rPr>
              <a:t>提高磁盘可靠性的技术</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8.4.1  </a:t>
            </a:r>
            <a:r>
              <a:rPr lang="zh-CN" altLang="en-US">
                <a:latin typeface="黑体" panose="02010609060101010101" pitchFamily="49" charset="-122"/>
                <a:ea typeface="黑体" panose="02010609060101010101" pitchFamily="49" charset="-122"/>
              </a:rPr>
              <a:t>第一级容错技术</a:t>
            </a:r>
            <a:r>
              <a:rPr lang="en-US" altLang="zh-CN">
                <a:latin typeface="黑体" panose="02010609060101010101" pitchFamily="49" charset="-122"/>
                <a:ea typeface="黑体" panose="02010609060101010101" pitchFamily="49" charset="-122"/>
              </a:rPr>
              <a:t>SFT-Ⅰ</a:t>
            </a:r>
            <a:br>
              <a:rPr lang="en-US" altLang="zh-CN">
                <a:latin typeface="黑体" panose="02010609060101010101" pitchFamily="49" charset="-122"/>
                <a:ea typeface="黑体" panose="02010609060101010101" pitchFamily="49" charset="-122"/>
              </a:rPr>
            </a:br>
            <a:r>
              <a:rPr lang="zh-CN" altLang="en-US"/>
              <a:t>　　第一级容错技术</a:t>
            </a:r>
            <a:r>
              <a:rPr lang="en-US" altLang="zh-CN"/>
              <a:t>(SFT-Ⅰ)</a:t>
            </a:r>
            <a:r>
              <a:rPr lang="zh-CN" altLang="en-US"/>
              <a:t>是最基本的一种磁盘容错技术，主要用于防止因磁盘表面缺陷所造成的数据丢失。它包含双份目录、双份文件分配表及写后读校验等措施。</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234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a:t>　　</a:t>
            </a:r>
            <a:r>
              <a:rPr lang="en-US" altLang="zh-CN"/>
              <a:t>4) </a:t>
            </a:r>
            <a:r>
              <a:rPr lang="zh-CN" altLang="en-US"/>
              <a:t>采用面向对象技术</a:t>
            </a:r>
            <a:br>
              <a:rPr lang="zh-CN" altLang="en-US"/>
            </a:br>
            <a:r>
              <a:rPr lang="zh-CN" altLang="en-US"/>
              <a:t>　　操作系统是一个极其复杂的大型软件系统，我们不仅可以通过结构设计来分解操作系统的复杂度，还可以基于面向对象技术中的“抽象”和“隐蔽”原则控制系统的复杂性，再进一步利用“对象”、“封装”和“继承”等概念来确保操作系统的“正确性”、“可靠性”、“易修改性”、“易扩展性”等，并提高操作系统的设计速度。正因为面向对象技术能带来如此多的好处，故面向对象技术被广泛应用于现代操作系统的设计中。</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4630052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双份目录和双份文件分配表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在磁盘上存放的文件目录和文件分配表</a:t>
            </a:r>
            <a:r>
              <a:rPr lang="en-US" altLang="zh-CN"/>
              <a:t>FAT</a:t>
            </a:r>
            <a:r>
              <a:rPr lang="zh-CN" altLang="en-US"/>
              <a:t>，是文件管理所用的重要数据结构。为了防止这些表格被破坏，可在不同的磁盘上或在磁盘的不同区域中分别建立</a:t>
            </a:r>
            <a:r>
              <a:rPr lang="en-US" altLang="zh-CN"/>
              <a:t>(</a:t>
            </a:r>
            <a:r>
              <a:rPr lang="zh-CN" altLang="en-US"/>
              <a:t>双份</a:t>
            </a:r>
            <a:r>
              <a:rPr lang="en-US" altLang="zh-CN"/>
              <a:t>)</a:t>
            </a:r>
            <a:r>
              <a:rPr lang="zh-CN" altLang="en-US"/>
              <a:t>目录表和</a:t>
            </a:r>
            <a:r>
              <a:rPr lang="en-US" altLang="zh-CN"/>
              <a:t>FAT</a:t>
            </a:r>
            <a:r>
              <a:rPr lang="zh-CN" altLang="en-US"/>
              <a:t>。其中一份为主目录及主</a:t>
            </a:r>
            <a:r>
              <a:rPr lang="en-US" altLang="zh-CN"/>
              <a:t>FAT</a:t>
            </a:r>
            <a:r>
              <a:rPr lang="zh-CN" altLang="en-US"/>
              <a:t>，另一份为备份目录及备份</a:t>
            </a:r>
            <a:r>
              <a:rPr lang="en-US" altLang="zh-CN"/>
              <a:t>FAT</a:t>
            </a:r>
            <a:r>
              <a:rPr lang="zh-CN" altLang="en-US"/>
              <a:t>。一旦由于磁盘表面缺陷而造成主文件目录或主</a:t>
            </a:r>
            <a:r>
              <a:rPr lang="en-US" altLang="zh-CN"/>
              <a:t>FAT</a:t>
            </a:r>
            <a:r>
              <a:rPr lang="zh-CN" altLang="en-US"/>
              <a:t>的损坏时，系统便自动启用备份文件目录及备份</a:t>
            </a:r>
            <a:r>
              <a:rPr lang="en-US" altLang="zh-CN"/>
              <a:t>FAT</a:t>
            </a:r>
            <a:r>
              <a:rPr lang="zh-CN" altLang="en-US"/>
              <a:t>，从而可以保证磁盘上的数据仍是可访问的。</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9988512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热修复重定向和写后读校验</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由于磁盘价格昂贵，在磁盘表面有少量缺陷的情况下，则可采取某种补救措施后继续使用。一般主要采取以下两个补救措施：</a:t>
            </a:r>
            <a:br>
              <a:rPr lang="zh-CN" altLang="en-US"/>
            </a:br>
            <a:r>
              <a:rPr lang="zh-CN" altLang="en-US"/>
              <a:t>　　</a:t>
            </a:r>
            <a:r>
              <a:rPr lang="en-US" altLang="zh-CN"/>
              <a:t>(1) </a:t>
            </a:r>
            <a:r>
              <a:rPr lang="zh-CN" altLang="en-US"/>
              <a:t>热修复重定向。</a:t>
            </a:r>
            <a:br>
              <a:rPr lang="zh-CN" altLang="en-US"/>
            </a:br>
            <a:r>
              <a:rPr lang="zh-CN" altLang="en-US"/>
              <a:t>　　</a:t>
            </a:r>
            <a:r>
              <a:rPr lang="en-US" altLang="zh-CN"/>
              <a:t>(2) </a:t>
            </a:r>
            <a:r>
              <a:rPr lang="zh-CN" altLang="en-US"/>
              <a:t>写后读校验方式。 </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653485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8.4.2  </a:t>
            </a:r>
            <a:r>
              <a:rPr lang="zh-CN" altLang="en-US">
                <a:latin typeface="黑体" panose="02010609060101010101" pitchFamily="49" charset="-122"/>
                <a:ea typeface="黑体" panose="02010609060101010101" pitchFamily="49" charset="-122"/>
              </a:rPr>
              <a:t>第二级容错技术</a:t>
            </a:r>
            <a:r>
              <a:rPr lang="en-US" altLang="zh-CN">
                <a:latin typeface="黑体" panose="02010609060101010101" pitchFamily="49" charset="-122"/>
                <a:ea typeface="黑体" panose="02010609060101010101" pitchFamily="49" charset="-122"/>
              </a:rPr>
              <a:t>SFT-Ⅱ</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磁盘镜像</a:t>
            </a:r>
            <a:r>
              <a:rPr lang="en-US" altLang="zh-CN">
                <a:latin typeface="黑体" panose="02010609060101010101" pitchFamily="49" charset="-122"/>
                <a:ea typeface="黑体" panose="02010609060101010101" pitchFamily="49" charset="-122"/>
              </a:rPr>
              <a:t>(Disk Mirroring)</a:t>
            </a:r>
            <a:br>
              <a:rPr lang="en-US" altLang="zh-CN">
                <a:latin typeface="黑体" panose="02010609060101010101" pitchFamily="49" charset="-122"/>
                <a:ea typeface="黑体" panose="02010609060101010101" pitchFamily="49" charset="-122"/>
              </a:rPr>
            </a:br>
            <a:r>
              <a:rPr lang="zh-CN" altLang="en-US"/>
              <a:t>　　为了避免磁盘驱动器发生故障而丢失数据，便增设了磁盘镜像功能。为实现该功能，须在同一磁盘控制器下，再增设一个完全相同的磁盘驱动器，如图</a:t>
            </a:r>
            <a:r>
              <a:rPr lang="en-US" altLang="zh-CN"/>
              <a:t>8-13</a:t>
            </a:r>
            <a:r>
              <a:rPr lang="zh-CN" altLang="en-US"/>
              <a:t>所示。 </a:t>
            </a:r>
          </a:p>
        </p:txBody>
      </p:sp>
      <p:sp>
        <p:nvSpPr>
          <p:cNvPr id="76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4396410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磁盘双工</a:t>
            </a:r>
            <a:r>
              <a:rPr lang="en-US" altLang="zh-CN">
                <a:latin typeface="黑体" panose="02010609060101010101" pitchFamily="49" charset="-122"/>
                <a:ea typeface="黑体" panose="02010609060101010101" pitchFamily="49" charset="-122"/>
              </a:rPr>
              <a:t>(Disk Duplexing)</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果控制这两台磁盘驱动器的磁盘控制器发生故障，或主机到磁盘控制器之间的通道发生故障，磁盘镜像功能便起不到数据保护的作用。因此，在第二级容错技术中，又增加了磁盘双工功能，即将两台磁盘驱动器分别接到两个磁盘控制器上，同样使这两台磁盘机镜像成对，如图</a:t>
            </a:r>
            <a:r>
              <a:rPr lang="en-US" altLang="zh-CN"/>
              <a:t>8-14</a:t>
            </a:r>
            <a:r>
              <a:rPr lang="zh-CN" altLang="en-US"/>
              <a:t>所示。</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412376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endParaRPr lang="zh-CN" altLang="zh-CN"/>
          </a:p>
        </p:txBody>
      </p:sp>
      <p:sp>
        <p:nvSpPr>
          <p:cNvPr id="766979" name="Rectangle 3"/>
          <p:cNvSpPr>
            <a:spLocks noGrp="1" noChangeArrowheads="1"/>
          </p:cNvSpPr>
          <p:nvPr>
            <p:ph type="body" idx="1"/>
          </p:nvPr>
        </p:nvSpPr>
        <p:spPr/>
        <p:txBody>
          <a:bodyPr/>
          <a:lstStyle/>
          <a:p>
            <a:r>
              <a:rPr lang="zh-CN" altLang="en-US"/>
              <a:t>图</a:t>
            </a:r>
            <a:r>
              <a:rPr lang="en-US" altLang="zh-CN"/>
              <a:t>8-13  </a:t>
            </a:r>
            <a:r>
              <a:rPr lang="zh-CN" altLang="en-US"/>
              <a:t>磁盘镜像示意图 </a:t>
            </a:r>
          </a:p>
        </p:txBody>
      </p:sp>
      <p:pic>
        <p:nvPicPr>
          <p:cNvPr id="766980" name="Picture 4" descr="8-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44675"/>
            <a:ext cx="57150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28910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endParaRPr lang="zh-CN" altLang="zh-CN"/>
          </a:p>
        </p:txBody>
      </p:sp>
      <p:sp>
        <p:nvSpPr>
          <p:cNvPr id="768003" name="Rectangle 3"/>
          <p:cNvSpPr>
            <a:spLocks noGrp="1" noChangeArrowheads="1"/>
          </p:cNvSpPr>
          <p:nvPr>
            <p:ph type="body" idx="1"/>
          </p:nvPr>
        </p:nvSpPr>
        <p:spPr>
          <a:xfrm>
            <a:off x="0" y="5516563"/>
            <a:ext cx="9144000" cy="476250"/>
          </a:xfrm>
        </p:spPr>
        <p:txBody>
          <a:bodyPr/>
          <a:lstStyle/>
          <a:p>
            <a:r>
              <a:rPr lang="zh-CN" altLang="en-US"/>
              <a:t>图</a:t>
            </a:r>
            <a:r>
              <a:rPr lang="en-US" altLang="zh-CN"/>
              <a:t>8-14  </a:t>
            </a:r>
            <a:r>
              <a:rPr lang="zh-CN" altLang="en-US"/>
              <a:t>磁盘双工示意图 </a:t>
            </a:r>
          </a:p>
        </p:txBody>
      </p:sp>
      <p:pic>
        <p:nvPicPr>
          <p:cNvPr id="768004" name="Picture 4" descr="8-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73238"/>
            <a:ext cx="5715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8659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8.4.3  </a:t>
            </a:r>
            <a:r>
              <a:rPr lang="zh-CN" altLang="en-US">
                <a:latin typeface="黑体" panose="02010609060101010101" pitchFamily="49" charset="-122"/>
                <a:ea typeface="黑体" panose="02010609060101010101" pitchFamily="49" charset="-122"/>
              </a:rPr>
              <a:t>基于集群技术的容错功能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双机热备份模式</a:t>
            </a:r>
            <a:br>
              <a:rPr lang="zh-CN" altLang="en-US">
                <a:latin typeface="黑体" panose="02010609060101010101" pitchFamily="49" charset="-122"/>
                <a:ea typeface="黑体" panose="02010609060101010101" pitchFamily="49" charset="-122"/>
              </a:rPr>
            </a:br>
            <a:r>
              <a:rPr lang="zh-CN" altLang="en-US"/>
              <a:t>　　如图</a:t>
            </a:r>
            <a:r>
              <a:rPr lang="en-US" altLang="zh-CN"/>
              <a:t>8-15</a:t>
            </a:r>
            <a:r>
              <a:rPr lang="zh-CN" altLang="en-US"/>
              <a:t>所示，在这种模式的系统中，备有两台服务器，两者的处理能力通常是完全相同的，一台作为主服务器，另一台作为备份服务器。 </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24045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endParaRPr lang="zh-CN" altLang="zh-CN"/>
          </a:p>
        </p:txBody>
      </p:sp>
      <p:sp>
        <p:nvSpPr>
          <p:cNvPr id="770051" name="Rectangle 3"/>
          <p:cNvSpPr>
            <a:spLocks noGrp="1" noChangeArrowheads="1"/>
          </p:cNvSpPr>
          <p:nvPr>
            <p:ph type="body" idx="1"/>
          </p:nvPr>
        </p:nvSpPr>
        <p:spPr>
          <a:xfrm>
            <a:off x="0" y="4652963"/>
            <a:ext cx="9144000" cy="476250"/>
          </a:xfrm>
        </p:spPr>
        <p:txBody>
          <a:bodyPr/>
          <a:lstStyle/>
          <a:p>
            <a:r>
              <a:rPr lang="zh-CN" altLang="en-US"/>
              <a:t>图</a:t>
            </a:r>
            <a:r>
              <a:rPr lang="en-US" altLang="zh-CN"/>
              <a:t>8-15  </a:t>
            </a:r>
            <a:r>
              <a:rPr lang="zh-CN" altLang="en-US"/>
              <a:t>双机热备份模式</a:t>
            </a:r>
          </a:p>
        </p:txBody>
      </p:sp>
      <p:pic>
        <p:nvPicPr>
          <p:cNvPr id="770052" name="Picture 4" descr="8-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420938"/>
            <a:ext cx="7272337" cy="146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19849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双机互为备份模式</a:t>
            </a:r>
            <a:r>
              <a:rPr lang="zh-CN" altLang="en-US"/>
              <a:t/>
            </a:r>
            <a:br>
              <a:rPr lang="zh-CN" altLang="en-US"/>
            </a:br>
            <a:r>
              <a:rPr lang="zh-CN" altLang="en-US"/>
              <a:t>　　在双机互为备份模式中，平时，两台服务器均为在线服务器，它们各自完成自己的任务，例如，一台作为数据库服务器，另一台作为电子邮件服务器。为了实现两者互为备份的功能，在两台服务器之间，应通过某种专线将其连接起来。如果希望两台服务器之间能相距较远，最好利用</a:t>
            </a:r>
            <a:r>
              <a:rPr lang="en-US" altLang="zh-CN"/>
              <a:t>FDDI</a:t>
            </a:r>
            <a:r>
              <a:rPr lang="zh-CN" altLang="en-US"/>
              <a:t>单模光纤来连接两台服务器。在此情况下，最好再通过路由器将两台服务器互连起来，作为备份通信线路。图</a:t>
            </a:r>
            <a:r>
              <a:rPr lang="en-US" altLang="zh-CN"/>
              <a:t>8-16</a:t>
            </a:r>
            <a:r>
              <a:rPr lang="zh-CN" altLang="en-US"/>
              <a:t>示出了双机互为备份系统的情况。</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695134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endParaRPr lang="zh-CN" altLang="zh-CN"/>
          </a:p>
        </p:txBody>
      </p:sp>
      <p:sp>
        <p:nvSpPr>
          <p:cNvPr id="772099" name="Rectangle 3"/>
          <p:cNvSpPr>
            <a:spLocks noGrp="1" noChangeArrowheads="1"/>
          </p:cNvSpPr>
          <p:nvPr>
            <p:ph type="body" idx="1"/>
          </p:nvPr>
        </p:nvSpPr>
        <p:spPr>
          <a:xfrm>
            <a:off x="0" y="5445125"/>
            <a:ext cx="9144000" cy="476250"/>
          </a:xfrm>
        </p:spPr>
        <p:txBody>
          <a:bodyPr/>
          <a:lstStyle/>
          <a:p>
            <a:r>
              <a:rPr lang="zh-CN" altLang="en-US"/>
              <a:t>图</a:t>
            </a:r>
            <a:r>
              <a:rPr lang="en-US" altLang="zh-CN"/>
              <a:t>8-16  </a:t>
            </a:r>
            <a:r>
              <a:rPr lang="zh-CN" altLang="en-US"/>
              <a:t>双机互为备份系统的示意图</a:t>
            </a:r>
          </a:p>
        </p:txBody>
      </p:sp>
      <p:pic>
        <p:nvPicPr>
          <p:cNvPr id="772100" name="Picture 4" descr="8-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73238"/>
            <a:ext cx="6242050" cy="306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9464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微内核的基本功能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微内核应具有哪些功能，或者说哪些功能应放在微内核内，哪些应放在微内核外，目前尚无明确的规定。现在一般都采用“机制与策略分离”的原理，将机制部分以及与硬件紧密相关的部分放入微内核中。由此可知微内核通常具有如下几方面的功能：</a:t>
            </a:r>
            <a:br>
              <a:rPr lang="zh-CN" altLang="en-US"/>
            </a:br>
            <a:r>
              <a:rPr lang="zh-CN" altLang="en-US"/>
              <a:t>　　</a:t>
            </a:r>
            <a:r>
              <a:rPr lang="en-US" altLang="zh-CN"/>
              <a:t>1) </a:t>
            </a:r>
            <a:r>
              <a:rPr lang="zh-CN" altLang="en-US"/>
              <a:t>进程</a:t>
            </a:r>
            <a:r>
              <a:rPr lang="en-US" altLang="zh-CN"/>
              <a:t>(</a:t>
            </a:r>
            <a:r>
              <a:rPr lang="zh-CN" altLang="en-US"/>
              <a:t>线程</a:t>
            </a:r>
            <a:r>
              <a:rPr lang="en-US" altLang="zh-CN"/>
              <a:t>)</a:t>
            </a:r>
            <a:r>
              <a:rPr lang="zh-CN" altLang="en-US"/>
              <a:t>管理                             </a:t>
            </a:r>
            <a:br>
              <a:rPr lang="zh-CN" altLang="en-US"/>
            </a:br>
            <a:r>
              <a:rPr lang="zh-CN" altLang="en-US"/>
              <a:t>　　</a:t>
            </a:r>
            <a:r>
              <a:rPr lang="en-US" altLang="zh-CN"/>
              <a:t>2) </a:t>
            </a:r>
            <a:r>
              <a:rPr lang="zh-CN" altLang="en-US"/>
              <a:t>低级存储器管理</a:t>
            </a:r>
            <a:br>
              <a:rPr lang="zh-CN" altLang="en-US"/>
            </a:br>
            <a:r>
              <a:rPr lang="zh-CN" altLang="en-US"/>
              <a:t>　　</a:t>
            </a:r>
            <a:r>
              <a:rPr lang="en-US" altLang="zh-CN"/>
              <a:t>3) </a:t>
            </a:r>
            <a:r>
              <a:rPr lang="zh-CN" altLang="en-US"/>
              <a:t>中断和陷入处理</a:t>
            </a:r>
            <a:br>
              <a:rPr lang="zh-CN" altLang="en-US"/>
            </a:br>
            <a:endParaRPr lang="zh-CN" altLang="en-US"/>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545329"/>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公用磁盘模式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减少信息复制的开销，可以将多台计算机连接到一台公共的磁盘系统上去。该公共磁盘被划分为若干个卷。每台计算机使用一个卷。如果某台计算机发生故障，此时系统将重新进行配置，根据某种调度策略来选择另一台替代机器，后者对发生故障的机器的卷拥有所有权，从而可接替故障计算机所承担的任务。这种模式的优点是消除了信息的复制时间，因而减少了网络和服务器的开销。</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723487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8.4.4  </a:t>
            </a:r>
            <a:r>
              <a:rPr lang="zh-CN" altLang="en-US">
                <a:latin typeface="黑体" panose="02010609060101010101" pitchFamily="49" charset="-122"/>
                <a:ea typeface="黑体" panose="02010609060101010101" pitchFamily="49" charset="-122"/>
              </a:rPr>
              <a:t>后备系统</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磁带机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它是最早作为计算机系统的外存储器。但由于它只适合存储顺序文件，故现在主要把它作为后备设备。磁盘机的主要优点是容量大，一般可达数</a:t>
            </a:r>
            <a:r>
              <a:rPr lang="en-US" altLang="zh-CN"/>
              <a:t>GB</a:t>
            </a:r>
            <a:r>
              <a:rPr lang="zh-CN" altLang="en-US"/>
              <a:t>至数十</a:t>
            </a:r>
            <a:r>
              <a:rPr lang="en-US" altLang="zh-CN"/>
              <a:t>GB</a:t>
            </a:r>
            <a:r>
              <a:rPr lang="zh-CN" altLang="en-US"/>
              <a:t>，且价格便宜，故在许多大、中型系统中都配置了磁带机。其缺点是只能顺序存取且速度也较慢，为数百</a:t>
            </a:r>
            <a:r>
              <a:rPr lang="en-US" altLang="zh-CN"/>
              <a:t>KB</a:t>
            </a:r>
            <a:r>
              <a:rPr lang="zh-CN" altLang="en-US"/>
              <a:t>到数</a:t>
            </a:r>
            <a:r>
              <a:rPr lang="en-US" altLang="zh-CN"/>
              <a:t>MB</a:t>
            </a:r>
            <a:r>
              <a:rPr lang="zh-CN" altLang="en-US"/>
              <a:t>，为了将一个大容量磁盘上的数据拷贝到磁带上，需要花费很多时间。</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2687118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硬盘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移动磁盘。</a:t>
            </a:r>
            <a:br>
              <a:rPr lang="zh-CN" altLang="en-US"/>
            </a:br>
            <a:r>
              <a:rPr lang="zh-CN" altLang="en-US"/>
              <a:t>　　</a:t>
            </a:r>
            <a:r>
              <a:rPr lang="en-US" altLang="zh-CN"/>
              <a:t>(2) </a:t>
            </a:r>
            <a:r>
              <a:rPr lang="zh-CN" altLang="en-US"/>
              <a:t>固定硬盘驱动器。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667416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endParaRPr lang="zh-CN" altLang="zh-CN"/>
          </a:p>
        </p:txBody>
      </p:sp>
      <p:sp>
        <p:nvSpPr>
          <p:cNvPr id="776195" name="Rectangle 3"/>
          <p:cNvSpPr>
            <a:spLocks noGrp="1" noChangeArrowheads="1"/>
          </p:cNvSpPr>
          <p:nvPr>
            <p:ph type="body" idx="1"/>
          </p:nvPr>
        </p:nvSpPr>
        <p:spPr/>
        <p:txBody>
          <a:bodyPr/>
          <a:lstStyle/>
          <a:p>
            <a:r>
              <a:rPr lang="zh-CN" altLang="en-US"/>
              <a:t>图</a:t>
            </a:r>
            <a:r>
              <a:rPr lang="en-US" altLang="zh-CN"/>
              <a:t>8-17  </a:t>
            </a:r>
            <a:r>
              <a:rPr lang="zh-CN" altLang="en-US"/>
              <a:t>利用大容量硬盘兼做后备系统</a:t>
            </a:r>
          </a:p>
        </p:txBody>
      </p:sp>
      <p:pic>
        <p:nvPicPr>
          <p:cNvPr id="776196" name="Picture 4" descr="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268413"/>
            <a:ext cx="5373687" cy="403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61226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光盘驱动器</a:t>
            </a:r>
            <a:r>
              <a:rPr lang="zh-CN" altLang="en-US"/>
              <a:t/>
            </a:r>
            <a:br>
              <a:rPr lang="zh-CN" altLang="en-US"/>
            </a:br>
            <a:r>
              <a:rPr lang="zh-CN" altLang="en-US"/>
              <a:t>　　光盘驱动器是现在最流行的多媒体设备，可将它们分为如下两类：</a:t>
            </a:r>
            <a:br>
              <a:rPr lang="zh-CN" altLang="en-US"/>
            </a:br>
            <a:r>
              <a:rPr lang="zh-CN" altLang="en-US"/>
              <a:t>　　</a:t>
            </a:r>
            <a:r>
              <a:rPr lang="en-US" altLang="zh-CN"/>
              <a:t>(1) </a:t>
            </a:r>
            <a:r>
              <a:rPr lang="zh-CN" altLang="en-US"/>
              <a:t>只读光盘驱动器</a:t>
            </a:r>
            <a:r>
              <a:rPr lang="en-US" altLang="zh-CN"/>
              <a:t>CD-ROM</a:t>
            </a:r>
            <a:r>
              <a:rPr lang="zh-CN" altLang="en-US"/>
              <a:t>和</a:t>
            </a:r>
            <a:r>
              <a:rPr lang="en-US" altLang="zh-CN"/>
              <a:t>DVD-ROM</a:t>
            </a:r>
            <a:r>
              <a:rPr lang="zh-CN" altLang="en-US"/>
              <a:t>。</a:t>
            </a:r>
            <a:br>
              <a:rPr lang="zh-CN" altLang="en-US"/>
            </a:br>
            <a:r>
              <a:rPr lang="zh-CN" altLang="en-US"/>
              <a:t>　　</a:t>
            </a:r>
            <a:r>
              <a:rPr lang="en-US" altLang="zh-CN"/>
              <a:t>(2) </a:t>
            </a:r>
            <a:r>
              <a:rPr lang="zh-CN" altLang="en-US"/>
              <a:t>可读写光盘驱动器。</a:t>
            </a:r>
          </a:p>
        </p:txBody>
      </p:sp>
      <p:sp>
        <p:nvSpPr>
          <p:cNvPr id="777219" name="Rectangle 3"/>
          <p:cNvSpPr>
            <a:spLocks noGrp="1" noChangeArrowheads="1"/>
          </p:cNvSpPr>
          <p:nvPr>
            <p:ph type="body" idx="1"/>
          </p:nvPr>
        </p:nvSpPr>
        <p:spPr/>
        <p:txBody>
          <a:bodyPr/>
          <a:lstStyle/>
          <a:p>
            <a:endParaRPr lang="zh-CN" altLang="zh-CN"/>
          </a:p>
        </p:txBody>
      </p:sp>
      <p:sp>
        <p:nvSpPr>
          <p:cNvPr id="777220"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58636345"/>
      </p:ext>
    </p:extLst>
  </p:cSld>
  <p:clrMapOvr>
    <a:masterClrMapping/>
  </p:clrMapOvr>
  <p:timing>
    <p:tnLst>
      <p:par>
        <p:cTn id="1" dur="indefinite" restart="never" nodeType="tmRoot"/>
      </p:par>
    </p:tn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8.5  </a:t>
            </a:r>
            <a:r>
              <a:rPr lang="zh-CN" altLang="en-US" sz="3200">
                <a:latin typeface="黑体" panose="02010609060101010101" pitchFamily="49" charset="-122"/>
                <a:ea typeface="黑体" panose="02010609060101010101" pitchFamily="49" charset="-122"/>
              </a:rPr>
              <a:t>数据一致性控制</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在实际应用中，经常会在多个文件中都含有同一个数据。所谓数据一致性问题是指，保存在多个文件中的同一数据，在任何情况下都必需能保证相同。 </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8048963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8.5.1  </a:t>
            </a:r>
            <a:r>
              <a:rPr lang="zh-CN" altLang="en-US">
                <a:latin typeface="黑体" panose="02010609060101010101" pitchFamily="49" charset="-122"/>
                <a:ea typeface="黑体" panose="02010609060101010101" pitchFamily="49" charset="-122"/>
              </a:rPr>
              <a:t>事务</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事务的定义</a:t>
            </a:r>
            <a:br>
              <a:rPr lang="zh-CN" altLang="en-US">
                <a:latin typeface="黑体" panose="02010609060101010101" pitchFamily="49" charset="-122"/>
                <a:ea typeface="黑体" panose="02010609060101010101" pitchFamily="49" charset="-122"/>
              </a:rPr>
            </a:br>
            <a:r>
              <a:rPr lang="zh-CN" altLang="en-US"/>
              <a:t>　　事务是用于访问和修改各种数据项的一个程序单位。事务也可以被看做是一系列相关读和写操作。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84617451"/>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事务记录</a:t>
            </a:r>
            <a:r>
              <a:rPr lang="en-US" altLang="zh-CN">
                <a:latin typeface="黑体" panose="02010609060101010101" pitchFamily="49" charset="-122"/>
                <a:ea typeface="黑体" panose="02010609060101010101" pitchFamily="49" charset="-122"/>
              </a:rPr>
              <a:t>(Transaction Record)</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为了实现上述的原子修改，通常须借助于称为事务记录的数据结构来实现。这些数据结构被放在一个非常可靠的存储器</a:t>
            </a:r>
            <a:r>
              <a:rPr lang="en-US" altLang="zh-CN"/>
              <a:t>(</a:t>
            </a:r>
            <a:r>
              <a:rPr lang="zh-CN" altLang="en-US"/>
              <a:t>又称稳定存储器</a:t>
            </a:r>
            <a:r>
              <a:rPr lang="en-US" altLang="zh-CN"/>
              <a:t>)</a:t>
            </a:r>
            <a:r>
              <a:rPr lang="zh-CN" altLang="en-US"/>
              <a:t>中，用来记录在事务运行时数据项修改的全部信息，故又称为运行记录</a:t>
            </a:r>
            <a:r>
              <a:rPr lang="en-US" altLang="zh-CN"/>
              <a:t>(Log)</a:t>
            </a:r>
            <a:r>
              <a:rPr lang="zh-CN" altLang="en-US"/>
              <a:t>。 </a:t>
            </a:r>
          </a:p>
        </p:txBody>
      </p:sp>
      <p:sp>
        <p:nvSpPr>
          <p:cNvPr id="78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057133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恢复算法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由于一组被事务</a:t>
            </a:r>
            <a:r>
              <a:rPr lang="en-US" altLang="zh-CN"/>
              <a:t>Ti</a:t>
            </a:r>
            <a:r>
              <a:rPr lang="zh-CN" altLang="en-US"/>
              <a:t>修改的数据以及它们被修改前和修改后的值都能在事务记录表中找到，因此，利用事务记录表系统能处理任何故障而不致使故障造成非易失性存储器中信息的丢失。恢复算法可利用以下两个过程：</a:t>
            </a:r>
            <a:br>
              <a:rPr lang="zh-CN" altLang="en-US"/>
            </a:br>
            <a:r>
              <a:rPr lang="zh-CN" altLang="en-US"/>
              <a:t>　　</a:t>
            </a:r>
            <a:r>
              <a:rPr lang="en-US" altLang="zh-CN"/>
              <a:t>(1)  undo〈Ti〉</a:t>
            </a:r>
            <a:r>
              <a:rPr lang="zh-CN" altLang="en-US"/>
              <a:t>。该过程把所有被事务</a:t>
            </a:r>
            <a:r>
              <a:rPr lang="en-US" altLang="zh-CN"/>
              <a:t>Ti</a:t>
            </a:r>
            <a:r>
              <a:rPr lang="zh-CN" altLang="en-US"/>
              <a:t>修改过的数据恢复为修改前的值。</a:t>
            </a:r>
            <a:br>
              <a:rPr lang="zh-CN" altLang="en-US"/>
            </a:br>
            <a:r>
              <a:rPr lang="zh-CN" altLang="en-US"/>
              <a:t>　　</a:t>
            </a:r>
            <a:r>
              <a:rPr lang="en-US" altLang="zh-CN"/>
              <a:t>(2)  redo〈Ti〉</a:t>
            </a:r>
            <a:r>
              <a:rPr lang="zh-CN" altLang="en-US"/>
              <a:t>。该过程能把所有被事务</a:t>
            </a:r>
            <a:r>
              <a:rPr lang="en-US" altLang="zh-CN"/>
              <a:t>Ti</a:t>
            </a:r>
            <a:r>
              <a:rPr lang="zh-CN" altLang="en-US"/>
              <a:t>修改过的数据设置为新值。</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981158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8.5.2  </a:t>
            </a:r>
            <a:r>
              <a:rPr lang="zh-CN" altLang="en-US">
                <a:latin typeface="黑体" panose="02010609060101010101" pitchFamily="49" charset="-122"/>
                <a:ea typeface="黑体" panose="02010609060101010101" pitchFamily="49" charset="-122"/>
              </a:rPr>
              <a:t>检查点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检查点</a:t>
            </a:r>
            <a:r>
              <a:rPr lang="en-US" altLang="zh-CN">
                <a:latin typeface="黑体" panose="02010609060101010101" pitchFamily="49" charset="-122"/>
                <a:ea typeface="黑体" panose="02010609060101010101" pitchFamily="49" charset="-122"/>
              </a:rPr>
              <a:t>(Check Points)</a:t>
            </a:r>
            <a:r>
              <a:rPr lang="zh-CN" altLang="en-US">
                <a:latin typeface="黑体" panose="02010609060101010101" pitchFamily="49" charset="-122"/>
                <a:ea typeface="黑体" panose="02010609060101010101" pitchFamily="49" charset="-122"/>
              </a:rPr>
              <a:t>的作用</a:t>
            </a:r>
            <a:br>
              <a:rPr lang="zh-CN" altLang="en-US">
                <a:latin typeface="黑体" panose="02010609060101010101" pitchFamily="49" charset="-122"/>
                <a:ea typeface="黑体" panose="02010609060101010101" pitchFamily="49" charset="-122"/>
              </a:rPr>
            </a:br>
            <a:r>
              <a:rPr lang="zh-CN" altLang="en-US"/>
              <a:t>　　如前所述，当系统发生故障时，必须去检查整个</a:t>
            </a:r>
            <a:r>
              <a:rPr lang="en-US" altLang="zh-CN"/>
              <a:t>Log</a:t>
            </a:r>
            <a:r>
              <a:rPr lang="zh-CN" altLang="en-US"/>
              <a:t>表，以确定哪些事务需要利用</a:t>
            </a:r>
            <a:r>
              <a:rPr lang="en-US" altLang="zh-CN"/>
              <a:t>redo〈Ti〉</a:t>
            </a:r>
            <a:r>
              <a:rPr lang="zh-CN" altLang="en-US"/>
              <a:t>过程去设置新值，而哪些事务又需要利用</a:t>
            </a:r>
            <a:r>
              <a:rPr lang="en-US" altLang="zh-CN"/>
              <a:t>undo〈Ti〉</a:t>
            </a:r>
            <a:r>
              <a:rPr lang="zh-CN" altLang="en-US"/>
              <a:t>过程去恢复数据的旧值。由于在系统中可能存在着许多并发执行的事务，因而在事务记录表中就会有许多事务执行操作的记录。随着时间的推移，记录的数据也会愈来愈多。因此，一旦系统发生故障，在事务记录表中的记录清理起来就非常费时。</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1276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微内核操作系统的优点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由于微内核</a:t>
            </a:r>
            <a:r>
              <a:rPr lang="en-US" altLang="zh-CN"/>
              <a:t>OS</a:t>
            </a:r>
            <a:r>
              <a:rPr lang="zh-CN" altLang="en-US"/>
              <a:t>结构是建立在模块化、层次化结构的基础上的，并采用了客户</a:t>
            </a:r>
            <a:r>
              <a:rPr lang="en-US" altLang="zh-CN"/>
              <a:t>/</a:t>
            </a:r>
            <a:r>
              <a:rPr lang="zh-CN" altLang="en-US"/>
              <a:t>服务器模式和面向对象的程序设计技术，因此，微内核结构的操作系统是集各种技术优点之大成，因而使之具有如下优点：</a:t>
            </a:r>
            <a:br>
              <a:rPr lang="zh-CN" altLang="en-US"/>
            </a:br>
            <a:r>
              <a:rPr lang="zh-CN" altLang="en-US"/>
              <a:t>　　</a:t>
            </a:r>
            <a:r>
              <a:rPr lang="en-US" altLang="zh-CN"/>
              <a:t>(1) </a:t>
            </a:r>
            <a:r>
              <a:rPr lang="zh-CN" altLang="en-US"/>
              <a:t>提高了系统的可扩展性。 </a:t>
            </a:r>
            <a:br>
              <a:rPr lang="zh-CN" altLang="en-US"/>
            </a:br>
            <a:r>
              <a:rPr lang="zh-CN" altLang="en-US"/>
              <a:t>　　</a:t>
            </a:r>
            <a:r>
              <a:rPr lang="en-US" altLang="zh-CN"/>
              <a:t>(2) </a:t>
            </a:r>
            <a:r>
              <a:rPr lang="zh-CN" altLang="en-US"/>
              <a:t>增强了系统的可靠性。</a:t>
            </a:r>
            <a:br>
              <a:rPr lang="zh-CN" altLang="en-US"/>
            </a:br>
            <a:r>
              <a:rPr lang="zh-CN" altLang="en-US"/>
              <a:t>　　</a:t>
            </a:r>
            <a:r>
              <a:rPr lang="en-US" altLang="zh-CN"/>
              <a:t>(3) </a:t>
            </a:r>
            <a:r>
              <a:rPr lang="zh-CN" altLang="en-US"/>
              <a:t>可移植性强。</a:t>
            </a:r>
            <a:br>
              <a:rPr lang="zh-CN" altLang="en-US"/>
            </a:br>
            <a:r>
              <a:rPr lang="zh-CN" altLang="en-US"/>
              <a:t>　　</a:t>
            </a:r>
            <a:r>
              <a:rPr lang="en-US" altLang="zh-CN"/>
              <a:t>(4) </a:t>
            </a:r>
            <a:r>
              <a:rPr lang="zh-CN" altLang="en-US"/>
              <a:t>提供了对分布式系统的支持。</a:t>
            </a:r>
            <a:br>
              <a:rPr lang="zh-CN" altLang="en-US"/>
            </a:br>
            <a:r>
              <a:rPr lang="zh-CN" altLang="en-US"/>
              <a:t>　　</a:t>
            </a:r>
            <a:r>
              <a:rPr lang="en-US" altLang="zh-CN"/>
              <a:t>(5) </a:t>
            </a:r>
            <a:r>
              <a:rPr lang="zh-CN" altLang="en-US"/>
              <a:t>融入了面向对象技术。 </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193253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新的恢复算法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引入检查点后，可以大大减少恢复处理的开销。因为在发生故障后，并不需要对事务记录表中的所有事务记录进行处理，而只需对最后一个检查点之后的事务记录进行处理。因此，恢复例程首先查找事务记录表，确定在最近检查点以前开始执行的最后的事务</a:t>
            </a:r>
            <a:r>
              <a:rPr lang="en-US" altLang="zh-CN"/>
              <a:t>T</a:t>
            </a:r>
            <a:r>
              <a:rPr lang="en-US" altLang="zh-CN" baseline="-25000"/>
              <a:t>i</a:t>
            </a:r>
            <a:r>
              <a:rPr lang="zh-CN" altLang="en-US"/>
              <a:t>。在找到这样的事务后，再返回去搜索事务记录表，便可找到第一个检查点记录，恢复例程便从该检查点开始返回搜索各个事务的记录，并利用</a:t>
            </a:r>
            <a:r>
              <a:rPr lang="en-US" altLang="zh-CN"/>
              <a:t>redo</a:t>
            </a:r>
            <a:r>
              <a:rPr lang="zh-CN" altLang="en-US"/>
              <a:t>和</a:t>
            </a:r>
            <a:r>
              <a:rPr lang="en-US" altLang="zh-CN"/>
              <a:t>undo</a:t>
            </a:r>
            <a:r>
              <a:rPr lang="zh-CN" altLang="en-US"/>
              <a:t>过程对它们进行处理。</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356707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8.5.3  </a:t>
            </a:r>
            <a:r>
              <a:rPr lang="zh-CN" altLang="en-US">
                <a:latin typeface="黑体" panose="02010609060101010101" pitchFamily="49" charset="-122"/>
                <a:ea typeface="黑体" panose="02010609060101010101" pitchFamily="49" charset="-122"/>
              </a:rPr>
              <a:t>并发控制</a:t>
            </a:r>
            <a:r>
              <a:rPr lang="en-US" altLang="zh-CN">
                <a:latin typeface="黑体" panose="02010609060101010101" pitchFamily="49" charset="-122"/>
                <a:ea typeface="黑体" panose="02010609060101010101" pitchFamily="49" charset="-122"/>
              </a:rPr>
              <a:t>(Concurrent Control)</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利用互斥锁实现</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顺序性</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zh-CN" altLang="en-US"/>
              <a:t>　　实现顺序性的一种最简单的方法，是设置一种用于实现互斥的锁，简称为互斥锁</a:t>
            </a:r>
            <a:r>
              <a:rPr lang="en-US" altLang="zh-CN"/>
              <a:t>(Exclusive Lock)</a:t>
            </a:r>
            <a:r>
              <a:rPr lang="zh-CN" altLang="en-US"/>
              <a:t>。在利用互斥锁实现顺序性时，应为每一个共享对象设置一把互斥锁。当某一事务</a:t>
            </a:r>
            <a:r>
              <a:rPr lang="en-US" altLang="zh-CN"/>
              <a:t>T</a:t>
            </a:r>
            <a:r>
              <a:rPr lang="en-US" altLang="zh-CN" baseline="-25000"/>
              <a:t>i</a:t>
            </a:r>
            <a:r>
              <a:rPr lang="zh-CN" altLang="en-US"/>
              <a:t>要去访问某对象时，应先获得该对象的互斥锁。若成功，便用该锁将该对象锁住，于是事务</a:t>
            </a:r>
            <a:r>
              <a:rPr lang="en-US" altLang="zh-CN"/>
              <a:t>T</a:t>
            </a:r>
            <a:r>
              <a:rPr lang="zh-CN" altLang="en-US"/>
              <a:t>便可对该对象执行读或写操作；而其它事务由于未能获得该锁，因而不能访问该对象。如果</a:t>
            </a:r>
            <a:r>
              <a:rPr lang="en-US" altLang="zh-CN"/>
              <a:t>T</a:t>
            </a:r>
            <a:r>
              <a:rPr lang="en-US" altLang="zh-CN" baseline="-25000"/>
              <a:t>i</a:t>
            </a:r>
            <a:r>
              <a:rPr lang="zh-CN" altLang="en-US"/>
              <a:t>需要对一批对象进行访问，则为了保证事务操作的原子性，</a:t>
            </a:r>
            <a:r>
              <a:rPr lang="en-US" altLang="zh-CN"/>
              <a:t>T</a:t>
            </a:r>
            <a:r>
              <a:rPr lang="en-US" altLang="zh-CN" baseline="-25000"/>
              <a:t>i</a:t>
            </a:r>
            <a:r>
              <a:rPr lang="zh-CN" altLang="en-US"/>
              <a:t>应先获得这一批对象的互斥锁，以将这些对象全部锁住。 </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419953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利用互斥锁和共享锁实现顺序性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利用互斥锁实现顺序性的方法简单易行。目前有不少系统都是采用这种方法来保证事务操作的顺序性，但这却存在着效率不高的问题。因为一个共享文件虽然只允许一个事务去写，但却允许多个事务同时去读；而在利用互斥锁来锁住文件后，则只允许一个事务去读。为了提高运行效率而又引入了另一种形式的锁</a:t>
            </a:r>
            <a:r>
              <a:rPr lang="en-US" altLang="zh-CN"/>
              <a:t>——</a:t>
            </a:r>
            <a:r>
              <a:rPr lang="zh-CN" altLang="en-US"/>
              <a:t>共享锁</a:t>
            </a:r>
            <a:r>
              <a:rPr lang="en-US" altLang="zh-CN"/>
              <a:t>(Shared Lock)</a:t>
            </a:r>
            <a:r>
              <a:rPr lang="zh-CN" altLang="en-US"/>
              <a:t>。共享锁与互斥锁的区别在于：互斥锁仅允许一个事务对相应对象执行读或写操作，而共享锁则允许多个事务对相应对象执行读操作，但不允许其中任何一个事务对对象执行写操作。</a:t>
            </a:r>
          </a:p>
        </p:txBody>
      </p:sp>
      <p:sp>
        <p:nvSpPr>
          <p:cNvPr id="78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991092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8.5.4  </a:t>
            </a:r>
            <a:r>
              <a:rPr lang="zh-CN" altLang="en-US">
                <a:latin typeface="黑体" panose="02010609060101010101" pitchFamily="49" charset="-122"/>
                <a:ea typeface="黑体" panose="02010609060101010101" pitchFamily="49" charset="-122"/>
              </a:rPr>
              <a:t>重复数据的数据一致性问题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重复文件的一致性</a:t>
            </a:r>
            <a:r>
              <a:rPr lang="zh-CN" altLang="en-US"/>
              <a:t/>
            </a:r>
            <a:br>
              <a:rPr lang="zh-CN" altLang="en-US"/>
            </a:br>
            <a:r>
              <a:rPr lang="zh-CN" altLang="en-US"/>
              <a:t>　　我们以</a:t>
            </a:r>
            <a:r>
              <a:rPr lang="en-US" altLang="zh-CN"/>
              <a:t>UNIX</a:t>
            </a:r>
            <a:r>
              <a:rPr lang="zh-CN" altLang="en-US"/>
              <a:t>类型的文件系统为例来说明如何保证重复文件的一致性问题。对于通常的</a:t>
            </a:r>
            <a:r>
              <a:rPr lang="en-US" altLang="zh-CN"/>
              <a:t>UNIX</a:t>
            </a:r>
            <a:r>
              <a:rPr lang="zh-CN" altLang="en-US"/>
              <a:t>文件目录，其每个目录项中含有一个</a:t>
            </a:r>
            <a:r>
              <a:rPr lang="en-US" altLang="zh-CN"/>
              <a:t>ASCII</a:t>
            </a:r>
            <a:r>
              <a:rPr lang="zh-CN" altLang="en-US"/>
              <a:t>码的文件名和一个索引结点号，后者指向一个索引结点。当有重复文件时，一个目录项可由一个文件名和若干个索引结点号组成，每个索引结点号都是指向各自的索引结点。图</a:t>
            </a:r>
            <a:r>
              <a:rPr lang="en-US" altLang="zh-CN"/>
              <a:t>8-18</a:t>
            </a:r>
            <a:r>
              <a:rPr lang="zh-CN" altLang="en-US"/>
              <a:t>示出了</a:t>
            </a:r>
            <a:r>
              <a:rPr lang="en-US" altLang="zh-CN"/>
              <a:t>UNIX</a:t>
            </a:r>
            <a:r>
              <a:rPr lang="zh-CN" altLang="en-US"/>
              <a:t>类型的目录和具有重复文件的目录。</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652315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endParaRPr lang="zh-CN" altLang="zh-CN"/>
          </a:p>
        </p:txBody>
      </p:sp>
      <p:sp>
        <p:nvSpPr>
          <p:cNvPr id="787459" name="Rectangle 3"/>
          <p:cNvSpPr>
            <a:spLocks noGrp="1" noChangeArrowheads="1"/>
          </p:cNvSpPr>
          <p:nvPr>
            <p:ph type="body" idx="1"/>
          </p:nvPr>
        </p:nvSpPr>
        <p:spPr>
          <a:xfrm>
            <a:off x="0" y="5229225"/>
            <a:ext cx="9144000" cy="476250"/>
          </a:xfrm>
        </p:spPr>
        <p:txBody>
          <a:bodyPr/>
          <a:lstStyle/>
          <a:p>
            <a:r>
              <a:rPr lang="zh-CN" altLang="en-US"/>
              <a:t>图</a:t>
            </a:r>
            <a:r>
              <a:rPr lang="en-US" altLang="zh-CN"/>
              <a:t>8-18  UNIX</a:t>
            </a:r>
            <a:r>
              <a:rPr lang="zh-CN" altLang="en-US"/>
              <a:t>类型的目录</a:t>
            </a:r>
          </a:p>
        </p:txBody>
      </p:sp>
      <p:pic>
        <p:nvPicPr>
          <p:cNvPr id="787460" name="Picture 4" descr="8-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05038"/>
            <a:ext cx="7272338" cy="229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882265"/>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链接数一致性检查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UNIX</a:t>
            </a:r>
            <a:r>
              <a:rPr lang="zh-CN" altLang="en-US"/>
              <a:t>类型的文件目录中，其每个目录项内都含有一个索引结点号，用于指向该文件的索引结点。对于一个共享文件，其索引结点号会在目录中出现多次。 </a:t>
            </a:r>
          </a:p>
        </p:txBody>
      </p:sp>
      <p:sp>
        <p:nvSpPr>
          <p:cNvPr id="788483" name="Rectangle 3"/>
          <p:cNvSpPr>
            <a:spLocks noGrp="1" noChangeArrowheads="1"/>
          </p:cNvSpPr>
          <p:nvPr>
            <p:ph type="body" idx="1"/>
          </p:nvPr>
        </p:nvSpPr>
        <p:spPr/>
        <p:txBody>
          <a:bodyPr/>
          <a:lstStyle/>
          <a:p>
            <a:endParaRPr lang="zh-CN" altLang="zh-CN"/>
          </a:p>
        </p:txBody>
      </p:sp>
      <p:sp>
        <p:nvSpPr>
          <p:cNvPr id="78848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68604797"/>
      </p:ext>
    </p:extLst>
  </p:cSld>
  <p:clrMapOvr>
    <a:masterClrMapping/>
  </p:clrMapOvr>
  <p:timing>
    <p:tnLst>
      <p:par>
        <p:cTn id="1" dur="indefinite" restart="never" nodeType="tmRoot"/>
      </p:par>
    </p:tn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目前常用的外存有哪几种组织方式</a:t>
            </a:r>
            <a:r>
              <a:rPr lang="en-US" altLang="zh-CN"/>
              <a:t>? </a:t>
            </a:r>
            <a:br>
              <a:rPr lang="en-US" altLang="zh-CN"/>
            </a:br>
            <a:r>
              <a:rPr lang="zh-CN" altLang="en-US"/>
              <a:t>　　</a:t>
            </a:r>
            <a:r>
              <a:rPr lang="en-US" altLang="zh-CN"/>
              <a:t>2. </a:t>
            </a:r>
            <a:r>
              <a:rPr lang="zh-CN" altLang="en-US"/>
              <a:t>由连续组织方式所形成的顺序文件的主要优缺点是什么</a:t>
            </a:r>
            <a:r>
              <a:rPr lang="en-US" altLang="zh-CN"/>
              <a:t>? </a:t>
            </a:r>
            <a:r>
              <a:rPr lang="zh-CN" altLang="en-US"/>
              <a:t>它主要应用于何种场合</a:t>
            </a:r>
            <a:r>
              <a:rPr lang="en-US" altLang="zh-CN"/>
              <a:t>? </a:t>
            </a:r>
            <a:br>
              <a:rPr lang="en-US" altLang="zh-CN"/>
            </a:br>
            <a:r>
              <a:rPr lang="zh-CN" altLang="en-US"/>
              <a:t>　　</a:t>
            </a:r>
            <a:r>
              <a:rPr lang="en-US" altLang="zh-CN"/>
              <a:t>3. </a:t>
            </a:r>
            <a:r>
              <a:rPr lang="zh-CN" altLang="en-US"/>
              <a:t>在链接式文件中常用哪种链接方式</a:t>
            </a:r>
            <a:r>
              <a:rPr lang="en-US" altLang="zh-CN"/>
              <a:t>? </a:t>
            </a:r>
            <a:r>
              <a:rPr lang="zh-CN" altLang="en-US"/>
              <a:t>为什么</a:t>
            </a:r>
            <a:r>
              <a:rPr lang="en-US" altLang="zh-CN"/>
              <a:t>? </a:t>
            </a:r>
            <a:br>
              <a:rPr lang="en-US" altLang="zh-CN"/>
            </a:br>
            <a:r>
              <a:rPr lang="zh-CN" altLang="en-US"/>
              <a:t>　　</a:t>
            </a:r>
            <a:r>
              <a:rPr lang="en-US" altLang="zh-CN"/>
              <a:t>4. </a:t>
            </a:r>
            <a:r>
              <a:rPr lang="zh-CN" altLang="en-US"/>
              <a:t>在文件分配表中为什么要引入“簇”的概念</a:t>
            </a:r>
            <a:r>
              <a:rPr lang="en-US" altLang="zh-CN"/>
              <a:t>? </a:t>
            </a:r>
            <a:r>
              <a:rPr lang="zh-CN" altLang="en-US"/>
              <a:t>以“簇”为基本的分配单位有什么好处</a:t>
            </a:r>
            <a:r>
              <a:rPr lang="en-US" altLang="zh-CN"/>
              <a:t>? </a:t>
            </a:r>
            <a:br>
              <a:rPr lang="en-US" altLang="zh-CN"/>
            </a:br>
            <a:r>
              <a:rPr lang="zh-CN" altLang="en-US"/>
              <a:t>　　</a:t>
            </a:r>
            <a:r>
              <a:rPr lang="en-US" altLang="zh-CN"/>
              <a:t>5. </a:t>
            </a:r>
            <a:r>
              <a:rPr lang="zh-CN" altLang="en-US"/>
              <a:t>简要说明为什么要从</a:t>
            </a:r>
            <a:r>
              <a:rPr lang="en-US" altLang="zh-CN"/>
              <a:t>FAT12</a:t>
            </a:r>
            <a:r>
              <a:rPr lang="zh-CN" altLang="en-US"/>
              <a:t>发展为</a:t>
            </a:r>
            <a:r>
              <a:rPr lang="en-US" altLang="zh-CN"/>
              <a:t>FAT16? </a:t>
            </a:r>
            <a:r>
              <a:rPr lang="zh-CN" altLang="en-US"/>
              <a:t>又进一步要发展为</a:t>
            </a:r>
            <a:r>
              <a:rPr lang="en-US" altLang="zh-CN"/>
              <a:t>FAT32? </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467616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zh-CN" altLang="en-US"/>
              <a:t>　　</a:t>
            </a:r>
            <a:r>
              <a:rPr lang="en-US" altLang="zh-CN"/>
              <a:t>6. </a:t>
            </a:r>
            <a:r>
              <a:rPr lang="zh-CN" altLang="en-US"/>
              <a:t>试解释逻辑簇号和虚拟簇号这两个名词，</a:t>
            </a:r>
            <a:r>
              <a:rPr lang="en-US" altLang="zh-CN"/>
              <a:t>NTFS</a:t>
            </a:r>
            <a:r>
              <a:rPr lang="zh-CN" altLang="en-US"/>
              <a:t>是如何将它们映射到文件的物理地址上的</a:t>
            </a:r>
            <a:r>
              <a:rPr lang="en-US" altLang="zh-CN"/>
              <a:t>? </a:t>
            </a:r>
            <a:br>
              <a:rPr lang="en-US" altLang="zh-CN"/>
            </a:br>
            <a:r>
              <a:rPr lang="zh-CN" altLang="en-US"/>
              <a:t>　　</a:t>
            </a:r>
            <a:r>
              <a:rPr lang="en-US" altLang="zh-CN"/>
              <a:t>7. </a:t>
            </a:r>
            <a:r>
              <a:rPr lang="zh-CN" altLang="en-US"/>
              <a:t>在</a:t>
            </a:r>
            <a:r>
              <a:rPr lang="en-US" altLang="zh-CN"/>
              <a:t>MS-DOS</a:t>
            </a:r>
            <a:r>
              <a:rPr lang="zh-CN" altLang="en-US"/>
              <a:t>中有两个文件</a:t>
            </a:r>
            <a:r>
              <a:rPr lang="en-US" altLang="zh-CN"/>
              <a:t>A</a:t>
            </a:r>
            <a:r>
              <a:rPr lang="zh-CN" altLang="en-US"/>
              <a:t>和</a:t>
            </a:r>
            <a:r>
              <a:rPr lang="en-US" altLang="zh-CN"/>
              <a:t>B</a:t>
            </a:r>
            <a:r>
              <a:rPr lang="zh-CN" altLang="en-US"/>
              <a:t>，</a:t>
            </a:r>
            <a:r>
              <a:rPr lang="en-US" altLang="zh-CN"/>
              <a:t>A</a:t>
            </a:r>
            <a:r>
              <a:rPr lang="zh-CN" altLang="en-US"/>
              <a:t>占用</a:t>
            </a:r>
            <a:r>
              <a:rPr lang="en-US" altLang="zh-CN"/>
              <a:t>11</a:t>
            </a:r>
            <a:r>
              <a:rPr lang="zh-CN" altLang="en-US"/>
              <a:t>、</a:t>
            </a:r>
            <a:r>
              <a:rPr lang="en-US" altLang="zh-CN"/>
              <a:t>12</a:t>
            </a:r>
            <a:r>
              <a:rPr lang="zh-CN" altLang="en-US"/>
              <a:t>、</a:t>
            </a:r>
            <a:r>
              <a:rPr lang="en-US" altLang="zh-CN"/>
              <a:t>16</a:t>
            </a:r>
            <a:r>
              <a:rPr lang="zh-CN" altLang="en-US"/>
              <a:t>和</a:t>
            </a:r>
            <a:r>
              <a:rPr lang="en-US" altLang="zh-CN"/>
              <a:t>14</a:t>
            </a:r>
            <a:r>
              <a:rPr lang="zh-CN" altLang="en-US"/>
              <a:t>四个盘块；</a:t>
            </a:r>
            <a:r>
              <a:rPr lang="en-US" altLang="zh-CN"/>
              <a:t>B</a:t>
            </a:r>
            <a:r>
              <a:rPr lang="zh-CN" altLang="en-US"/>
              <a:t>占用</a:t>
            </a:r>
            <a:r>
              <a:rPr lang="en-US" altLang="zh-CN"/>
              <a:t>13</a:t>
            </a:r>
            <a:r>
              <a:rPr lang="zh-CN" altLang="en-US"/>
              <a:t>、</a:t>
            </a:r>
            <a:r>
              <a:rPr lang="en-US" altLang="zh-CN"/>
              <a:t>18</a:t>
            </a:r>
            <a:r>
              <a:rPr lang="zh-CN" altLang="en-US"/>
              <a:t>和</a:t>
            </a:r>
            <a:r>
              <a:rPr lang="en-US" altLang="zh-CN"/>
              <a:t>20</a:t>
            </a:r>
            <a:r>
              <a:rPr lang="zh-CN" altLang="en-US"/>
              <a:t>三个盘块。试画出在文件</a:t>
            </a:r>
            <a:r>
              <a:rPr lang="en-US" altLang="zh-CN"/>
              <a:t>A</a:t>
            </a:r>
            <a:r>
              <a:rPr lang="zh-CN" altLang="en-US"/>
              <a:t>和</a:t>
            </a:r>
            <a:r>
              <a:rPr lang="en-US" altLang="zh-CN"/>
              <a:t>B</a:t>
            </a:r>
            <a:r>
              <a:rPr lang="zh-CN" altLang="en-US"/>
              <a:t>中各盘块间的链接情况及</a:t>
            </a:r>
            <a:r>
              <a:rPr lang="en-US" altLang="zh-CN"/>
              <a:t>FAT</a:t>
            </a:r>
            <a:r>
              <a:rPr lang="zh-CN" altLang="en-US"/>
              <a:t>的情况。</a:t>
            </a:r>
            <a:br>
              <a:rPr lang="zh-CN" altLang="en-US"/>
            </a:br>
            <a:r>
              <a:rPr lang="zh-CN" altLang="en-US"/>
              <a:t>　　</a:t>
            </a:r>
            <a:r>
              <a:rPr lang="en-US" altLang="zh-CN"/>
              <a:t>8.  NTFS</a:t>
            </a:r>
            <a:r>
              <a:rPr lang="zh-CN" altLang="en-US"/>
              <a:t>文件系统中的文件所采用的是什么样的物理结构</a:t>
            </a:r>
            <a:r>
              <a:rPr lang="en-US" altLang="zh-CN"/>
              <a:t>? </a:t>
            </a:r>
            <a:br>
              <a:rPr lang="en-US" altLang="zh-CN"/>
            </a:br>
            <a:r>
              <a:rPr lang="zh-CN" altLang="en-US"/>
              <a:t>　　</a:t>
            </a:r>
            <a:r>
              <a:rPr lang="en-US" altLang="zh-CN"/>
              <a:t>9. </a:t>
            </a:r>
            <a:r>
              <a:rPr lang="zh-CN" altLang="en-US"/>
              <a:t>假定一个文件系统的组织方式与</a:t>
            </a:r>
            <a:r>
              <a:rPr lang="en-US" altLang="zh-CN"/>
              <a:t>MS-DOS</a:t>
            </a:r>
            <a:r>
              <a:rPr lang="zh-CN" altLang="en-US"/>
              <a:t>相似，在</a:t>
            </a:r>
            <a:r>
              <a:rPr lang="en-US" altLang="zh-CN"/>
              <a:t>FAT</a:t>
            </a:r>
            <a:r>
              <a:rPr lang="zh-CN" altLang="en-US"/>
              <a:t>中可有</a:t>
            </a:r>
            <a:r>
              <a:rPr lang="en-US" altLang="zh-CN"/>
              <a:t>64 K</a:t>
            </a:r>
            <a:r>
              <a:rPr lang="zh-CN" altLang="en-US"/>
              <a:t>个指针，磁盘的盘块大小为</a:t>
            </a:r>
            <a:r>
              <a:rPr lang="en-US" altLang="zh-CN"/>
              <a:t>512 B</a:t>
            </a:r>
            <a:r>
              <a:rPr lang="zh-CN" altLang="en-US"/>
              <a:t>，试问该文件系统能否指引一个</a:t>
            </a:r>
            <a:r>
              <a:rPr lang="en-US" altLang="zh-CN"/>
              <a:t>512 MB</a:t>
            </a:r>
            <a:r>
              <a:rPr lang="zh-CN" altLang="en-US"/>
              <a:t>的磁盘</a:t>
            </a:r>
            <a:r>
              <a:rPr lang="en-US" altLang="zh-CN"/>
              <a:t>?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164048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zh-CN" altLang="en-US"/>
              <a:t>　　</a:t>
            </a:r>
            <a:r>
              <a:rPr lang="en-US" altLang="zh-CN"/>
              <a:t>10. </a:t>
            </a:r>
            <a:r>
              <a:rPr lang="zh-CN" altLang="en-US"/>
              <a:t>为了快速访问，又易于更新，当数据为以下形式时，应选用何种文件组织方式</a:t>
            </a:r>
            <a:r>
              <a:rPr lang="en-US" altLang="zh-CN"/>
              <a:t>? </a:t>
            </a:r>
            <a:br>
              <a:rPr lang="en-US" altLang="zh-CN"/>
            </a:br>
            <a:r>
              <a:rPr lang="zh-CN" altLang="en-US"/>
              <a:t>　　</a:t>
            </a:r>
            <a:r>
              <a:rPr lang="en-US" altLang="zh-CN"/>
              <a:t>(1) </a:t>
            </a:r>
            <a:r>
              <a:rPr lang="zh-CN" altLang="en-US"/>
              <a:t>不经常更新，经常随机访问；</a:t>
            </a:r>
            <a:br>
              <a:rPr lang="zh-CN" altLang="en-US"/>
            </a:br>
            <a:r>
              <a:rPr lang="zh-CN" altLang="en-US"/>
              <a:t>　　</a:t>
            </a:r>
            <a:r>
              <a:rPr lang="en-US" altLang="zh-CN"/>
              <a:t>(2) </a:t>
            </a:r>
            <a:r>
              <a:rPr lang="zh-CN" altLang="en-US"/>
              <a:t>经常更新，经常按一定顺序访问；</a:t>
            </a:r>
            <a:br>
              <a:rPr lang="zh-CN" altLang="en-US"/>
            </a:br>
            <a:r>
              <a:rPr lang="zh-CN" altLang="en-US"/>
              <a:t>　　</a:t>
            </a:r>
            <a:r>
              <a:rPr lang="en-US" altLang="zh-CN"/>
              <a:t>(3) </a:t>
            </a:r>
            <a:r>
              <a:rPr lang="zh-CN" altLang="en-US"/>
              <a:t>经常更新，经常随机访问。</a:t>
            </a:r>
            <a:br>
              <a:rPr lang="zh-CN" altLang="en-US"/>
            </a:br>
            <a:r>
              <a:rPr lang="zh-CN" altLang="en-US"/>
              <a:t>　　</a:t>
            </a:r>
            <a:r>
              <a:rPr lang="en-US" altLang="zh-CN"/>
              <a:t>11. </a:t>
            </a:r>
            <a:r>
              <a:rPr lang="zh-CN" altLang="en-US"/>
              <a:t>在</a:t>
            </a:r>
            <a:r>
              <a:rPr lang="en-US" altLang="zh-CN"/>
              <a:t>UNIX </a:t>
            </a:r>
            <a:r>
              <a:rPr lang="zh-CN" altLang="en-US"/>
              <a:t>中，如果一个盘块的大小为</a:t>
            </a:r>
            <a:r>
              <a:rPr lang="en-US" altLang="zh-CN"/>
              <a:t>1 KB</a:t>
            </a:r>
            <a:r>
              <a:rPr lang="zh-CN" altLang="en-US"/>
              <a:t>，每个盘块号占</a:t>
            </a:r>
            <a:r>
              <a:rPr lang="en-US" altLang="zh-CN"/>
              <a:t>4 </a:t>
            </a:r>
            <a:r>
              <a:rPr lang="zh-CN" altLang="en-US"/>
              <a:t>个字节，即每块可放</a:t>
            </a:r>
            <a:r>
              <a:rPr lang="en-US" altLang="zh-CN"/>
              <a:t>256</a:t>
            </a:r>
            <a:r>
              <a:rPr lang="zh-CN" altLang="en-US"/>
              <a:t>个地址。请转换下列文件的字节偏移量为物理地址：</a:t>
            </a:r>
            <a:br>
              <a:rPr lang="zh-CN" altLang="en-US"/>
            </a:br>
            <a:r>
              <a:rPr lang="zh-CN" altLang="en-US"/>
              <a:t>　　</a:t>
            </a:r>
            <a:r>
              <a:rPr lang="en-US" altLang="zh-CN"/>
              <a:t>(1)  9999</a:t>
            </a:r>
            <a:r>
              <a:rPr lang="zh-CN" altLang="en-US"/>
              <a:t>；</a:t>
            </a:r>
            <a:r>
              <a:rPr lang="en-US" altLang="zh-CN"/>
              <a:t>(2)  18000</a:t>
            </a:r>
            <a:r>
              <a:rPr lang="zh-CN" altLang="en-US"/>
              <a:t>；</a:t>
            </a:r>
            <a:r>
              <a:rPr lang="en-US" altLang="zh-CN"/>
              <a:t>(3)  420000</a:t>
            </a:r>
            <a:r>
              <a:rPr lang="zh-CN" altLang="en-US"/>
              <a:t>。</a:t>
            </a:r>
            <a:br>
              <a:rPr lang="zh-CN" altLang="en-US"/>
            </a:br>
            <a:r>
              <a:rPr lang="zh-CN" altLang="en-US"/>
              <a:t>　　</a:t>
            </a:r>
            <a:r>
              <a:rPr lang="en-US" altLang="zh-CN"/>
              <a:t>12. </a:t>
            </a:r>
            <a:r>
              <a:rPr lang="zh-CN" altLang="en-US"/>
              <a:t>什么是索引文件</a:t>
            </a:r>
            <a:r>
              <a:rPr lang="en-US" altLang="zh-CN"/>
              <a:t>? </a:t>
            </a:r>
            <a:r>
              <a:rPr lang="zh-CN" altLang="en-US"/>
              <a:t>为什么要引入多级索引</a:t>
            </a:r>
            <a:r>
              <a:rPr lang="en-US" altLang="zh-CN"/>
              <a:t>? </a:t>
            </a:r>
            <a:br>
              <a:rPr lang="en-US" altLang="zh-CN"/>
            </a:br>
            <a:r>
              <a:rPr lang="zh-CN" altLang="en-US"/>
              <a:t>　　</a:t>
            </a:r>
            <a:r>
              <a:rPr lang="en-US" altLang="zh-CN"/>
              <a:t>13. </a:t>
            </a:r>
            <a:r>
              <a:rPr lang="zh-CN" altLang="en-US"/>
              <a:t>试说明增量式索引组织方式。</a:t>
            </a:r>
          </a:p>
        </p:txBody>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573856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r>
              <a:rPr lang="zh-CN" altLang="en-US"/>
              <a:t>　　</a:t>
            </a:r>
            <a:r>
              <a:rPr lang="en-US" altLang="zh-CN"/>
              <a:t>14. </a:t>
            </a:r>
            <a:r>
              <a:rPr lang="zh-CN" altLang="en-US"/>
              <a:t>有一计算机系统利用图</a:t>
            </a:r>
            <a:r>
              <a:rPr lang="en-US" altLang="zh-CN"/>
              <a:t>8-19</a:t>
            </a:r>
            <a:r>
              <a:rPr lang="zh-CN" altLang="en-US"/>
              <a:t>所示的位示图来管理空闲盘块。盘块的大小为</a:t>
            </a:r>
            <a:r>
              <a:rPr lang="en-US" altLang="zh-CN"/>
              <a:t>1 KB</a:t>
            </a:r>
            <a:r>
              <a:rPr lang="zh-CN" altLang="en-US"/>
              <a:t>，现要为某文件分配两个盘块，试说明盘块的具体分配过程。</a:t>
            </a:r>
          </a:p>
        </p:txBody>
      </p:sp>
      <p:sp>
        <p:nvSpPr>
          <p:cNvPr id="792579" name="Rectangle 3"/>
          <p:cNvSpPr>
            <a:spLocks noGrp="1" noChangeArrowheads="1"/>
          </p:cNvSpPr>
          <p:nvPr>
            <p:ph type="body" idx="1"/>
          </p:nvPr>
        </p:nvSpPr>
        <p:spPr>
          <a:xfrm>
            <a:off x="0" y="5373688"/>
            <a:ext cx="9144000" cy="476250"/>
          </a:xfrm>
        </p:spPr>
        <p:txBody>
          <a:bodyPr/>
          <a:lstStyle/>
          <a:p>
            <a:r>
              <a:rPr lang="zh-CN" altLang="en-US"/>
              <a:t>图</a:t>
            </a:r>
            <a:r>
              <a:rPr lang="en-US" altLang="zh-CN"/>
              <a:t>8-19  </a:t>
            </a:r>
            <a:r>
              <a:rPr lang="zh-CN" altLang="en-US"/>
              <a:t>某计算机系统的位示图</a:t>
            </a:r>
          </a:p>
        </p:txBody>
      </p:sp>
      <p:pic>
        <p:nvPicPr>
          <p:cNvPr id="792580" name="Picture 4" descr="8-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284538"/>
            <a:ext cx="7199313"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84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微内核操作系统存在的问题</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应当指出，在微内核操作系统中，由于采用了非常小的内核，客户</a:t>
            </a:r>
            <a:r>
              <a:rPr lang="en-US" altLang="zh-CN"/>
              <a:t>/</a:t>
            </a:r>
            <a:r>
              <a:rPr lang="zh-CN" altLang="en-US"/>
              <a:t>服务器模式和消息传递机制虽给微内核操作系统带来了许多优点，但由此也使微内核</a:t>
            </a:r>
            <a:r>
              <a:rPr lang="en-US" altLang="zh-CN"/>
              <a:t>OS</a:t>
            </a:r>
            <a:r>
              <a:rPr lang="zh-CN" altLang="en-US"/>
              <a:t>存在着潜在缺点，其中最主要的是，较之早期的操作系统，微内核操作系统的运行效率有所降低。</a:t>
            </a:r>
            <a:br>
              <a:rPr lang="zh-CN" altLang="en-US"/>
            </a:br>
            <a:r>
              <a:rPr lang="zh-CN" altLang="en-US"/>
              <a:t>　　实际情况是往往还会引起更多的上下文切换。例如，当某个服务器自身尚无能力完成客户请求而需要其它服务器的帮助时，如图</a:t>
            </a:r>
            <a:r>
              <a:rPr lang="en-US" altLang="zh-CN"/>
              <a:t>1-12</a:t>
            </a:r>
            <a:r>
              <a:rPr lang="zh-CN" altLang="en-US"/>
              <a:t>所示，其中的文件服务器还需要磁盘服务器的帮助，这时就需要进行</a:t>
            </a:r>
            <a:r>
              <a:rPr lang="en-US" altLang="zh-CN"/>
              <a:t>8</a:t>
            </a:r>
            <a:r>
              <a:rPr lang="zh-CN" altLang="en-US"/>
              <a:t>次上下文的切换。</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3397993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zh-CN" altLang="en-US"/>
              <a:t>　　</a:t>
            </a:r>
            <a:r>
              <a:rPr lang="en-US" altLang="zh-CN"/>
              <a:t>15. </a:t>
            </a:r>
            <a:r>
              <a:rPr lang="zh-CN" altLang="en-US"/>
              <a:t>某操作系统的磁盘文件空间共有</a:t>
            </a:r>
            <a:r>
              <a:rPr lang="en-US" altLang="zh-CN"/>
              <a:t>500</a:t>
            </a:r>
            <a:r>
              <a:rPr lang="zh-CN" altLang="en-US"/>
              <a:t>块，若用字长为</a:t>
            </a:r>
            <a:r>
              <a:rPr lang="en-US" altLang="zh-CN"/>
              <a:t>32</a:t>
            </a:r>
            <a:r>
              <a:rPr lang="zh-CN" altLang="en-US"/>
              <a:t>位的位示图管理盘空间，试问：</a:t>
            </a:r>
            <a:br>
              <a:rPr lang="zh-CN" altLang="en-US"/>
            </a:br>
            <a:r>
              <a:rPr lang="zh-CN" altLang="en-US"/>
              <a:t>　　</a:t>
            </a:r>
            <a:r>
              <a:rPr lang="en-US" altLang="zh-CN"/>
              <a:t>(1) </a:t>
            </a:r>
            <a:r>
              <a:rPr lang="zh-CN" altLang="en-US"/>
              <a:t>位示图需多少个字</a:t>
            </a:r>
            <a:r>
              <a:rPr lang="en-US" altLang="zh-CN"/>
              <a:t>? </a:t>
            </a:r>
            <a:br>
              <a:rPr lang="en-US" altLang="zh-CN"/>
            </a:br>
            <a:r>
              <a:rPr lang="zh-CN" altLang="en-US"/>
              <a:t>　　</a:t>
            </a:r>
            <a:r>
              <a:rPr lang="en-US" altLang="zh-CN"/>
              <a:t>(2) </a:t>
            </a:r>
            <a:r>
              <a:rPr lang="zh-CN" altLang="en-US"/>
              <a:t>第</a:t>
            </a:r>
            <a:r>
              <a:rPr lang="en-US" altLang="zh-CN"/>
              <a:t>i</a:t>
            </a:r>
            <a:r>
              <a:rPr lang="zh-CN" altLang="en-US"/>
              <a:t>字第</a:t>
            </a:r>
            <a:r>
              <a:rPr lang="en-US" altLang="zh-CN"/>
              <a:t>j</a:t>
            </a:r>
            <a:r>
              <a:rPr lang="zh-CN" altLang="en-US"/>
              <a:t>位对应的块号是多少</a:t>
            </a:r>
            <a:r>
              <a:rPr lang="en-US" altLang="zh-CN"/>
              <a:t>? </a:t>
            </a:r>
            <a:br>
              <a:rPr lang="en-US" altLang="zh-CN"/>
            </a:br>
            <a:r>
              <a:rPr lang="zh-CN" altLang="en-US"/>
              <a:t>　　</a:t>
            </a:r>
            <a:r>
              <a:rPr lang="en-US" altLang="zh-CN"/>
              <a:t>(3) </a:t>
            </a:r>
            <a:r>
              <a:rPr lang="zh-CN" altLang="en-US"/>
              <a:t>给出申请</a:t>
            </a:r>
            <a:r>
              <a:rPr lang="en-US" altLang="zh-CN"/>
              <a:t>/</a:t>
            </a:r>
            <a:r>
              <a:rPr lang="zh-CN" altLang="en-US"/>
              <a:t>归还一块的工作流程。</a:t>
            </a:r>
            <a:br>
              <a:rPr lang="zh-CN" altLang="en-US"/>
            </a:br>
            <a:r>
              <a:rPr lang="zh-CN" altLang="en-US"/>
              <a:t>　　</a:t>
            </a:r>
            <a:r>
              <a:rPr lang="en-US" altLang="zh-CN"/>
              <a:t>16. </a:t>
            </a:r>
            <a:r>
              <a:rPr lang="zh-CN" altLang="en-US"/>
              <a:t>对空闲磁盘空间的管理常采用哪几种分配方式</a:t>
            </a:r>
            <a:r>
              <a:rPr lang="en-US" altLang="zh-CN"/>
              <a:t>? </a:t>
            </a:r>
            <a:r>
              <a:rPr lang="zh-CN" altLang="en-US"/>
              <a:t>在</a:t>
            </a:r>
            <a:r>
              <a:rPr lang="en-US" altLang="zh-CN"/>
              <a:t>UNIX</a:t>
            </a:r>
            <a:r>
              <a:rPr lang="zh-CN" altLang="en-US"/>
              <a:t>系统中是采用何种分配方式</a:t>
            </a:r>
            <a:r>
              <a:rPr lang="en-US" altLang="zh-CN"/>
              <a:t>? </a:t>
            </a:r>
            <a:br>
              <a:rPr lang="en-US" altLang="zh-CN"/>
            </a:br>
            <a:r>
              <a:rPr lang="zh-CN" altLang="en-US"/>
              <a:t>　　</a:t>
            </a:r>
            <a:r>
              <a:rPr lang="en-US" altLang="zh-CN"/>
              <a:t>17. </a:t>
            </a:r>
            <a:r>
              <a:rPr lang="zh-CN" altLang="en-US"/>
              <a:t>可从哪几方面来提高对文件的访问速度</a:t>
            </a:r>
            <a:r>
              <a:rPr lang="en-US" altLang="zh-CN"/>
              <a:t>? </a:t>
            </a:r>
            <a:br>
              <a:rPr lang="en-US" altLang="zh-CN"/>
            </a:br>
            <a:r>
              <a:rPr lang="zh-CN" altLang="en-US"/>
              <a:t>　　</a:t>
            </a:r>
            <a:r>
              <a:rPr lang="en-US" altLang="zh-CN"/>
              <a:t>18. </a:t>
            </a:r>
            <a:r>
              <a:rPr lang="zh-CN" altLang="en-US"/>
              <a:t>何谓磁盘高速缓存</a:t>
            </a:r>
            <a:r>
              <a:rPr lang="en-US" altLang="zh-CN"/>
              <a:t>? </a:t>
            </a:r>
            <a:r>
              <a:rPr lang="zh-CN" altLang="en-US"/>
              <a:t>在设计磁盘高速缓存时需要考虑哪些问题</a:t>
            </a:r>
            <a:r>
              <a:rPr lang="en-US" altLang="zh-CN"/>
              <a:t>? </a:t>
            </a:r>
            <a:br>
              <a:rPr lang="en-US" altLang="zh-CN"/>
            </a:br>
            <a:endParaRPr lang="en-US" altLang="zh-CN"/>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2261822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r>
              <a:rPr lang="zh-CN" altLang="en-US"/>
              <a:t>　　</a:t>
            </a:r>
            <a:r>
              <a:rPr lang="en-US" altLang="zh-CN"/>
              <a:t>19. </a:t>
            </a:r>
            <a:r>
              <a:rPr lang="zh-CN" altLang="en-US"/>
              <a:t>可以采取哪几种方式将磁盘高速缓存中的数据传送给请求者进程</a:t>
            </a:r>
            <a:r>
              <a:rPr lang="en-US" altLang="zh-CN"/>
              <a:t>? </a:t>
            </a:r>
            <a:br>
              <a:rPr lang="en-US" altLang="zh-CN"/>
            </a:br>
            <a:r>
              <a:rPr lang="zh-CN" altLang="en-US"/>
              <a:t>　　</a:t>
            </a:r>
            <a:r>
              <a:rPr lang="en-US" altLang="zh-CN"/>
              <a:t>20. </a:t>
            </a:r>
            <a:r>
              <a:rPr lang="zh-CN" altLang="en-US"/>
              <a:t>何谓提前读和延迟写</a:t>
            </a:r>
            <a:r>
              <a:rPr lang="en-US" altLang="zh-CN"/>
              <a:t>? </a:t>
            </a:r>
            <a:br>
              <a:rPr lang="en-US" altLang="zh-CN"/>
            </a:br>
            <a:r>
              <a:rPr lang="zh-CN" altLang="en-US"/>
              <a:t>　　</a:t>
            </a:r>
            <a:r>
              <a:rPr lang="en-US" altLang="zh-CN"/>
              <a:t>21. </a:t>
            </a:r>
            <a:r>
              <a:rPr lang="zh-CN" altLang="en-US"/>
              <a:t>试说明廉价磁盘冗余阵列</a:t>
            </a:r>
            <a:r>
              <a:rPr lang="en-US" altLang="zh-CN"/>
              <a:t>RAID</a:t>
            </a:r>
            <a:r>
              <a:rPr lang="zh-CN" altLang="en-US"/>
              <a:t>的主要优点。</a:t>
            </a:r>
            <a:br>
              <a:rPr lang="zh-CN" altLang="en-US"/>
            </a:br>
            <a:r>
              <a:rPr lang="zh-CN" altLang="en-US"/>
              <a:t>　　</a:t>
            </a:r>
            <a:r>
              <a:rPr lang="en-US" altLang="zh-CN"/>
              <a:t>22. </a:t>
            </a:r>
            <a:r>
              <a:rPr lang="zh-CN" altLang="en-US"/>
              <a:t>在第一级系统容错技术中，包括哪些容错措施</a:t>
            </a:r>
            <a:r>
              <a:rPr lang="en-US" altLang="zh-CN"/>
              <a:t>? </a:t>
            </a:r>
            <a:r>
              <a:rPr lang="zh-CN" altLang="en-US"/>
              <a:t>什么是写后读校验</a:t>
            </a:r>
            <a:r>
              <a:rPr lang="en-US" altLang="zh-CN"/>
              <a:t>? </a:t>
            </a:r>
            <a:br>
              <a:rPr lang="en-US" altLang="zh-CN"/>
            </a:br>
            <a:r>
              <a:rPr lang="zh-CN" altLang="en-US"/>
              <a:t>　　</a:t>
            </a:r>
            <a:r>
              <a:rPr lang="en-US" altLang="zh-CN"/>
              <a:t>23. </a:t>
            </a:r>
            <a:r>
              <a:rPr lang="zh-CN" altLang="en-US"/>
              <a:t>在第二级系统容错技术中，包括哪些容错措施</a:t>
            </a:r>
            <a:r>
              <a:rPr lang="en-US" altLang="zh-CN"/>
              <a:t>? </a:t>
            </a:r>
            <a:r>
              <a:rPr lang="zh-CN" altLang="en-US"/>
              <a:t>请画图说明之。</a:t>
            </a:r>
            <a:br>
              <a:rPr lang="zh-CN" altLang="en-US"/>
            </a:br>
            <a:r>
              <a:rPr lang="zh-CN" altLang="en-US"/>
              <a:t>　　</a:t>
            </a:r>
            <a:r>
              <a:rPr lang="en-US" altLang="zh-CN"/>
              <a:t>24. </a:t>
            </a:r>
            <a:r>
              <a:rPr lang="zh-CN" altLang="en-US"/>
              <a:t>具有容错功能的集群系统的主要工作模式有哪几种</a:t>
            </a:r>
            <a:r>
              <a:rPr lang="en-US" altLang="zh-CN"/>
              <a:t>? </a:t>
            </a:r>
            <a:r>
              <a:rPr lang="zh-CN" altLang="en-US"/>
              <a:t>请简要说明之。</a:t>
            </a:r>
            <a:br>
              <a:rPr lang="zh-CN" altLang="en-US"/>
            </a:br>
            <a:endParaRPr lang="zh-CN" altLang="en-US"/>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74217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zh-CN" altLang="en-US"/>
              <a:t>　　</a:t>
            </a:r>
            <a:r>
              <a:rPr lang="en-US" altLang="zh-CN"/>
              <a:t>25. </a:t>
            </a:r>
            <a:r>
              <a:rPr lang="zh-CN" altLang="en-US"/>
              <a:t>为什么要在系统中配置后备系统</a:t>
            </a:r>
            <a:r>
              <a:rPr lang="en-US" altLang="zh-CN"/>
              <a:t>? </a:t>
            </a:r>
            <a:r>
              <a:rPr lang="zh-CN" altLang="en-US"/>
              <a:t>目前常用做后备系统的设备有哪几种</a:t>
            </a:r>
            <a:r>
              <a:rPr lang="en-US" altLang="zh-CN"/>
              <a:t>? </a:t>
            </a:r>
            <a:br>
              <a:rPr lang="en-US" altLang="zh-CN"/>
            </a:br>
            <a:r>
              <a:rPr lang="zh-CN" altLang="en-US"/>
              <a:t>　　</a:t>
            </a:r>
            <a:r>
              <a:rPr lang="en-US" altLang="zh-CN"/>
              <a:t>26. </a:t>
            </a:r>
            <a:r>
              <a:rPr lang="zh-CN" altLang="en-US"/>
              <a:t>何谓事务</a:t>
            </a:r>
            <a:r>
              <a:rPr lang="en-US" altLang="zh-CN"/>
              <a:t>? </a:t>
            </a:r>
            <a:r>
              <a:rPr lang="zh-CN" altLang="en-US"/>
              <a:t>如何保证事务的原子性</a:t>
            </a:r>
            <a:r>
              <a:rPr lang="en-US" altLang="zh-CN"/>
              <a:t>? </a:t>
            </a:r>
            <a:br>
              <a:rPr lang="en-US" altLang="zh-CN"/>
            </a:br>
            <a:r>
              <a:rPr lang="zh-CN" altLang="en-US"/>
              <a:t>　　</a:t>
            </a:r>
            <a:r>
              <a:rPr lang="en-US" altLang="zh-CN"/>
              <a:t>27. </a:t>
            </a:r>
            <a:r>
              <a:rPr lang="zh-CN" altLang="en-US"/>
              <a:t>引入检查点的目的是什么</a:t>
            </a:r>
            <a:r>
              <a:rPr lang="en-US" altLang="zh-CN"/>
              <a:t>? </a:t>
            </a:r>
            <a:r>
              <a:rPr lang="zh-CN" altLang="en-US"/>
              <a:t>引入检查点后又如何进行恢复处理</a:t>
            </a:r>
            <a:r>
              <a:rPr lang="en-US" altLang="zh-CN"/>
              <a:t>? </a:t>
            </a:r>
            <a:br>
              <a:rPr lang="en-US" altLang="zh-CN"/>
            </a:br>
            <a:r>
              <a:rPr lang="zh-CN" altLang="en-US"/>
              <a:t>　　</a:t>
            </a:r>
            <a:r>
              <a:rPr lang="en-US" altLang="zh-CN"/>
              <a:t>28. </a:t>
            </a:r>
            <a:r>
              <a:rPr lang="zh-CN" altLang="en-US"/>
              <a:t>为何引入共享锁</a:t>
            </a:r>
            <a:r>
              <a:rPr lang="en-US" altLang="zh-CN"/>
              <a:t>? </a:t>
            </a:r>
            <a:r>
              <a:rPr lang="zh-CN" altLang="en-US"/>
              <a:t>如何用互斥锁或共享锁来实现事务的顺序性</a:t>
            </a:r>
            <a:r>
              <a:rPr lang="en-US" altLang="zh-CN"/>
              <a:t>? </a:t>
            </a:r>
            <a:br>
              <a:rPr lang="en-US" altLang="zh-CN"/>
            </a:br>
            <a:r>
              <a:rPr lang="zh-CN" altLang="en-US"/>
              <a:t>　　</a:t>
            </a:r>
            <a:r>
              <a:rPr lang="en-US" altLang="zh-CN"/>
              <a:t>29. </a:t>
            </a:r>
            <a:r>
              <a:rPr lang="zh-CN" altLang="en-US"/>
              <a:t>当系统中有重复文件时，如何保证它们的一致性</a:t>
            </a:r>
            <a:r>
              <a:rPr lang="en-US" altLang="zh-CN"/>
              <a:t>? </a:t>
            </a:r>
            <a:br>
              <a:rPr lang="en-US" altLang="zh-CN"/>
            </a:br>
            <a:r>
              <a:rPr lang="zh-CN" altLang="en-US"/>
              <a:t>　　</a:t>
            </a:r>
            <a:r>
              <a:rPr lang="en-US" altLang="zh-CN"/>
              <a:t>30. </a:t>
            </a:r>
            <a:r>
              <a:rPr lang="zh-CN" altLang="en-US"/>
              <a:t>如何检查盘块号的一致性</a:t>
            </a:r>
            <a:r>
              <a:rPr lang="en-US" altLang="zh-CN"/>
              <a:t>? </a:t>
            </a:r>
            <a:r>
              <a:rPr lang="zh-CN" altLang="en-US"/>
              <a:t>检查时可能出现哪几种</a:t>
            </a:r>
            <a:br>
              <a:rPr lang="zh-CN" altLang="en-US"/>
            </a:br>
            <a:r>
              <a:rPr lang="zh-CN" altLang="en-US"/>
              <a:t>情况</a:t>
            </a:r>
            <a:r>
              <a:rPr lang="en-US" altLang="zh-CN"/>
              <a:t>? </a:t>
            </a:r>
          </a:p>
        </p:txBody>
      </p:sp>
      <p:sp>
        <p:nvSpPr>
          <p:cNvPr id="795651" name="Rectangle 3"/>
          <p:cNvSpPr>
            <a:spLocks noGrp="1" noChangeArrowheads="1"/>
          </p:cNvSpPr>
          <p:nvPr>
            <p:ph type="body" idx="1"/>
          </p:nvPr>
        </p:nvSpPr>
        <p:spPr/>
        <p:txBody>
          <a:bodyPr/>
          <a:lstStyle/>
          <a:p>
            <a:endParaRPr lang="zh-CN" altLang="zh-CN"/>
          </a:p>
        </p:txBody>
      </p:sp>
      <p:sp>
        <p:nvSpPr>
          <p:cNvPr id="7956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1896472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第九章    操作系统接口</a:t>
            </a:r>
          </a:p>
        </p:txBody>
      </p:sp>
      <p:sp>
        <p:nvSpPr>
          <p:cNvPr id="108558" name="Text Box 14"/>
          <p:cNvSpPr txBox="1">
            <a:spLocks noChangeArrowheads="1"/>
          </p:cNvSpPr>
          <p:nvPr/>
        </p:nvSpPr>
        <p:spPr bwMode="auto">
          <a:xfrm>
            <a:off x="2771775" y="2492375"/>
            <a:ext cx="4176713"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9.1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用户接口</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9.2  Shell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命令语言</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9.3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联机命令接口的实现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9.4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系统调用的概念和类型</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9.5  UNIX</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系统调用</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9.6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系统调用的实现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9"/>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8498"/>
      </p:ext>
    </p:extLst>
  </p:cSld>
  <p:clrMapOvr>
    <a:masterClrMapping/>
  </p:clrMapOvr>
  <p:timing>
    <p:tnLst>
      <p:par>
        <p:cTn id="1" dur="indefinite" restart="never" nodeType="tmRoot"/>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9.1  </a:t>
            </a:r>
            <a:r>
              <a:rPr lang="zh-CN" altLang="en-US" sz="3200">
                <a:latin typeface="黑体" panose="02010609060101010101" pitchFamily="49" charset="-122"/>
                <a:ea typeface="黑体" panose="02010609060101010101" pitchFamily="49" charset="-122"/>
              </a:rPr>
              <a:t>用 户 接 口</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9.1.1  </a:t>
            </a:r>
            <a:r>
              <a:rPr lang="zh-CN" altLang="en-US">
                <a:latin typeface="黑体" panose="02010609060101010101" pitchFamily="49" charset="-122"/>
                <a:ea typeface="黑体" panose="02010609060101010101" pitchFamily="49" charset="-122"/>
              </a:rPr>
              <a:t>字符显示式联机用户接口</a:t>
            </a:r>
            <a:br>
              <a:rPr lang="zh-CN" altLang="en-US">
                <a:latin typeface="黑体" panose="02010609060101010101" pitchFamily="49" charset="-122"/>
                <a:ea typeface="黑体" panose="02010609060101010101" pitchFamily="49" charset="-122"/>
              </a:rPr>
            </a:br>
            <a:r>
              <a:rPr lang="zh-CN" altLang="en-US"/>
              <a:t>　　不同的</a:t>
            </a:r>
            <a:r>
              <a:rPr lang="en-US" altLang="zh-CN"/>
              <a:t>OS</a:t>
            </a:r>
            <a:r>
              <a:rPr lang="zh-CN" altLang="en-US"/>
              <a:t>，其联机用户接口是不同的，即它们的命令形式和用法各不相同，甚至在同一系统中，命令的不同形式构成了不同的用户界面，一般可分为字符显示式联机用户接口和图形化联机用户接口两类。</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50061125"/>
      </p:ext>
    </p:extLst>
  </p:cSld>
  <p:clrMapOvr>
    <a:masterClrMapping/>
  </p:clrMapOvr>
  <p:timing>
    <p:tnLst>
      <p:par>
        <p:cTn id="1" dur="indefinite" restart="never" nodeType="tmRoot"/>
      </p:par>
    </p:tn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命令行方式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该方式是以行为单位，输入和显示不同的命令。每行长度一般不超过</a:t>
            </a:r>
            <a:r>
              <a:rPr lang="en-US" altLang="zh-CN"/>
              <a:t>256</a:t>
            </a:r>
            <a:r>
              <a:rPr lang="zh-CN" altLang="en-US"/>
              <a:t>个字符，一般情况下，以回车符作为一个命令的结束标记。通常，命令的执行采用的是间断式的串行执行方式，即后一个命令的输入一般需等到前一个命令执行结束，如用户键入的一条命令处理完成后系统发出新的命令输入提示符，用户才可以继续输入下一条命令。</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96633248"/>
      </p:ext>
    </p:extLst>
  </p:cSld>
  <p:clrMapOvr>
    <a:masterClrMapping/>
  </p:clrMapOvr>
  <p:timing>
    <p:tnLst>
      <p:par>
        <p:cTn id="1" dur="indefinite" restart="never" nodeType="tmRoot"/>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批命令方式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操作命令的实际使用过程中，经常遇到需要对多条命令的连续使用、或对若干条命令的重复使用、或对不同命令进行选择性使用的情况，如果用户每次都采用命令行方式将命令一条条由键盘输入，既浪费时间，又容易出错。因此，操作系统都支持一种称为批命令的特别命令方式，允许用户预先把一系列命令组织在一种称为批命令文件的文件中，一次建立，多次执行。使用这种方式可减少用户输入命令的次数，既节省了时间，减少了出错概率，又方便了用户。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751368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9.1.2  </a:t>
            </a:r>
            <a:r>
              <a:rPr lang="zh-CN" altLang="en-US">
                <a:latin typeface="黑体" panose="02010609060101010101" pitchFamily="49" charset="-122"/>
                <a:ea typeface="黑体" panose="02010609060101010101" pitchFamily="49" charset="-122"/>
              </a:rPr>
              <a:t>图形化联机用户接口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图形用户接口</a:t>
            </a:r>
            <a:r>
              <a:rPr lang="en-US" altLang="zh-CN">
                <a:latin typeface="黑体" panose="02010609060101010101" pitchFamily="49" charset="-122"/>
                <a:ea typeface="黑体" panose="02010609060101010101" pitchFamily="49" charset="-122"/>
              </a:rPr>
              <a:t>GUI(Graphics User Interface)</a:t>
            </a:r>
            <a:r>
              <a:rPr lang="zh-CN" altLang="en-US">
                <a:latin typeface="黑体" panose="02010609060101010101" pitchFamily="49" charset="-122"/>
                <a:ea typeface="黑体" panose="02010609060101010101" pitchFamily="49" charset="-122"/>
              </a:rPr>
              <a:t>的引入</a:t>
            </a:r>
            <a:br>
              <a:rPr lang="zh-CN" altLang="en-US">
                <a:latin typeface="黑体" panose="02010609060101010101" pitchFamily="49" charset="-122"/>
                <a:ea typeface="黑体" panose="02010609060101010101" pitchFamily="49" charset="-122"/>
              </a:rPr>
            </a:br>
            <a:r>
              <a:rPr lang="zh-CN" altLang="en-US"/>
              <a:t>　　虽然用户可以通过命令行方式和批命令方式，取得操作系统的服务，并控制自己的作业运行，但却要牢记各种命令的动词和参数，必须严格按规定的格式输入命令，而且不同操作系统所提供的命令语言的词法、语法、语义及表达形式是不一样的，这样既不方便又花费时间。于是，图形化用户接口</a:t>
            </a:r>
            <a:r>
              <a:rPr lang="en-US" altLang="zh-CN"/>
              <a:t>GUI(Graphics User Interface)</a:t>
            </a:r>
            <a:r>
              <a:rPr lang="zh-CN" altLang="en-US"/>
              <a:t>便应运而生。</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330312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使用</a:t>
            </a:r>
            <a:r>
              <a:rPr lang="en-US" altLang="zh-CN">
                <a:latin typeface="黑体" panose="02010609060101010101" pitchFamily="49" charset="-122"/>
                <a:ea typeface="黑体" panose="02010609060101010101" pitchFamily="49" charset="-122"/>
              </a:rPr>
              <a:t>WIMP</a:t>
            </a:r>
            <a:r>
              <a:rPr lang="zh-CN" altLang="en-US">
                <a:latin typeface="黑体" panose="02010609060101010101" pitchFamily="49" charset="-122"/>
                <a:ea typeface="黑体" panose="02010609060101010101" pitchFamily="49" charset="-122"/>
              </a:rPr>
              <a:t>技术</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GUI</a:t>
            </a:r>
            <a:r>
              <a:rPr lang="zh-CN" altLang="en-US"/>
              <a:t>采用了图形化的操作界面，使用</a:t>
            </a:r>
            <a:r>
              <a:rPr lang="en-US" altLang="zh-CN"/>
              <a:t>WIMP </a:t>
            </a:r>
            <a:r>
              <a:rPr lang="zh-CN" altLang="en-US"/>
              <a:t>技术，该技术将窗口</a:t>
            </a:r>
            <a:r>
              <a:rPr lang="en-US" altLang="zh-CN"/>
              <a:t>(Window)</a:t>
            </a:r>
            <a:r>
              <a:rPr lang="zh-CN" altLang="en-US"/>
              <a:t>、图标</a:t>
            </a:r>
            <a:r>
              <a:rPr lang="en-US" altLang="zh-CN"/>
              <a:t>(Icon)</a:t>
            </a:r>
            <a:r>
              <a:rPr lang="zh-CN" altLang="en-US"/>
              <a:t>、菜单</a:t>
            </a:r>
            <a:r>
              <a:rPr lang="en-US" altLang="zh-CN"/>
              <a:t>(Menu)</a:t>
            </a:r>
            <a:r>
              <a:rPr lang="zh-CN" altLang="en-US"/>
              <a:t>、鼠标</a:t>
            </a:r>
            <a:r>
              <a:rPr lang="en-US" altLang="zh-CN"/>
              <a:t>(Pointing device)</a:t>
            </a:r>
            <a:r>
              <a:rPr lang="zh-CN" altLang="en-US"/>
              <a:t>和面向对象技术等集成在一起，引入形象的各种图标，将系统的各项功能、各种应用程序和文件直观、逼真地表示出来，形成一个图文并茂的视窗操作环境。 </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926453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 Windows</a:t>
            </a:r>
            <a:r>
              <a:rPr lang="zh-CN" altLang="en-US">
                <a:latin typeface="黑体" panose="02010609060101010101" pitchFamily="49" charset="-122"/>
                <a:ea typeface="黑体" panose="02010609060101010101" pitchFamily="49" charset="-122"/>
              </a:rPr>
              <a:t>的</a:t>
            </a:r>
            <a:r>
              <a:rPr lang="en-US" altLang="zh-CN">
                <a:latin typeface="黑体" panose="02010609060101010101" pitchFamily="49" charset="-122"/>
                <a:ea typeface="黑体" panose="02010609060101010101" pitchFamily="49" charset="-122"/>
              </a:rPr>
              <a:t>GUI</a:t>
            </a:r>
            <a:r>
              <a:rPr lang="zh-CN" altLang="en-US">
                <a:latin typeface="黑体" panose="02010609060101010101" pitchFamily="49" charset="-122"/>
                <a:ea typeface="黑体" panose="02010609060101010101" pitchFamily="49" charset="-122"/>
              </a:rPr>
              <a:t>简介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以</a:t>
            </a:r>
            <a:r>
              <a:rPr lang="en-US" altLang="zh-CN"/>
              <a:t>Microsoft</a:t>
            </a:r>
            <a:r>
              <a:rPr lang="zh-CN" altLang="en-US"/>
              <a:t>公司的</a:t>
            </a:r>
            <a:r>
              <a:rPr lang="en-US" altLang="zh-CN"/>
              <a:t>Windows </a:t>
            </a:r>
            <a:r>
              <a:rPr lang="zh-CN" altLang="en-US"/>
              <a:t>操作系统为例，在系统初始化后，</a:t>
            </a:r>
            <a:r>
              <a:rPr lang="en-US" altLang="zh-CN"/>
              <a:t>OS</a:t>
            </a:r>
            <a:r>
              <a:rPr lang="zh-CN" altLang="en-US"/>
              <a:t>为终端用户生成了一个运行</a:t>
            </a:r>
            <a:r>
              <a:rPr lang="en-US" altLang="zh-CN"/>
              <a:t>explorer.exe</a:t>
            </a:r>
            <a:r>
              <a:rPr lang="zh-CN" altLang="en-US"/>
              <a:t>的进程，它运行一个具有窗口界面的命令解释程序，该窗口是一个特殊的窗口，即桌面。 </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6873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endParaRPr lang="zh-CN" altLang="zh-CN"/>
          </a:p>
        </p:txBody>
      </p:sp>
      <p:sp>
        <p:nvSpPr>
          <p:cNvPr id="793603" name="Rectangle 3"/>
          <p:cNvSpPr>
            <a:spLocks noGrp="1" noChangeArrowheads="1"/>
          </p:cNvSpPr>
          <p:nvPr>
            <p:ph type="body" idx="1"/>
          </p:nvPr>
        </p:nvSpPr>
        <p:spPr/>
        <p:txBody>
          <a:bodyPr/>
          <a:lstStyle/>
          <a:p>
            <a:r>
              <a:rPr lang="zh-CN" altLang="en-US"/>
              <a:t>图</a:t>
            </a:r>
            <a:r>
              <a:rPr lang="en-US" altLang="zh-CN"/>
              <a:t>1-12  </a:t>
            </a:r>
            <a:r>
              <a:rPr lang="zh-CN" altLang="en-US"/>
              <a:t>在传统</a:t>
            </a:r>
            <a:r>
              <a:rPr lang="en-US" altLang="zh-CN"/>
              <a:t>OS</a:t>
            </a:r>
            <a:r>
              <a:rPr lang="zh-CN" altLang="en-US"/>
              <a:t>和微内核</a:t>
            </a:r>
            <a:r>
              <a:rPr lang="en-US" altLang="zh-CN"/>
              <a:t>OS</a:t>
            </a:r>
            <a:r>
              <a:rPr lang="zh-CN" altLang="en-US"/>
              <a:t>中的上下文切换</a:t>
            </a:r>
          </a:p>
        </p:txBody>
      </p:sp>
      <p:pic>
        <p:nvPicPr>
          <p:cNvPr id="793604" name="Picture 4" descr="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196975"/>
            <a:ext cx="5467350" cy="4286250"/>
          </a:xfrm>
          <a:prstGeom prst="rect">
            <a:avLst/>
          </a:prstGeom>
          <a:noFill/>
          <a:extLst>
            <a:ext uri="{909E8E84-426E-40DD-AFC4-6F175D3DCCD1}">
              <a14:hiddenFill xmlns:a14="http://schemas.microsoft.com/office/drawing/2010/main">
                <a:solidFill>
                  <a:srgbClr val="FFFFFF"/>
                </a:solidFill>
              </a14:hiddenFill>
            </a:ext>
          </a:extLst>
        </p:spPr>
      </p:pic>
      <p:sp>
        <p:nvSpPr>
          <p:cNvPr id="793605"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06800323"/>
      </p:ext>
    </p:extLst>
  </p:cSld>
  <p:clrMapOvr>
    <a:masterClrMapping/>
  </p:clrMapOvr>
  <p:timing>
    <p:tnLst>
      <p:par>
        <p:cTn id="1" dur="indefinite" restart="never" nodeType="tmRoot"/>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9.1.3  </a:t>
            </a:r>
            <a:r>
              <a:rPr lang="zh-CN" altLang="en-US">
                <a:latin typeface="黑体" panose="02010609060101010101" pitchFamily="49" charset="-122"/>
                <a:ea typeface="黑体" panose="02010609060101010101" pitchFamily="49" charset="-122"/>
              </a:rPr>
              <a:t>联机命令的类型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系统访问类</a:t>
            </a:r>
            <a:br>
              <a:rPr lang="zh-CN" altLang="en-US">
                <a:latin typeface="黑体" panose="02010609060101010101" pitchFamily="49" charset="-122"/>
                <a:ea typeface="黑体" panose="02010609060101010101" pitchFamily="49" charset="-122"/>
              </a:rPr>
            </a:br>
            <a:r>
              <a:rPr lang="zh-CN" altLang="en-US"/>
              <a:t>　　在多用户系统中，为了保证系统的安全性，都毫无例外地设置注册命令</a:t>
            </a:r>
            <a:r>
              <a:rPr lang="en-US" altLang="zh-CN"/>
              <a:t>Login</a:t>
            </a:r>
            <a:r>
              <a:rPr lang="zh-CN" altLang="en-US"/>
              <a:t>。凡要在多用户系统的终端上上机的用户，都必须先在系统管理员处获得一合法的注册名和口令。以后，每当用户在接通其所用终端的电源后，便由系统直接调用，并在屏幕上显示出以下的注册命令：</a:t>
            </a:r>
            <a:br>
              <a:rPr lang="zh-CN" altLang="en-US"/>
            </a:br>
            <a:r>
              <a:rPr lang="zh-CN" altLang="en-US"/>
              <a:t>　　　　</a:t>
            </a:r>
            <a:r>
              <a:rPr lang="en-US" altLang="zh-CN"/>
              <a:t>Login:</a:t>
            </a:r>
            <a:r>
              <a:rPr lang="zh-CN" altLang="en-US"/>
              <a:t>　　　　</a:t>
            </a:r>
            <a:r>
              <a:rPr lang="en-US" altLang="zh-CN"/>
              <a:t>/</a:t>
            </a:r>
            <a:r>
              <a:rPr lang="zh-CN" altLang="en-US"/>
              <a:t>提示用户键入自己的注册名</a:t>
            </a:r>
            <a:br>
              <a:rPr lang="zh-CN" altLang="en-US"/>
            </a:br>
            <a:r>
              <a:rPr lang="zh-CN" altLang="en-US"/>
              <a:t>　　当用户键入正确的注册名并按下回车键后，屏幕上又会出现：</a:t>
            </a:r>
            <a:br>
              <a:rPr lang="zh-CN" altLang="en-US"/>
            </a:br>
            <a:r>
              <a:rPr lang="zh-CN" altLang="en-US"/>
              <a:t>　　　　</a:t>
            </a:r>
            <a:r>
              <a:rPr lang="en-US" altLang="zh-CN"/>
              <a:t>Password:</a:t>
            </a:r>
            <a:r>
              <a:rPr lang="zh-CN" altLang="en-US"/>
              <a:t>　　　　</a:t>
            </a:r>
            <a:r>
              <a:rPr lang="en-US" altLang="zh-CN"/>
              <a:t>/</a:t>
            </a:r>
            <a:r>
              <a:rPr lang="zh-CN" altLang="en-US"/>
              <a:t>提示用户键入自己的口令</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285602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文件操作命令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显示文件命令</a:t>
            </a:r>
            <a:r>
              <a:rPr lang="en-US" altLang="zh-CN"/>
              <a:t>type</a:t>
            </a:r>
            <a:r>
              <a:rPr lang="zh-CN" altLang="en-US"/>
              <a:t>，用于将指定文件内容显示在屏幕上。</a:t>
            </a:r>
            <a:br>
              <a:rPr lang="zh-CN" altLang="en-US"/>
            </a:br>
            <a:r>
              <a:rPr lang="zh-CN" altLang="en-US"/>
              <a:t>　　</a:t>
            </a:r>
            <a:r>
              <a:rPr lang="en-US" altLang="zh-CN"/>
              <a:t>(2) </a:t>
            </a:r>
            <a:r>
              <a:rPr lang="zh-CN" altLang="en-US"/>
              <a:t>拷贝文件命令</a:t>
            </a:r>
            <a:r>
              <a:rPr lang="en-US" altLang="zh-CN"/>
              <a:t>copy</a:t>
            </a:r>
            <a:r>
              <a:rPr lang="zh-CN" altLang="en-US"/>
              <a:t>，用于实现文件的拷贝。</a:t>
            </a:r>
            <a:br>
              <a:rPr lang="zh-CN" altLang="en-US"/>
            </a:br>
            <a:r>
              <a:rPr lang="zh-CN" altLang="en-US"/>
              <a:t>　　</a:t>
            </a:r>
            <a:r>
              <a:rPr lang="en-US" altLang="zh-CN"/>
              <a:t>(3) </a:t>
            </a:r>
            <a:r>
              <a:rPr lang="zh-CN" altLang="en-US"/>
              <a:t>文件比较命令</a:t>
            </a:r>
            <a:r>
              <a:rPr lang="en-US" altLang="zh-CN"/>
              <a:t>comp</a:t>
            </a:r>
            <a:r>
              <a:rPr lang="zh-CN" altLang="en-US"/>
              <a:t>，该命令用于对两个指定文件进行比较，两文件可以在同一个或不同的驱动器上。</a:t>
            </a:r>
            <a:br>
              <a:rPr lang="zh-CN" altLang="en-US"/>
            </a:br>
            <a:r>
              <a:rPr lang="zh-CN" altLang="en-US"/>
              <a:t>　　</a:t>
            </a:r>
            <a:r>
              <a:rPr lang="en-US" altLang="zh-CN"/>
              <a:t>(4) </a:t>
            </a:r>
            <a:r>
              <a:rPr lang="zh-CN" altLang="en-US"/>
              <a:t>重新命名命令</a:t>
            </a:r>
            <a:r>
              <a:rPr lang="en-US" altLang="zh-CN"/>
              <a:t>Rename</a:t>
            </a:r>
            <a:r>
              <a:rPr lang="zh-CN" altLang="en-US"/>
              <a:t>，该命令用于将以第一参数命名的文件改成用第二参数给定的名字。</a:t>
            </a:r>
            <a:br>
              <a:rPr lang="zh-CN" altLang="en-US"/>
            </a:br>
            <a:r>
              <a:rPr lang="zh-CN" altLang="en-US"/>
              <a:t>　　</a:t>
            </a:r>
            <a:r>
              <a:rPr lang="en-US" altLang="zh-CN"/>
              <a:t>(5) </a:t>
            </a:r>
            <a:r>
              <a:rPr lang="zh-CN" altLang="en-US"/>
              <a:t>删除文件命令</a:t>
            </a:r>
            <a:r>
              <a:rPr lang="en-US" altLang="zh-CN"/>
              <a:t>erase</a:t>
            </a:r>
            <a:r>
              <a:rPr lang="zh-CN" altLang="en-US"/>
              <a:t>，该命令用于删除一个或一组文件，例如，当参数路径名为*</a:t>
            </a:r>
            <a:r>
              <a:rPr lang="en-US" altLang="zh-CN"/>
              <a:t>.BAK</a:t>
            </a:r>
            <a:r>
              <a:rPr lang="zh-CN" altLang="en-US"/>
              <a:t>时，表示删除指定目录下的所有其扩展名为 </a:t>
            </a:r>
            <a:r>
              <a:rPr lang="en-US" altLang="zh-CN"/>
              <a:t>.Bak</a:t>
            </a:r>
            <a:r>
              <a:rPr lang="zh-CN" altLang="en-US"/>
              <a:t>的文件。</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735241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323850" y="692150"/>
            <a:ext cx="8496300" cy="5545138"/>
          </a:xfrm>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目录操作命令</a:t>
            </a:r>
            <a:r>
              <a:rPr lang="zh-CN" altLang="en-US"/>
              <a:t/>
            </a:r>
            <a:br>
              <a:rPr lang="zh-CN" altLang="en-US"/>
            </a:br>
            <a:r>
              <a:rPr lang="zh-CN" altLang="en-US"/>
              <a:t>　　</a:t>
            </a:r>
            <a:r>
              <a:rPr lang="en-US" altLang="zh-CN"/>
              <a:t>(1) </a:t>
            </a:r>
            <a:r>
              <a:rPr lang="zh-CN" altLang="en-US"/>
              <a:t>建立子目录命令</a:t>
            </a:r>
            <a:r>
              <a:rPr lang="en-US" altLang="zh-CN"/>
              <a:t>mkdir</a:t>
            </a:r>
            <a:r>
              <a:rPr lang="zh-CN" altLang="en-US"/>
              <a:t>，用于建立指定名字的新目录。</a:t>
            </a:r>
            <a:br>
              <a:rPr lang="zh-CN" altLang="en-US"/>
            </a:br>
            <a:r>
              <a:rPr lang="zh-CN" altLang="en-US"/>
              <a:t>　　</a:t>
            </a:r>
            <a:r>
              <a:rPr lang="en-US" altLang="zh-CN"/>
              <a:t>(2) </a:t>
            </a:r>
            <a:r>
              <a:rPr lang="zh-CN" altLang="en-US"/>
              <a:t>显示目录命令</a:t>
            </a:r>
            <a:r>
              <a:rPr lang="en-US" altLang="zh-CN"/>
              <a:t>dir</a:t>
            </a:r>
            <a:r>
              <a:rPr lang="zh-CN" altLang="en-US"/>
              <a:t>，显示指定磁盘中的目录项。</a:t>
            </a:r>
            <a:br>
              <a:rPr lang="zh-CN" altLang="en-US"/>
            </a:br>
            <a:r>
              <a:rPr lang="zh-CN" altLang="en-US"/>
              <a:t>　　</a:t>
            </a:r>
            <a:r>
              <a:rPr lang="en-US" altLang="zh-CN"/>
              <a:t>(3) </a:t>
            </a:r>
            <a:r>
              <a:rPr lang="zh-CN" altLang="en-US"/>
              <a:t>删除子目录命令</a:t>
            </a:r>
            <a:r>
              <a:rPr lang="en-US" altLang="zh-CN"/>
              <a:t>rmdir</a:t>
            </a:r>
            <a:r>
              <a:rPr lang="zh-CN" altLang="en-US"/>
              <a:t>，用于删除指定的子目录文件，但不能删除普通文件，而且一次只能删除一个空目录</a:t>
            </a:r>
            <a:r>
              <a:rPr lang="en-US" altLang="zh-CN"/>
              <a:t>(</a:t>
            </a:r>
            <a:r>
              <a:rPr lang="zh-CN" altLang="en-US"/>
              <a:t>其中仅含“</a:t>
            </a:r>
            <a:r>
              <a:rPr lang="en-US" altLang="zh-CN"/>
              <a:t>.”</a:t>
            </a:r>
            <a:r>
              <a:rPr lang="zh-CN" altLang="en-US"/>
              <a:t>和“</a:t>
            </a:r>
            <a:r>
              <a:rPr lang="en-US" altLang="zh-CN"/>
              <a:t>..”</a:t>
            </a:r>
            <a:r>
              <a:rPr lang="zh-CN" altLang="en-US"/>
              <a:t>两个文件</a:t>
            </a:r>
            <a:r>
              <a:rPr lang="en-US" altLang="zh-CN"/>
              <a:t>)</a:t>
            </a:r>
            <a:r>
              <a:rPr lang="zh-CN" altLang="en-US"/>
              <a:t>，不能删除根及当前目录。</a:t>
            </a:r>
            <a:br>
              <a:rPr lang="zh-CN" altLang="en-US"/>
            </a:br>
            <a:r>
              <a:rPr lang="zh-CN" altLang="en-US"/>
              <a:t>　　</a:t>
            </a:r>
            <a:r>
              <a:rPr lang="en-US" altLang="zh-CN"/>
              <a:t>(4) </a:t>
            </a:r>
            <a:r>
              <a:rPr lang="zh-CN" altLang="en-US"/>
              <a:t>显示目录结构命令</a:t>
            </a:r>
            <a:r>
              <a:rPr lang="en-US" altLang="zh-CN"/>
              <a:t>tree</a:t>
            </a:r>
            <a:r>
              <a:rPr lang="zh-CN" altLang="en-US"/>
              <a:t>，显示指定盘上的所有目录路径及其层次关系。</a:t>
            </a:r>
            <a:br>
              <a:rPr lang="zh-CN" altLang="en-US"/>
            </a:br>
            <a:r>
              <a:rPr lang="zh-CN" altLang="en-US"/>
              <a:t>　　</a:t>
            </a:r>
            <a:r>
              <a:rPr lang="en-US" altLang="zh-CN"/>
              <a:t>(5) </a:t>
            </a:r>
            <a:r>
              <a:rPr lang="zh-CN" altLang="en-US"/>
              <a:t>改变当前目录命令</a:t>
            </a:r>
            <a:r>
              <a:rPr lang="en-US" altLang="zh-CN"/>
              <a:t>chdir</a:t>
            </a:r>
            <a:r>
              <a:rPr lang="zh-CN" altLang="en-US"/>
              <a:t>，将当前目录改变为由路径名参数给定的目录。用“</a:t>
            </a:r>
            <a:r>
              <a:rPr lang="en-US" altLang="zh-CN"/>
              <a:t>..”</a:t>
            </a:r>
            <a:r>
              <a:rPr lang="zh-CN" altLang="en-US"/>
              <a:t>作参数时，表示应返回到上一级目录下。</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201686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其它命令</a:t>
            </a:r>
            <a:r>
              <a:rPr lang="zh-CN" altLang="en-US"/>
              <a:t/>
            </a:r>
            <a:br>
              <a:rPr lang="zh-CN" altLang="en-US"/>
            </a:br>
            <a:r>
              <a:rPr lang="zh-CN" altLang="en-US"/>
              <a:t>　　</a:t>
            </a:r>
            <a:r>
              <a:rPr lang="en-US" altLang="zh-CN"/>
              <a:t>(1) </a:t>
            </a:r>
            <a:r>
              <a:rPr lang="zh-CN" altLang="en-US"/>
              <a:t>输入输出重定向命令。</a:t>
            </a:r>
            <a:br>
              <a:rPr lang="zh-CN" altLang="en-US"/>
            </a:br>
            <a:r>
              <a:rPr lang="zh-CN" altLang="en-US"/>
              <a:t>　　</a:t>
            </a:r>
            <a:r>
              <a:rPr lang="en-US" altLang="zh-CN"/>
              <a:t>(2) </a:t>
            </a:r>
            <a:r>
              <a:rPr lang="zh-CN" altLang="en-US"/>
              <a:t>管道连接。 </a:t>
            </a:r>
            <a:br>
              <a:rPr lang="zh-CN" altLang="en-US"/>
            </a:br>
            <a:r>
              <a:rPr lang="zh-CN" altLang="en-US"/>
              <a:t>　　</a:t>
            </a:r>
            <a:r>
              <a:rPr lang="en-US" altLang="zh-CN"/>
              <a:t>(3) </a:t>
            </a:r>
            <a:r>
              <a:rPr lang="zh-CN" altLang="en-US"/>
              <a:t>过滤命令。</a:t>
            </a:r>
            <a:br>
              <a:rPr lang="zh-CN" altLang="en-US"/>
            </a:br>
            <a:r>
              <a:rPr lang="zh-CN" altLang="en-US"/>
              <a:t>　　</a:t>
            </a:r>
            <a:r>
              <a:rPr lang="en-US" altLang="zh-CN"/>
              <a:t>(4) </a:t>
            </a:r>
            <a:r>
              <a:rPr lang="zh-CN" altLang="en-US"/>
              <a:t>批命令。 </a:t>
            </a:r>
          </a:p>
        </p:txBody>
      </p:sp>
      <p:sp>
        <p:nvSpPr>
          <p:cNvPr id="719875" name="Rectangle 3"/>
          <p:cNvSpPr>
            <a:spLocks noGrp="1" noChangeArrowheads="1"/>
          </p:cNvSpPr>
          <p:nvPr>
            <p:ph type="body" idx="1"/>
          </p:nvPr>
        </p:nvSpPr>
        <p:spPr/>
        <p:txBody>
          <a:bodyPr/>
          <a:lstStyle/>
          <a:p>
            <a:endParaRPr lang="zh-CN" altLang="zh-CN"/>
          </a:p>
        </p:txBody>
      </p:sp>
      <p:sp>
        <p:nvSpPr>
          <p:cNvPr id="71987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70532179"/>
      </p:ext>
    </p:extLst>
  </p:cSld>
  <p:clrMapOvr>
    <a:masterClrMapping/>
  </p:clrMapOvr>
  <p:timing>
    <p:tnLst>
      <p:par>
        <p:cTn id="1" dur="indefinite" restart="never" nodeType="tmRoot"/>
      </p:par>
    </p:tn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9.2  Shell </a:t>
            </a:r>
            <a:r>
              <a:rPr lang="zh-CN" altLang="en-US" sz="3200">
                <a:latin typeface="黑体" panose="02010609060101010101" pitchFamily="49" charset="-122"/>
                <a:ea typeface="黑体" panose="02010609060101010101" pitchFamily="49" charset="-122"/>
              </a:rPr>
              <a:t>命令语言 </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9.2.1  </a:t>
            </a:r>
            <a:r>
              <a:rPr lang="zh-CN" altLang="en-US">
                <a:latin typeface="黑体" panose="02010609060101010101" pitchFamily="49" charset="-122"/>
                <a:ea typeface="黑体" panose="02010609060101010101" pitchFamily="49" charset="-122"/>
              </a:rPr>
              <a:t>简单命令简介  </a:t>
            </a:r>
            <a:br>
              <a:rPr lang="zh-CN" altLang="en-US">
                <a:latin typeface="黑体" panose="02010609060101010101" pitchFamily="49" charset="-122"/>
                <a:ea typeface="黑体" panose="02010609060101010101" pitchFamily="49" charset="-122"/>
              </a:rPr>
            </a:br>
            <a:r>
              <a:rPr lang="zh-CN" altLang="en-US"/>
              <a:t>　　在</a:t>
            </a:r>
            <a:r>
              <a:rPr lang="en-US" altLang="zh-CN"/>
              <a:t>Shell</a:t>
            </a:r>
            <a:r>
              <a:rPr lang="zh-CN" altLang="en-US"/>
              <a:t>命令语言中提供了许多不同形式的命令，并允许在一条命令行中有多个命令。如果在一条命令行中仅有一个命令，就把它称为简单命令。实际上，一条简单命令便是一个能完成某种功能的目标程序的名字。</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6487637"/>
      </p:ext>
    </p:extLst>
  </p:cSld>
  <p:clrMapOvr>
    <a:masterClrMapping/>
  </p:clrMapOvr>
  <p:timing>
    <p:tnLst>
      <p:par>
        <p:cTn id="1" dur="indefinite" restart="never" nodeType="tmRoot"/>
      </p:par>
    </p:tn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简单命令的格式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简单命令的格式比较自由，包括命令名字符的个数及用于分隔命令名、选项、各参数间的空格数等，都是任意的。在</a:t>
            </a:r>
            <a:r>
              <a:rPr lang="en-US" altLang="zh-CN"/>
              <a:t>UNIX</a:t>
            </a:r>
            <a:r>
              <a:rPr lang="zh-CN" altLang="en-US"/>
              <a:t>和</a:t>
            </a:r>
            <a:r>
              <a:rPr lang="en-US" altLang="zh-CN"/>
              <a:t>Linux</a:t>
            </a:r>
            <a:r>
              <a:rPr lang="zh-CN" altLang="en-US"/>
              <a:t>系统中都规定，命令由小写字母构成，命令可带有参数表，用于给出执行命令时的附加信息，每个参数是一个单词。命令名与参数表之间还可使用一种称为选项的自变量，用减号开始，后跟一个或多个字母、数字。一条命令可有多个选项，用于改变命令执行动作的类型。 </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3607523"/>
      </p:ext>
    </p:extLst>
  </p:cSld>
  <p:clrMapOvr>
    <a:masterClrMapping/>
  </p:clrMapOvr>
  <p:timing>
    <p:tnLst>
      <p:par>
        <p:cTn id="1" dur="indefinite" restart="never" nodeType="tmRoot"/>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简单命令的分类</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Linux</a:t>
            </a:r>
            <a:r>
              <a:rPr lang="zh-CN" altLang="en-US"/>
              <a:t>或</a:t>
            </a:r>
            <a:r>
              <a:rPr lang="en-US" altLang="zh-CN"/>
              <a:t>UNIX</a:t>
            </a:r>
            <a:r>
              <a:rPr lang="zh-CN" altLang="en-US"/>
              <a:t>系统中，一般把简单命令分为两类：</a:t>
            </a:r>
            <a:br>
              <a:rPr lang="zh-CN" altLang="en-US"/>
            </a:br>
            <a:r>
              <a:rPr lang="zh-CN" altLang="en-US"/>
              <a:t>　　</a:t>
            </a:r>
            <a:r>
              <a:rPr lang="en-US" altLang="zh-CN"/>
              <a:t>(1) </a:t>
            </a:r>
            <a:r>
              <a:rPr lang="zh-CN" altLang="en-US"/>
              <a:t>系统提供的标准命令，包括调用各种语言处理程序、实用程序等，其数量随系统版本的不同而有所差异，系统管理员可以增添新的系统标准命令。</a:t>
            </a:r>
            <a:br>
              <a:rPr lang="zh-CN" altLang="en-US"/>
            </a:br>
            <a:r>
              <a:rPr lang="zh-CN" altLang="en-US"/>
              <a:t>　　</a:t>
            </a:r>
            <a:r>
              <a:rPr lang="en-US" altLang="zh-CN"/>
              <a:t>(2) </a:t>
            </a:r>
            <a:r>
              <a:rPr lang="zh-CN" altLang="en-US"/>
              <a:t>用户自定义的命令。系统管理员和用户自行定义的命令的执行方式与系统标准命令的执行方式相同。</a:t>
            </a:r>
          </a:p>
        </p:txBody>
      </p:sp>
      <p:sp>
        <p:nvSpPr>
          <p:cNvPr id="722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08973775"/>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a:t>　　对于简单命令，还可根据命令是否包含在</a:t>
            </a:r>
            <a:r>
              <a:rPr lang="en-US" altLang="zh-CN"/>
              <a:t>Shell</a:t>
            </a:r>
            <a:r>
              <a:rPr lang="zh-CN" altLang="en-US"/>
              <a:t>内部，即是否常驻内存，而分为内部命令和外部命令两类：</a:t>
            </a:r>
            <a:br>
              <a:rPr lang="zh-CN" altLang="en-US"/>
            </a:br>
            <a:r>
              <a:rPr lang="zh-CN" altLang="en-US"/>
              <a:t>　　</a:t>
            </a:r>
            <a:r>
              <a:rPr lang="en-US" altLang="zh-CN"/>
              <a:t>(1) </a:t>
            </a:r>
            <a:r>
              <a:rPr lang="zh-CN" altLang="en-US"/>
              <a:t>内部命令。</a:t>
            </a:r>
            <a:r>
              <a:rPr lang="en-US" altLang="zh-CN"/>
              <a:t>Shell</a:t>
            </a:r>
            <a:r>
              <a:rPr lang="zh-CN" altLang="en-US"/>
              <a:t>中少数标准命令，如改变工作目录命令</a:t>
            </a:r>
            <a:r>
              <a:rPr lang="en-US" altLang="zh-CN"/>
              <a:t>cd</a:t>
            </a:r>
            <a:r>
              <a:rPr lang="zh-CN" altLang="en-US"/>
              <a:t>等，是包含在</a:t>
            </a:r>
            <a:r>
              <a:rPr lang="en-US" altLang="zh-CN"/>
              <a:t>Shell</a:t>
            </a:r>
            <a:r>
              <a:rPr lang="zh-CN" altLang="en-US"/>
              <a:t>内部的，作为内部命令常驻内存。</a:t>
            </a:r>
            <a:br>
              <a:rPr lang="zh-CN" altLang="en-US"/>
            </a:br>
            <a:r>
              <a:rPr lang="zh-CN" altLang="en-US"/>
              <a:t>　　</a:t>
            </a:r>
            <a:r>
              <a:rPr lang="en-US" altLang="zh-CN"/>
              <a:t>(2) </a:t>
            </a:r>
            <a:r>
              <a:rPr lang="zh-CN" altLang="en-US"/>
              <a:t>外部命令。</a:t>
            </a:r>
            <a:r>
              <a:rPr lang="en-US" altLang="zh-CN"/>
              <a:t>Shell</a:t>
            </a:r>
            <a:r>
              <a:rPr lang="zh-CN" altLang="en-US"/>
              <a:t>中大多数的命令如拷贝命令</a:t>
            </a:r>
            <a:r>
              <a:rPr lang="en-US" altLang="zh-CN"/>
              <a:t>cp</a:t>
            </a:r>
            <a:r>
              <a:rPr lang="zh-CN" altLang="en-US"/>
              <a:t>和移动命令</a:t>
            </a:r>
            <a:r>
              <a:rPr lang="en-US" altLang="zh-CN"/>
              <a:t>rm</a:t>
            </a:r>
            <a:r>
              <a:rPr lang="zh-CN" altLang="en-US"/>
              <a:t>等，均保存于外存</a:t>
            </a:r>
            <a:r>
              <a:rPr lang="en-US" altLang="zh-CN"/>
              <a:t>(</a:t>
            </a:r>
            <a:r>
              <a:rPr lang="zh-CN" altLang="en-US"/>
              <a:t>盘</a:t>
            </a:r>
            <a:r>
              <a:rPr lang="en-US" altLang="zh-CN"/>
              <a:t>)</a:t>
            </a:r>
            <a:r>
              <a:rPr lang="zh-CN" altLang="en-US"/>
              <a:t>上，即每个命令是存在于文件系统中某个目录下的单独程序。这样做的好处在于，可以很大程度地节省内存空间。</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538525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 Shell</a:t>
            </a:r>
            <a:r>
              <a:rPr lang="zh-CN" altLang="en-US">
                <a:latin typeface="黑体" panose="02010609060101010101" pitchFamily="49" charset="-122"/>
                <a:ea typeface="黑体" panose="02010609060101010101" pitchFamily="49" charset="-122"/>
              </a:rPr>
              <a:t>的种类   </a:t>
            </a:r>
            <a:r>
              <a:rPr lang="zh-CN" altLang="en-US"/>
              <a:t/>
            </a:r>
            <a:br>
              <a:rPr lang="zh-CN" altLang="en-US"/>
            </a:br>
            <a:r>
              <a:rPr lang="zh-CN" altLang="en-US"/>
              <a:t>　　现在流行的</a:t>
            </a:r>
            <a:r>
              <a:rPr lang="en-US" altLang="zh-CN"/>
              <a:t>Shell</a:t>
            </a:r>
            <a:r>
              <a:rPr lang="zh-CN" altLang="en-US"/>
              <a:t>有多种类型，下面简单介绍几种流行的</a:t>
            </a:r>
            <a:r>
              <a:rPr lang="en-US" altLang="zh-CN"/>
              <a:t>Shell</a:t>
            </a:r>
            <a:r>
              <a:rPr lang="zh-CN" altLang="en-US"/>
              <a:t>：</a:t>
            </a:r>
            <a:br>
              <a:rPr lang="zh-CN" altLang="en-US"/>
            </a:br>
            <a:r>
              <a:rPr lang="zh-CN" altLang="en-US"/>
              <a:t>　　</a:t>
            </a:r>
            <a:r>
              <a:rPr lang="en-US" altLang="zh-CN"/>
              <a:t>(1)  Bourne Shell</a:t>
            </a:r>
            <a:r>
              <a:rPr lang="zh-CN" altLang="en-US"/>
              <a:t>。</a:t>
            </a:r>
            <a:br>
              <a:rPr lang="zh-CN" altLang="en-US"/>
            </a:br>
            <a:r>
              <a:rPr lang="zh-CN" altLang="en-US"/>
              <a:t>　　</a:t>
            </a:r>
            <a:r>
              <a:rPr lang="en-US" altLang="zh-CN"/>
              <a:t>(2)  C Shell</a:t>
            </a:r>
            <a:r>
              <a:rPr lang="zh-CN" altLang="en-US"/>
              <a:t>。</a:t>
            </a:r>
            <a:r>
              <a:rPr lang="en-US" altLang="zh-CN"/>
              <a:t>C Shell</a:t>
            </a:r>
            <a:r>
              <a:rPr lang="zh-CN" altLang="en-US"/>
              <a:t>是一种比</a:t>
            </a:r>
            <a:r>
              <a:rPr lang="en-US" altLang="zh-CN"/>
              <a:t>B Shell</a:t>
            </a:r>
            <a:r>
              <a:rPr lang="zh-CN" altLang="en-US"/>
              <a:t>更适于编程的</a:t>
            </a:r>
            <a:r>
              <a:rPr lang="en-US" altLang="zh-CN"/>
              <a:t>Shell</a:t>
            </a:r>
            <a:r>
              <a:rPr lang="zh-CN" altLang="en-US"/>
              <a:t>，是标准</a:t>
            </a:r>
            <a:r>
              <a:rPr lang="en-US" altLang="zh-CN"/>
              <a:t>BSD(Berkeley System Distribution)</a:t>
            </a:r>
            <a:r>
              <a:rPr lang="zh-CN" altLang="en-US"/>
              <a:t>命令解释。</a:t>
            </a:r>
            <a:br>
              <a:rPr lang="zh-CN" altLang="en-US"/>
            </a:br>
            <a:r>
              <a:rPr lang="zh-CN" altLang="en-US"/>
              <a:t>　　</a:t>
            </a:r>
            <a:r>
              <a:rPr lang="en-US" altLang="zh-CN"/>
              <a:t>(3)  Korn Shell</a:t>
            </a:r>
            <a:r>
              <a:rPr lang="zh-CN" altLang="en-US"/>
              <a:t>。</a:t>
            </a:r>
            <a:r>
              <a:rPr lang="en-US" altLang="zh-CN"/>
              <a:t>Korn Shell</a:t>
            </a:r>
            <a:r>
              <a:rPr lang="zh-CN" altLang="en-US"/>
              <a:t>集合了</a:t>
            </a:r>
            <a:r>
              <a:rPr lang="en-US" altLang="zh-CN"/>
              <a:t>C Shell</a:t>
            </a:r>
            <a:r>
              <a:rPr lang="zh-CN" altLang="en-US"/>
              <a:t>和</a:t>
            </a:r>
            <a:r>
              <a:rPr lang="en-US" altLang="zh-CN"/>
              <a:t>B Shell</a:t>
            </a:r>
            <a:r>
              <a:rPr lang="zh-CN" altLang="en-US"/>
              <a:t>的优点，并且和</a:t>
            </a:r>
            <a:r>
              <a:rPr lang="en-US" altLang="zh-CN"/>
              <a:t>B Shell</a:t>
            </a:r>
            <a:r>
              <a:rPr lang="zh-CN" altLang="en-US"/>
              <a:t>完全兼容，它的名字是</a:t>
            </a:r>
            <a:r>
              <a:rPr lang="en-US" altLang="zh-CN"/>
              <a:t>K Sh</a:t>
            </a:r>
            <a:r>
              <a:rPr lang="zh-CN" altLang="en-US"/>
              <a:t>。 </a:t>
            </a:r>
          </a:p>
        </p:txBody>
      </p:sp>
      <p:sp>
        <p:nvSpPr>
          <p:cNvPr id="72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871848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9.2.2  </a:t>
            </a:r>
            <a:r>
              <a:rPr lang="zh-CN" altLang="en-US">
                <a:latin typeface="黑体" panose="02010609060101010101" pitchFamily="49" charset="-122"/>
                <a:ea typeface="黑体" panose="02010609060101010101" pitchFamily="49" charset="-122"/>
              </a:rPr>
              <a:t>简单命令的类型</a:t>
            </a:r>
            <a:r>
              <a:rPr lang="zh-CN" altLang="en-US"/>
              <a:t>    </a:t>
            </a:r>
            <a:br>
              <a:rPr lang="zh-CN" altLang="en-US"/>
            </a:br>
            <a:r>
              <a:rPr lang="zh-CN" altLang="en-US"/>
              <a:t>　　根据简单命令功能的不同，可将它们分成如下五大类： </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进入与退出系统</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进入系统，也称为注册。</a:t>
            </a:r>
            <a:br>
              <a:rPr lang="zh-CN" altLang="en-US"/>
            </a:br>
            <a:r>
              <a:rPr lang="zh-CN" altLang="en-US"/>
              <a:t>　　</a:t>
            </a:r>
            <a:r>
              <a:rPr lang="en-US" altLang="zh-CN"/>
              <a:t>(2) </a:t>
            </a:r>
            <a:r>
              <a:rPr lang="zh-CN" altLang="en-US"/>
              <a:t>退出系统。</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07909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设计现代</a:t>
            </a:r>
            <a:r>
              <a:rPr lang="en-US" altLang="zh-CN"/>
              <a:t>OS</a:t>
            </a:r>
            <a:r>
              <a:rPr lang="zh-CN" altLang="en-US"/>
              <a:t>的主要目标是什么</a:t>
            </a:r>
            <a:r>
              <a:rPr lang="en-US" altLang="zh-CN"/>
              <a:t>? </a:t>
            </a:r>
            <a:br>
              <a:rPr lang="en-US" altLang="zh-CN"/>
            </a:br>
            <a:r>
              <a:rPr lang="zh-CN" altLang="en-US"/>
              <a:t>　　</a:t>
            </a:r>
            <a:r>
              <a:rPr lang="en-US" altLang="zh-CN"/>
              <a:t>2.  OS</a:t>
            </a:r>
            <a:r>
              <a:rPr lang="zh-CN" altLang="en-US"/>
              <a:t>的作用可表现在哪几个方面</a:t>
            </a:r>
            <a:r>
              <a:rPr lang="en-US" altLang="zh-CN"/>
              <a:t>? </a:t>
            </a:r>
            <a:br>
              <a:rPr lang="en-US" altLang="zh-CN"/>
            </a:br>
            <a:r>
              <a:rPr lang="zh-CN" altLang="en-US"/>
              <a:t>　　</a:t>
            </a:r>
            <a:r>
              <a:rPr lang="en-US" altLang="zh-CN"/>
              <a:t>3. </a:t>
            </a:r>
            <a:r>
              <a:rPr lang="zh-CN" altLang="en-US"/>
              <a:t>为什么说操作系统实现了对计算机资源的抽象</a:t>
            </a:r>
            <a:r>
              <a:rPr lang="en-US" altLang="zh-CN"/>
              <a:t>? </a:t>
            </a:r>
            <a:br>
              <a:rPr lang="en-US" altLang="zh-CN"/>
            </a:br>
            <a:r>
              <a:rPr lang="zh-CN" altLang="en-US"/>
              <a:t>　　</a:t>
            </a:r>
            <a:r>
              <a:rPr lang="en-US" altLang="zh-CN"/>
              <a:t>4. </a:t>
            </a:r>
            <a:r>
              <a:rPr lang="zh-CN" altLang="en-US"/>
              <a:t>试说明推动多道批处理系统形成和发展的主要动力是什么。</a:t>
            </a:r>
            <a:br>
              <a:rPr lang="zh-CN" altLang="en-US"/>
            </a:br>
            <a:r>
              <a:rPr lang="zh-CN" altLang="en-US"/>
              <a:t>　　</a:t>
            </a:r>
            <a:r>
              <a:rPr lang="en-US" altLang="zh-CN"/>
              <a:t>5. </a:t>
            </a:r>
            <a:r>
              <a:rPr lang="zh-CN" altLang="en-US"/>
              <a:t>何谓脱机</a:t>
            </a:r>
            <a:r>
              <a:rPr lang="en-US" altLang="zh-CN"/>
              <a:t>I/O</a:t>
            </a:r>
            <a:r>
              <a:rPr lang="zh-CN" altLang="en-US"/>
              <a:t>和联机</a:t>
            </a:r>
            <a:r>
              <a:rPr lang="en-US" altLang="zh-CN"/>
              <a:t>I/O? </a:t>
            </a:r>
            <a:br>
              <a:rPr lang="en-US" altLang="zh-CN"/>
            </a:br>
            <a:r>
              <a:rPr lang="zh-CN" altLang="en-US"/>
              <a:t>　　</a:t>
            </a:r>
            <a:r>
              <a:rPr lang="en-US" altLang="zh-CN"/>
              <a:t>6. </a:t>
            </a:r>
            <a:r>
              <a:rPr lang="zh-CN" altLang="en-US"/>
              <a:t>试说明推动分时系统形成和发展的主要动力是什么。</a:t>
            </a:r>
            <a:br>
              <a:rPr lang="zh-CN" altLang="en-US"/>
            </a:br>
            <a:r>
              <a:rPr lang="zh-CN" altLang="en-US"/>
              <a:t>　　</a:t>
            </a:r>
            <a:r>
              <a:rPr lang="en-US" altLang="zh-CN"/>
              <a:t>7. </a:t>
            </a:r>
            <a:r>
              <a:rPr lang="zh-CN" altLang="en-US"/>
              <a:t>实现分时系统的关键问题是什么</a:t>
            </a:r>
            <a:r>
              <a:rPr lang="en-US" altLang="zh-CN"/>
              <a:t>? </a:t>
            </a:r>
            <a:r>
              <a:rPr lang="zh-CN" altLang="en-US"/>
              <a:t>应如何解决</a:t>
            </a:r>
            <a:r>
              <a:rPr lang="en-US" altLang="zh-CN"/>
              <a:t>? </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1540503"/>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文件操作命令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显示文件内容命令</a:t>
            </a:r>
            <a:r>
              <a:rPr lang="en-US" altLang="zh-CN"/>
              <a:t>cat</a:t>
            </a:r>
            <a:r>
              <a:rPr lang="zh-CN" altLang="en-US"/>
              <a:t>。</a:t>
            </a:r>
            <a:br>
              <a:rPr lang="zh-CN" altLang="en-US"/>
            </a:br>
            <a:r>
              <a:rPr lang="zh-CN" altLang="en-US"/>
              <a:t>　　</a:t>
            </a:r>
            <a:r>
              <a:rPr lang="en-US" altLang="zh-CN"/>
              <a:t>(2) </a:t>
            </a:r>
            <a:r>
              <a:rPr lang="zh-CN" altLang="en-US"/>
              <a:t>复制文件副本的命令</a:t>
            </a:r>
            <a:r>
              <a:rPr lang="en-US" altLang="zh-CN"/>
              <a:t>cp</a:t>
            </a:r>
            <a:r>
              <a:rPr lang="zh-CN" altLang="en-US"/>
              <a:t>。</a:t>
            </a:r>
            <a:br>
              <a:rPr lang="zh-CN" altLang="en-US"/>
            </a:br>
            <a:r>
              <a:rPr lang="zh-CN" altLang="en-US"/>
              <a:t>　　</a:t>
            </a:r>
            <a:r>
              <a:rPr lang="en-US" altLang="zh-CN"/>
              <a:t>(3) </a:t>
            </a:r>
            <a:r>
              <a:rPr lang="zh-CN" altLang="en-US"/>
              <a:t>对已有文件改名的命令</a:t>
            </a:r>
            <a:r>
              <a:rPr lang="en-US" altLang="zh-CN"/>
              <a:t>mv</a:t>
            </a:r>
            <a:r>
              <a:rPr lang="zh-CN" altLang="en-US"/>
              <a:t>。</a:t>
            </a:r>
            <a:br>
              <a:rPr lang="zh-CN" altLang="en-US"/>
            </a:br>
            <a:r>
              <a:rPr lang="zh-CN" altLang="en-US"/>
              <a:t>　　</a:t>
            </a:r>
            <a:r>
              <a:rPr lang="en-US" altLang="zh-CN"/>
              <a:t>(4) </a:t>
            </a:r>
            <a:r>
              <a:rPr lang="zh-CN" altLang="en-US"/>
              <a:t>撤消文件的命令</a:t>
            </a:r>
            <a:r>
              <a:rPr lang="en-US" altLang="zh-CN"/>
              <a:t>rm</a:t>
            </a:r>
            <a:r>
              <a:rPr lang="zh-CN" altLang="en-US"/>
              <a:t>。</a:t>
            </a:r>
            <a:br>
              <a:rPr lang="zh-CN" altLang="en-US"/>
            </a:br>
            <a:r>
              <a:rPr lang="zh-CN" altLang="en-US"/>
              <a:t>　　</a:t>
            </a:r>
            <a:r>
              <a:rPr lang="en-US" altLang="zh-CN"/>
              <a:t>(5) </a:t>
            </a:r>
            <a:r>
              <a:rPr lang="zh-CN" altLang="en-US"/>
              <a:t>确定文件类型的命令</a:t>
            </a:r>
            <a:r>
              <a:rPr lang="en-US" altLang="zh-CN"/>
              <a:t>file</a:t>
            </a:r>
            <a:r>
              <a:rPr lang="zh-CN" altLang="en-US"/>
              <a:t>。</a:t>
            </a:r>
          </a:p>
        </p:txBody>
      </p:sp>
      <p:sp>
        <p:nvSpPr>
          <p:cNvPr id="72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106520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目录操作命令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建立目录的命令</a:t>
            </a:r>
            <a:r>
              <a:rPr lang="en-US" altLang="zh-CN"/>
              <a:t>mkdir(</a:t>
            </a:r>
            <a:r>
              <a:rPr lang="zh-CN" altLang="en-US"/>
              <a:t>简称</a:t>
            </a:r>
            <a:r>
              <a:rPr lang="en-US" altLang="zh-CN"/>
              <a:t>md)</a:t>
            </a:r>
            <a:r>
              <a:rPr lang="zh-CN" altLang="en-US"/>
              <a:t>。</a:t>
            </a:r>
            <a:br>
              <a:rPr lang="zh-CN" altLang="en-US"/>
            </a:br>
            <a:r>
              <a:rPr lang="zh-CN" altLang="en-US"/>
              <a:t>　　</a:t>
            </a:r>
            <a:r>
              <a:rPr lang="en-US" altLang="zh-CN"/>
              <a:t>(2) </a:t>
            </a:r>
            <a:r>
              <a:rPr lang="zh-CN" altLang="en-US"/>
              <a:t>撤消目录的命令</a:t>
            </a:r>
            <a:r>
              <a:rPr lang="en-US" altLang="zh-CN"/>
              <a:t>rmdir(</a:t>
            </a:r>
            <a:r>
              <a:rPr lang="zh-CN" altLang="en-US"/>
              <a:t>简称</a:t>
            </a:r>
            <a:r>
              <a:rPr lang="en-US" altLang="zh-CN"/>
              <a:t>rd)</a:t>
            </a:r>
            <a:r>
              <a:rPr lang="zh-CN" altLang="en-US"/>
              <a:t>。</a:t>
            </a:r>
            <a:br>
              <a:rPr lang="zh-CN" altLang="en-US"/>
            </a:br>
            <a:r>
              <a:rPr lang="zh-CN" altLang="en-US"/>
              <a:t>　　</a:t>
            </a:r>
            <a:r>
              <a:rPr lang="en-US" altLang="zh-CN"/>
              <a:t>(3) </a:t>
            </a:r>
            <a:r>
              <a:rPr lang="zh-CN" altLang="en-US"/>
              <a:t>改变工作目录的命令</a:t>
            </a:r>
            <a:r>
              <a:rPr lang="en-US" altLang="zh-CN"/>
              <a:t>cd</a:t>
            </a:r>
            <a:r>
              <a:rPr lang="zh-CN" altLang="en-US"/>
              <a:t>。 </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2587564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系统询问命令</a:t>
            </a:r>
            <a:r>
              <a:rPr lang="zh-CN" altLang="en-US"/>
              <a:t/>
            </a:r>
            <a:br>
              <a:rPr lang="zh-CN" altLang="en-US"/>
            </a:br>
            <a:r>
              <a:rPr lang="zh-CN" altLang="en-US"/>
              <a:t>　　</a:t>
            </a:r>
            <a:r>
              <a:rPr lang="en-US" altLang="zh-CN"/>
              <a:t>(1) </a:t>
            </a:r>
            <a:r>
              <a:rPr lang="zh-CN" altLang="en-US"/>
              <a:t>访问当前日期和时间命令</a:t>
            </a:r>
            <a:r>
              <a:rPr lang="en-US" altLang="zh-CN"/>
              <a:t>date</a:t>
            </a:r>
            <a:r>
              <a:rPr lang="zh-CN" altLang="en-US"/>
              <a:t>。</a:t>
            </a:r>
            <a:br>
              <a:rPr lang="zh-CN" altLang="en-US"/>
            </a:br>
            <a:r>
              <a:rPr lang="zh-CN" altLang="en-US"/>
              <a:t>　　</a:t>
            </a:r>
            <a:r>
              <a:rPr lang="en-US" altLang="zh-CN"/>
              <a:t>(2) </a:t>
            </a:r>
            <a:r>
              <a:rPr lang="zh-CN" altLang="en-US"/>
              <a:t>询问系统当前用户的命令</a:t>
            </a:r>
            <a:r>
              <a:rPr lang="en-US" altLang="zh-CN"/>
              <a:t>who</a:t>
            </a:r>
            <a:r>
              <a:rPr lang="zh-CN" altLang="en-US"/>
              <a:t>。</a:t>
            </a:r>
            <a:br>
              <a:rPr lang="zh-CN" altLang="en-US"/>
            </a:br>
            <a:r>
              <a:rPr lang="zh-CN" altLang="en-US"/>
              <a:t>　　</a:t>
            </a:r>
            <a:r>
              <a:rPr lang="en-US" altLang="zh-CN"/>
              <a:t>(3) </a:t>
            </a:r>
            <a:r>
              <a:rPr lang="zh-CN" altLang="en-US"/>
              <a:t>显示当前目录路径名的命令</a:t>
            </a:r>
            <a:r>
              <a:rPr lang="en-US" altLang="zh-CN"/>
              <a:t>pwd</a:t>
            </a:r>
            <a:r>
              <a:rPr lang="zh-CN" altLang="en-US"/>
              <a:t>。 </a:t>
            </a:r>
          </a:p>
        </p:txBody>
      </p:sp>
      <p:sp>
        <p:nvSpPr>
          <p:cNvPr id="729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8405216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9.2.3  </a:t>
            </a:r>
            <a:r>
              <a:rPr lang="zh-CN" altLang="en-US">
                <a:latin typeface="黑体" panose="02010609060101010101" pitchFamily="49" charset="-122"/>
                <a:ea typeface="黑体" panose="02010609060101010101" pitchFamily="49" charset="-122"/>
              </a:rPr>
              <a:t>重定向与管道命令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重定向命令</a:t>
            </a:r>
            <a:br>
              <a:rPr lang="zh-CN" altLang="en-US">
                <a:latin typeface="黑体" panose="02010609060101010101" pitchFamily="49" charset="-122"/>
                <a:ea typeface="黑体" panose="02010609060101010101" pitchFamily="49" charset="-122"/>
              </a:rPr>
            </a:br>
            <a:r>
              <a:rPr lang="zh-CN" altLang="en-US"/>
              <a:t>　　在</a:t>
            </a:r>
            <a:r>
              <a:rPr lang="en-US" altLang="zh-CN"/>
              <a:t>Linux</a:t>
            </a:r>
            <a:r>
              <a:rPr lang="zh-CN" altLang="en-US"/>
              <a:t>系统中，由系统定义了三个文件。其中，有两个分别称为标准输入和标准输出的文件，各对应于终端键盘输入和终端屏幕输出。它们是在用户注册时，由</a:t>
            </a:r>
            <a:r>
              <a:rPr lang="en-US" altLang="zh-CN"/>
              <a:t>Login</a:t>
            </a:r>
            <a:r>
              <a:rPr lang="zh-CN" altLang="en-US"/>
              <a:t>程序打开的。这样，在用户程序执行时，隐含的标准输入是键盘输入，标准输出即屏幕</a:t>
            </a:r>
            <a:r>
              <a:rPr lang="en-US" altLang="zh-CN"/>
              <a:t>(</a:t>
            </a:r>
            <a:r>
              <a:rPr lang="zh-CN" altLang="en-US"/>
              <a:t>输出</a:t>
            </a:r>
            <a:r>
              <a:rPr lang="en-US" altLang="zh-CN"/>
              <a:t>)</a:t>
            </a:r>
            <a:r>
              <a:rPr lang="zh-CN" altLang="en-US"/>
              <a:t>显示。但用户程序中可能不要求从键盘输入，而是从某个指定文件上读取信息供程序使用；同样，用户可能希望把程序执行时所产生的结果数据写到某个指定文件中而非屏幕上。 </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9258570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管道命令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人们又进一步把重定向思想加以扩充，用符号“</a:t>
            </a:r>
            <a:r>
              <a:rPr lang="en-US" altLang="zh-CN"/>
              <a:t>|”</a:t>
            </a:r>
            <a:r>
              <a:rPr lang="zh-CN" altLang="en-US"/>
              <a:t>来连接两条命令，使其前一条命令的输出作为后一条命令的输入。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6215148"/>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9.2.4  </a:t>
            </a:r>
            <a:r>
              <a:rPr lang="zh-CN" altLang="en-US">
                <a:latin typeface="黑体" panose="02010609060101010101" pitchFamily="49" charset="-122"/>
                <a:ea typeface="黑体" panose="02010609060101010101" pitchFamily="49" charset="-122"/>
              </a:rPr>
              <a:t>通信命令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信箱通信命令</a:t>
            </a:r>
            <a:r>
              <a:rPr lang="en-US" altLang="zh-CN">
                <a:latin typeface="黑体" panose="02010609060101010101" pitchFamily="49" charset="-122"/>
                <a:ea typeface="黑体" panose="02010609060101010101" pitchFamily="49" charset="-122"/>
              </a:rPr>
              <a:t>mail</a:t>
            </a:r>
            <a:br>
              <a:rPr lang="en-US" altLang="zh-CN">
                <a:latin typeface="黑体" panose="02010609060101010101" pitchFamily="49" charset="-122"/>
                <a:ea typeface="黑体" panose="02010609060101010101" pitchFamily="49" charset="-122"/>
              </a:rPr>
            </a:br>
            <a:r>
              <a:rPr lang="zh-CN" altLang="en-US"/>
              <a:t>　　信箱通信是作为在</a:t>
            </a:r>
            <a:r>
              <a:rPr lang="en-US" altLang="zh-CN"/>
              <a:t>UNIX</a:t>
            </a:r>
            <a:r>
              <a:rPr lang="zh-CN" altLang="en-US"/>
              <a:t>的各用户之间进行非交互式通信的工具。发信者把要发送的消息写成信件，“邮寄”到对方的信箱中。 </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1356405"/>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对话通信命令</a:t>
            </a:r>
            <a:r>
              <a:rPr lang="en-US" altLang="zh-CN">
                <a:latin typeface="黑体" panose="02010609060101010101" pitchFamily="49" charset="-122"/>
                <a:ea typeface="黑体" panose="02010609060101010101" pitchFamily="49" charset="-122"/>
              </a:rPr>
              <a:t>write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用这条命令可以使用户与当前在系统中的其他用户直接进行联机通信。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1561312"/>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允许或拒绝接收消息的</a:t>
            </a:r>
            <a:r>
              <a:rPr lang="en-US" altLang="zh-CN">
                <a:latin typeface="黑体" panose="02010609060101010101" pitchFamily="49" charset="-122"/>
                <a:ea typeface="黑体" panose="02010609060101010101" pitchFamily="49" charset="-122"/>
              </a:rPr>
              <a:t>mesg</a:t>
            </a:r>
            <a:r>
              <a:rPr lang="zh-CN" altLang="en-US">
                <a:latin typeface="黑体" panose="02010609060101010101" pitchFamily="49" charset="-122"/>
                <a:ea typeface="黑体" panose="02010609060101010101" pitchFamily="49" charset="-122"/>
              </a:rPr>
              <a:t>命令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其格式为：</a:t>
            </a:r>
            <a:br>
              <a:rPr lang="zh-CN" altLang="en-US"/>
            </a:br>
            <a:r>
              <a:rPr lang="zh-CN" altLang="en-US"/>
              <a:t>　 　　　　</a:t>
            </a:r>
            <a:r>
              <a:rPr lang="en-US" altLang="zh-CN"/>
              <a:t>mesg[-n][-y]</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708270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9.2.5  </a:t>
            </a:r>
            <a:r>
              <a:rPr lang="zh-CN" altLang="en-US">
                <a:latin typeface="黑体" panose="02010609060101010101" pitchFamily="49" charset="-122"/>
                <a:ea typeface="黑体" panose="02010609060101010101" pitchFamily="49" charset="-122"/>
              </a:rPr>
              <a:t>后台命令</a:t>
            </a:r>
            <a:r>
              <a:rPr lang="zh-CN" altLang="en-US"/>
              <a:t>   </a:t>
            </a:r>
            <a:br>
              <a:rPr lang="zh-CN" altLang="en-US"/>
            </a:br>
            <a:r>
              <a:rPr lang="zh-CN" altLang="en-US"/>
              <a:t>　　有些命令需要执行很长的时间，这样，当用户键入该命令后，便会发现自己已无事可做，要一直等到该命令执行完毕，方可再键入下一条命令。这时用户自然会想到应该利用这段时间去做些别的事。</a:t>
            </a:r>
            <a:r>
              <a:rPr lang="en-US" altLang="zh-CN"/>
              <a:t>UNIX</a:t>
            </a:r>
            <a:r>
              <a:rPr lang="zh-CN" altLang="en-US"/>
              <a:t>系统提供了这种机制，用户可以在这种命令后面再加上“</a:t>
            </a:r>
            <a:r>
              <a:rPr lang="en-US" altLang="zh-CN"/>
              <a:t>&amp;”</a:t>
            </a:r>
            <a:r>
              <a:rPr lang="zh-CN" altLang="en-US"/>
              <a:t>号，以告诉</a:t>
            </a:r>
            <a:r>
              <a:rPr lang="en-US" altLang="zh-CN"/>
              <a:t>Shell</a:t>
            </a:r>
            <a:r>
              <a:rPr lang="zh-CN" altLang="en-US"/>
              <a:t>将该命令放在后台执行，以便用户能在前台继续键入其它命令，完成其它工作。</a:t>
            </a:r>
          </a:p>
        </p:txBody>
      </p:sp>
      <p:sp>
        <p:nvSpPr>
          <p:cNvPr id="735235" name="Rectangle 3"/>
          <p:cNvSpPr>
            <a:spLocks noGrp="1" noChangeArrowheads="1"/>
          </p:cNvSpPr>
          <p:nvPr>
            <p:ph type="body" idx="1"/>
          </p:nvPr>
        </p:nvSpPr>
        <p:spPr/>
        <p:txBody>
          <a:bodyPr/>
          <a:lstStyle/>
          <a:p>
            <a:endParaRPr lang="zh-CN" altLang="zh-CN"/>
          </a:p>
        </p:txBody>
      </p:sp>
      <p:sp>
        <p:nvSpPr>
          <p:cNvPr id="73523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91447863"/>
      </p:ext>
    </p:extLst>
  </p:cSld>
  <p:clrMapOvr>
    <a:masterClrMapping/>
  </p:clrMapOvr>
  <p:timing>
    <p:tnLst>
      <p:par>
        <p:cTn id="1" dur="indefinite" restart="never" nodeType="tmRoot"/>
      </p:par>
    </p:tn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9.3  </a:t>
            </a:r>
            <a:r>
              <a:rPr lang="zh-CN" altLang="en-US" sz="3200">
                <a:latin typeface="黑体" panose="02010609060101010101" pitchFamily="49" charset="-122"/>
                <a:ea typeface="黑体" panose="02010609060101010101" pitchFamily="49" charset="-122"/>
              </a:rPr>
              <a:t>联机命令接口的实现</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9.3.1  </a:t>
            </a:r>
            <a:r>
              <a:rPr lang="zh-CN" altLang="en-US">
                <a:latin typeface="黑体" panose="02010609060101010101" pitchFamily="49" charset="-122"/>
                <a:ea typeface="黑体" panose="02010609060101010101" pitchFamily="49" charset="-122"/>
              </a:rPr>
              <a:t>键盘终端处理程序   </a:t>
            </a:r>
            <a:br>
              <a:rPr lang="zh-CN" altLang="en-US">
                <a:latin typeface="黑体" panose="02010609060101010101" pitchFamily="49" charset="-122"/>
                <a:ea typeface="黑体" panose="02010609060101010101" pitchFamily="49" charset="-122"/>
              </a:rPr>
            </a:br>
            <a:r>
              <a:rPr lang="zh-CN" altLang="en-US"/>
              <a:t>　　在微机或终端上所配置的键盘终端处理程序应具有下述几方面的功能：① 接收用户从终端上打入的字符；② 字符缓冲，用于暂存所接收的字符；③ 回送显示；④ 屏幕编辑；⑤ 特殊字符处理。</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64536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20000"/>
              </a:lnSpc>
            </a:pPr>
            <a:r>
              <a:rPr lang="zh-CN" altLang="en-US"/>
              <a:t>　　</a:t>
            </a:r>
            <a:r>
              <a:rPr lang="en-US" altLang="zh-CN"/>
              <a:t>8. </a:t>
            </a:r>
            <a:r>
              <a:rPr lang="zh-CN" altLang="en-US"/>
              <a:t>为什么要引入实时操作系统</a:t>
            </a:r>
            <a:r>
              <a:rPr lang="en-US" altLang="zh-CN"/>
              <a:t>? </a:t>
            </a:r>
            <a:br>
              <a:rPr lang="en-US" altLang="zh-CN"/>
            </a:br>
            <a:r>
              <a:rPr lang="zh-CN" altLang="en-US"/>
              <a:t>　　</a:t>
            </a:r>
            <a:r>
              <a:rPr lang="en-US" altLang="zh-CN"/>
              <a:t>9. </a:t>
            </a:r>
            <a:r>
              <a:rPr lang="zh-CN" altLang="en-US"/>
              <a:t>什么是硬实时任务和软实时任务</a:t>
            </a:r>
            <a:r>
              <a:rPr lang="en-US" altLang="zh-CN"/>
              <a:t>? </a:t>
            </a:r>
            <a:r>
              <a:rPr lang="zh-CN" altLang="en-US"/>
              <a:t>试举例说明。</a:t>
            </a:r>
            <a:br>
              <a:rPr lang="zh-CN" altLang="en-US"/>
            </a:br>
            <a:r>
              <a:rPr lang="zh-CN" altLang="en-US"/>
              <a:t>　　</a:t>
            </a:r>
            <a:r>
              <a:rPr lang="en-US" altLang="zh-CN"/>
              <a:t>10. </a:t>
            </a:r>
            <a:r>
              <a:rPr lang="zh-CN" altLang="en-US"/>
              <a:t>试从交互性、及时性以及可靠性方面将分时系统与实时系统进行比较。</a:t>
            </a:r>
            <a:br>
              <a:rPr lang="zh-CN" altLang="en-US"/>
            </a:br>
            <a:r>
              <a:rPr lang="zh-CN" altLang="en-US"/>
              <a:t>　　</a:t>
            </a:r>
            <a:r>
              <a:rPr lang="en-US" altLang="zh-CN"/>
              <a:t>11.  OS</a:t>
            </a:r>
            <a:r>
              <a:rPr lang="zh-CN" altLang="en-US"/>
              <a:t>有哪几大特征</a:t>
            </a:r>
            <a:r>
              <a:rPr lang="en-US" altLang="zh-CN"/>
              <a:t>? </a:t>
            </a:r>
            <a:r>
              <a:rPr lang="zh-CN" altLang="en-US"/>
              <a:t>其最基本的特征是什么</a:t>
            </a:r>
            <a:r>
              <a:rPr lang="en-US" altLang="zh-CN"/>
              <a:t>? </a:t>
            </a:r>
            <a:br>
              <a:rPr lang="en-US" altLang="zh-CN"/>
            </a:br>
            <a:r>
              <a:rPr lang="zh-CN" altLang="en-US"/>
              <a:t>　　</a:t>
            </a:r>
            <a:r>
              <a:rPr lang="en-US" altLang="zh-CN"/>
              <a:t>12. </a:t>
            </a:r>
            <a:r>
              <a:rPr lang="zh-CN" altLang="en-US"/>
              <a:t>在多道程序技术的</a:t>
            </a:r>
            <a:r>
              <a:rPr lang="en-US" altLang="zh-CN"/>
              <a:t>OS</a:t>
            </a:r>
            <a:r>
              <a:rPr lang="zh-CN" altLang="en-US"/>
              <a:t>环境下的资源共享与一般情况下的资源共享有何不同</a:t>
            </a:r>
            <a:r>
              <a:rPr lang="en-US" altLang="zh-CN"/>
              <a:t>? </a:t>
            </a:r>
            <a:r>
              <a:rPr lang="zh-CN" altLang="en-US"/>
              <a:t>对独占资源应采取何种共享方式</a:t>
            </a:r>
            <a:r>
              <a:rPr lang="en-US" altLang="zh-CN"/>
              <a:t>? </a:t>
            </a:r>
            <a:br>
              <a:rPr lang="en-US" altLang="zh-CN"/>
            </a:br>
            <a:r>
              <a:rPr lang="zh-CN" altLang="en-US"/>
              <a:t>　　</a:t>
            </a:r>
            <a:r>
              <a:rPr lang="en-US" altLang="zh-CN"/>
              <a:t>13. </a:t>
            </a:r>
            <a:r>
              <a:rPr lang="zh-CN" altLang="en-US"/>
              <a:t>什么是时分复用技术</a:t>
            </a:r>
            <a:r>
              <a:rPr lang="en-US" altLang="zh-CN"/>
              <a:t>? </a:t>
            </a:r>
            <a:r>
              <a:rPr lang="zh-CN" altLang="en-US"/>
              <a:t>举例说明它能提高资源利用率的根本原因是什么。</a:t>
            </a:r>
            <a:br>
              <a:rPr lang="zh-CN" altLang="en-US"/>
            </a:br>
            <a:r>
              <a:rPr lang="zh-CN" altLang="en-US"/>
              <a:t>　　</a:t>
            </a:r>
            <a:r>
              <a:rPr lang="en-US" altLang="zh-CN"/>
              <a:t>14. </a:t>
            </a:r>
            <a:r>
              <a:rPr lang="zh-CN" altLang="en-US"/>
              <a:t>是什么原因使操作系统具有异步性特征</a:t>
            </a:r>
            <a:r>
              <a:rPr lang="en-US" altLang="zh-CN"/>
              <a:t>? </a:t>
            </a:r>
            <a:br>
              <a:rPr lang="en-US" altLang="zh-CN"/>
            </a:br>
            <a:r>
              <a:rPr lang="zh-CN" altLang="en-US"/>
              <a:t>　　</a:t>
            </a:r>
            <a:r>
              <a:rPr lang="en-US" altLang="zh-CN"/>
              <a:t>15. </a:t>
            </a:r>
            <a:r>
              <a:rPr lang="zh-CN" altLang="en-US"/>
              <a:t>处理机管理有哪些主要功能</a:t>
            </a:r>
            <a:r>
              <a:rPr lang="en-US" altLang="zh-CN"/>
              <a:t>? </a:t>
            </a:r>
            <a:r>
              <a:rPr lang="zh-CN" altLang="en-US"/>
              <a:t>其主要任务是什么</a:t>
            </a:r>
            <a:r>
              <a:rPr lang="en-US" altLang="zh-CN"/>
              <a:t>? </a:t>
            </a:r>
            <a:br>
              <a:rPr lang="en-US" altLang="zh-CN"/>
            </a:br>
            <a:r>
              <a:rPr lang="zh-CN" altLang="en-US"/>
              <a:t>　　</a:t>
            </a:r>
            <a:r>
              <a:rPr lang="en-US" altLang="zh-CN"/>
              <a:t>16. </a:t>
            </a:r>
            <a:r>
              <a:rPr lang="zh-CN" altLang="en-US"/>
              <a:t>内存管理有哪些主要功能</a:t>
            </a:r>
            <a:r>
              <a:rPr lang="en-US" altLang="zh-CN"/>
              <a:t>? </a:t>
            </a:r>
            <a:r>
              <a:rPr lang="zh-CN" altLang="en-US"/>
              <a:t>其主要任务是什么</a:t>
            </a:r>
            <a:r>
              <a:rPr lang="en-US" altLang="zh-CN"/>
              <a:t>? </a:t>
            </a:r>
          </a:p>
        </p:txBody>
      </p:sp>
      <p:sp>
        <p:nvSpPr>
          <p:cNvPr id="79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4413195"/>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字符接收功能</a:t>
            </a:r>
            <a:r>
              <a:rPr lang="zh-CN" altLang="en-US"/>
              <a:t/>
            </a:r>
            <a:br>
              <a:rPr lang="zh-CN" altLang="en-US"/>
            </a:br>
            <a:r>
              <a:rPr lang="zh-CN" altLang="en-US"/>
              <a:t>　　为了实现人机交互，键盘终端处理程序必须能够接收从终端输入的字符，并将之传送给用户程序。有两种方式可实现字符接收功能：</a:t>
            </a:r>
            <a:br>
              <a:rPr lang="zh-CN" altLang="en-US"/>
            </a:br>
            <a:r>
              <a:rPr lang="zh-CN" altLang="en-US"/>
              <a:t>　　</a:t>
            </a:r>
            <a:r>
              <a:rPr lang="en-US" altLang="zh-CN"/>
              <a:t>(1) </a:t>
            </a:r>
            <a:r>
              <a:rPr lang="zh-CN" altLang="en-US"/>
              <a:t>面向字符方式。</a:t>
            </a:r>
            <a:br>
              <a:rPr lang="zh-CN" altLang="en-US"/>
            </a:br>
            <a:r>
              <a:rPr lang="zh-CN" altLang="en-US"/>
              <a:t>　　</a:t>
            </a:r>
            <a:r>
              <a:rPr lang="en-US" altLang="zh-CN"/>
              <a:t>(2) </a:t>
            </a:r>
            <a:r>
              <a:rPr lang="zh-CN" altLang="en-US"/>
              <a:t>面向行方式。 </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63986927"/>
      </p:ext>
    </p:extLst>
  </p:cSld>
  <p:clrMapOvr>
    <a:masterClrMapping/>
  </p:clrMapOvr>
  <p:timing>
    <p:tnLst>
      <p:par>
        <p:cTn id="1" dur="indefinite" restart="never" nodeType="tmRoot"/>
      </p:par>
    </p:tn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字符缓冲功能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为了能暂存从终端键入的字符，以降低中断处理器的频率，在终端处理程序中，还必须具有字符缓冲功能。字符缓冲可采用以下两种方式之一：</a:t>
            </a:r>
            <a:br>
              <a:rPr lang="zh-CN" altLang="en-US"/>
            </a:br>
            <a:r>
              <a:rPr lang="zh-CN" altLang="en-US"/>
              <a:t>　　</a:t>
            </a:r>
            <a:r>
              <a:rPr lang="en-US" altLang="zh-CN"/>
              <a:t>(1) </a:t>
            </a:r>
            <a:r>
              <a:rPr lang="zh-CN" altLang="en-US"/>
              <a:t>专用缓冲方式。</a:t>
            </a:r>
            <a:br>
              <a:rPr lang="zh-CN" altLang="en-US"/>
            </a:br>
            <a:r>
              <a:rPr lang="zh-CN" altLang="en-US"/>
              <a:t>　　</a:t>
            </a:r>
            <a:r>
              <a:rPr lang="en-US" altLang="zh-CN"/>
              <a:t>(2) </a:t>
            </a:r>
            <a:r>
              <a:rPr lang="zh-CN" altLang="en-US"/>
              <a:t>公用缓冲方式。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053034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endParaRPr lang="zh-CN" altLang="zh-CN"/>
          </a:p>
        </p:txBody>
      </p:sp>
      <p:sp>
        <p:nvSpPr>
          <p:cNvPr id="739331" name="Rectangle 3"/>
          <p:cNvSpPr>
            <a:spLocks noGrp="1" noChangeArrowheads="1"/>
          </p:cNvSpPr>
          <p:nvPr>
            <p:ph type="body" idx="1"/>
          </p:nvPr>
        </p:nvSpPr>
        <p:spPr>
          <a:xfrm>
            <a:off x="0" y="5373688"/>
            <a:ext cx="9144000" cy="476250"/>
          </a:xfrm>
        </p:spPr>
        <p:txBody>
          <a:bodyPr/>
          <a:lstStyle/>
          <a:p>
            <a:r>
              <a:rPr lang="zh-CN" altLang="en-US"/>
              <a:t>图</a:t>
            </a:r>
            <a:r>
              <a:rPr lang="en-US" altLang="zh-CN"/>
              <a:t>9-1  </a:t>
            </a:r>
            <a:r>
              <a:rPr lang="zh-CN" altLang="en-US"/>
              <a:t>两种缓冲方式</a:t>
            </a:r>
          </a:p>
        </p:txBody>
      </p:sp>
      <p:pic>
        <p:nvPicPr>
          <p:cNvPr id="739332" name="Picture 4" descr="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00213"/>
            <a:ext cx="6551612"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323359"/>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回送显示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回送显示</a:t>
            </a:r>
            <a:r>
              <a:rPr lang="en-US" altLang="zh-CN"/>
              <a:t>(</a:t>
            </a:r>
            <a:r>
              <a:rPr lang="zh-CN" altLang="en-US"/>
              <a:t>回显</a:t>
            </a:r>
            <a:r>
              <a:rPr lang="en-US" altLang="zh-CN"/>
              <a:t>)</a:t>
            </a:r>
            <a:r>
              <a:rPr lang="zh-CN" altLang="en-US"/>
              <a:t>是指每当用户从键盘输入一个字符后，终端处理程序便将该字符送往屏幕显示。有些终端的回显由硬件实现，其速度较快，但往往会引起麻烦。如当用户键入口令时，为防止口令被盗用，显然不该有回显。此外，用硬件实现回显也缺乏灵活性，因而近年来多改用软件来实现回显，这样可以做到在用户需要时才回显。 </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6265558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屏幕编辑</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用户经常希望能对从键盘打入的数据</a:t>
            </a:r>
            <a:r>
              <a:rPr lang="en-US" altLang="zh-CN"/>
              <a:t>(</a:t>
            </a:r>
            <a:r>
              <a:rPr lang="zh-CN" altLang="en-US"/>
              <a:t>字符</a:t>
            </a:r>
            <a:r>
              <a:rPr lang="en-US" altLang="zh-CN"/>
              <a:t>)</a:t>
            </a:r>
            <a:r>
              <a:rPr lang="zh-CN" altLang="en-US"/>
              <a:t>进行修改，如删除</a:t>
            </a:r>
            <a:r>
              <a:rPr lang="en-US" altLang="zh-CN"/>
              <a:t>(</a:t>
            </a:r>
            <a:r>
              <a:rPr lang="zh-CN" altLang="en-US"/>
              <a:t>插入</a:t>
            </a:r>
            <a:r>
              <a:rPr lang="en-US" altLang="zh-CN"/>
              <a:t>)</a:t>
            </a:r>
            <a:r>
              <a:rPr lang="zh-CN" altLang="en-US"/>
              <a:t>一个或多个字符。为此，在终端处理程序中，还应能实现屏幕编辑功能，包括能提供若干个编辑键。常用的编辑键有：</a:t>
            </a:r>
            <a:br>
              <a:rPr lang="zh-CN" altLang="en-US"/>
            </a:br>
            <a:r>
              <a:rPr lang="zh-CN" altLang="en-US"/>
              <a:t>　　</a:t>
            </a:r>
            <a:r>
              <a:rPr lang="en-US" altLang="zh-CN"/>
              <a:t>(1) </a:t>
            </a:r>
            <a:r>
              <a:rPr lang="zh-CN" altLang="en-US"/>
              <a:t>删除字符键。</a:t>
            </a:r>
            <a:br>
              <a:rPr lang="zh-CN" altLang="en-US"/>
            </a:br>
            <a:r>
              <a:rPr lang="zh-CN" altLang="en-US"/>
              <a:t>　　</a:t>
            </a:r>
            <a:r>
              <a:rPr lang="en-US" altLang="zh-CN"/>
              <a:t>(2) </a:t>
            </a:r>
            <a:r>
              <a:rPr lang="zh-CN" altLang="en-US"/>
              <a:t>删除一行键。</a:t>
            </a:r>
            <a:br>
              <a:rPr lang="zh-CN" altLang="en-US"/>
            </a:br>
            <a:r>
              <a:rPr lang="zh-CN" altLang="en-US"/>
              <a:t>　　</a:t>
            </a:r>
            <a:r>
              <a:rPr lang="en-US" altLang="zh-CN"/>
              <a:t>(3) </a:t>
            </a:r>
            <a:r>
              <a:rPr lang="zh-CN" altLang="en-US"/>
              <a:t>插入键。</a:t>
            </a:r>
            <a:br>
              <a:rPr lang="zh-CN" altLang="en-US"/>
            </a:br>
            <a:r>
              <a:rPr lang="zh-CN" altLang="en-US"/>
              <a:t>　　</a:t>
            </a:r>
            <a:r>
              <a:rPr lang="en-US" altLang="zh-CN"/>
              <a:t>(4) </a:t>
            </a:r>
            <a:r>
              <a:rPr lang="zh-CN" altLang="en-US"/>
              <a:t>移动光标键。</a:t>
            </a:r>
            <a:br>
              <a:rPr lang="zh-CN" altLang="en-US"/>
            </a:br>
            <a:r>
              <a:rPr lang="zh-CN" altLang="en-US"/>
              <a:t>　　</a:t>
            </a:r>
            <a:r>
              <a:rPr lang="en-US" altLang="zh-CN"/>
              <a:t>(5) </a:t>
            </a:r>
            <a:r>
              <a:rPr lang="zh-CN" altLang="en-US"/>
              <a:t>屏幕上卷或下移键等。</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05731161"/>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特殊字符处理</a:t>
            </a:r>
            <a:r>
              <a:rPr lang="zh-CN" altLang="en-US"/>
              <a:t/>
            </a:r>
            <a:br>
              <a:rPr lang="zh-CN" altLang="en-US"/>
            </a:br>
            <a:r>
              <a:rPr lang="zh-CN" altLang="en-US"/>
              <a:t>　　终端处理程序必须能对若干特殊字符进行及时处理，这些字符是：</a:t>
            </a:r>
            <a:br>
              <a:rPr lang="zh-CN" altLang="en-US"/>
            </a:br>
            <a:r>
              <a:rPr lang="zh-CN" altLang="en-US"/>
              <a:t>　　</a:t>
            </a:r>
            <a:r>
              <a:rPr lang="en-US" altLang="zh-CN"/>
              <a:t>(1) </a:t>
            </a:r>
            <a:r>
              <a:rPr lang="zh-CN" altLang="en-US"/>
              <a:t>中断字符。</a:t>
            </a:r>
            <a:br>
              <a:rPr lang="zh-CN" altLang="en-US"/>
            </a:br>
            <a:r>
              <a:rPr lang="zh-CN" altLang="en-US"/>
              <a:t>　　</a:t>
            </a:r>
            <a:r>
              <a:rPr lang="en-US" altLang="zh-CN"/>
              <a:t>(2) </a:t>
            </a:r>
            <a:r>
              <a:rPr lang="zh-CN" altLang="en-US"/>
              <a:t>停止上卷字符。</a:t>
            </a:r>
            <a:br>
              <a:rPr lang="zh-CN" altLang="en-US"/>
            </a:br>
            <a:r>
              <a:rPr lang="zh-CN" altLang="en-US"/>
              <a:t>　　</a:t>
            </a:r>
            <a:r>
              <a:rPr lang="en-US" altLang="zh-CN"/>
              <a:t>(3) </a:t>
            </a:r>
            <a:r>
              <a:rPr lang="zh-CN" altLang="en-US"/>
              <a:t>恢复上卷字符。 </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1409815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9.3.2  MS-DOS</a:t>
            </a:r>
            <a:r>
              <a:rPr lang="zh-CN" altLang="en-US">
                <a:latin typeface="黑体" panose="02010609060101010101" pitchFamily="49" charset="-122"/>
                <a:ea typeface="黑体" panose="02010609060101010101" pitchFamily="49" charset="-122"/>
              </a:rPr>
              <a:t>解释程序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命令解释程序的作用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联机操作方式下，终端处理程序把用户键入的信息送键盘缓冲区中保存。一旦用户键入回车符，便立即把控制权交给命令解释程序。显然，对于不同的命令，应有能完成特定功能的命令处理程序与之对应。可见，命令解释程序的主要作用是在屏幕上给出提示符，请用户键入命令，然后读入该命令，识别命令，再转到相应命令处理程序的入口地址，把控制权交给该处理程序去执行，并将处理结果送屏幕上显示。若用户键入的命令有错，而命令解释程序未能予以识别，或在执行中间出现问题时，则应显示出某一出错信息。</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3715680"/>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命令解释程序的组成</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MS-DOS</a:t>
            </a:r>
            <a:r>
              <a:rPr lang="zh-CN" altLang="en-US"/>
              <a:t>是</a:t>
            </a:r>
            <a:r>
              <a:rPr lang="en-US" altLang="zh-CN"/>
              <a:t>1981</a:t>
            </a:r>
            <a:r>
              <a:rPr lang="zh-CN" altLang="en-US"/>
              <a:t>年由</a:t>
            </a:r>
            <a:r>
              <a:rPr lang="en-US" altLang="zh-CN"/>
              <a:t>Microsoft</a:t>
            </a:r>
            <a:r>
              <a:rPr lang="zh-CN" altLang="en-US"/>
              <a:t>公司开发的、 配置在微机上的</a:t>
            </a:r>
            <a:r>
              <a:rPr lang="en-US" altLang="zh-CN"/>
              <a:t>OS</a:t>
            </a:r>
            <a:r>
              <a:rPr lang="zh-CN" altLang="en-US"/>
              <a:t>。随着微机的发展，</a:t>
            </a:r>
            <a:r>
              <a:rPr lang="en-US" altLang="zh-CN"/>
              <a:t>MS-DOS</a:t>
            </a:r>
            <a:r>
              <a:rPr lang="zh-CN" altLang="en-US"/>
              <a:t>的版本也在不断升级，由开始时的</a:t>
            </a:r>
            <a:r>
              <a:rPr lang="en-US" altLang="zh-CN"/>
              <a:t>1.0</a:t>
            </a:r>
            <a:r>
              <a:rPr lang="zh-CN" altLang="en-US"/>
              <a:t>版本升级到</a:t>
            </a:r>
            <a:r>
              <a:rPr lang="en-US" altLang="zh-CN"/>
              <a:t>1994</a:t>
            </a:r>
            <a:r>
              <a:rPr lang="zh-CN" altLang="en-US"/>
              <a:t>年的</a:t>
            </a:r>
            <a:r>
              <a:rPr lang="en-US" altLang="zh-CN"/>
              <a:t>6.X</a:t>
            </a:r>
            <a:r>
              <a:rPr lang="zh-CN" altLang="en-US"/>
              <a:t>版本。在此期间，它已是事实上的</a:t>
            </a:r>
            <a:r>
              <a:rPr lang="en-US" altLang="zh-CN"/>
              <a:t>16</a:t>
            </a:r>
            <a:r>
              <a:rPr lang="zh-CN" altLang="en-US"/>
              <a:t>位微机</a:t>
            </a:r>
            <a:r>
              <a:rPr lang="en-US" altLang="zh-CN"/>
              <a:t>OS</a:t>
            </a:r>
            <a:r>
              <a:rPr lang="zh-CN" altLang="en-US"/>
              <a:t>的标准。我们以</a:t>
            </a:r>
            <a:r>
              <a:rPr lang="en-US" altLang="zh-CN"/>
              <a:t>MS-DOS</a:t>
            </a:r>
            <a:r>
              <a:rPr lang="zh-CN" altLang="en-US"/>
              <a:t>操作系统中的</a:t>
            </a:r>
            <a:r>
              <a:rPr lang="en-US" altLang="zh-CN"/>
              <a:t>COMMAND.COM</a:t>
            </a:r>
            <a:r>
              <a:rPr lang="zh-CN" altLang="en-US"/>
              <a:t>处理程序为例来说明命令解释程序的组成。它包括以下三部分：</a:t>
            </a:r>
            <a:br>
              <a:rPr lang="zh-CN" altLang="en-US"/>
            </a:br>
            <a:r>
              <a:rPr lang="zh-CN" altLang="en-US"/>
              <a:t>　　</a:t>
            </a:r>
            <a:r>
              <a:rPr lang="en-US" altLang="zh-CN"/>
              <a:t>(1) </a:t>
            </a:r>
            <a:r>
              <a:rPr lang="zh-CN" altLang="en-US"/>
              <a:t>常驻部分。</a:t>
            </a:r>
            <a:br>
              <a:rPr lang="zh-CN" altLang="en-US"/>
            </a:br>
            <a:r>
              <a:rPr lang="zh-CN" altLang="en-US"/>
              <a:t>　　</a:t>
            </a:r>
            <a:r>
              <a:rPr lang="en-US" altLang="zh-CN"/>
              <a:t>(2) </a:t>
            </a:r>
            <a:r>
              <a:rPr lang="zh-CN" altLang="en-US"/>
              <a:t>初始化部分。</a:t>
            </a:r>
            <a:br>
              <a:rPr lang="zh-CN" altLang="en-US"/>
            </a:br>
            <a:r>
              <a:rPr lang="zh-CN" altLang="en-US"/>
              <a:t>　　</a:t>
            </a:r>
            <a:r>
              <a:rPr lang="en-US" altLang="zh-CN"/>
              <a:t>(3) </a:t>
            </a:r>
            <a:r>
              <a:rPr lang="zh-CN" altLang="en-US"/>
              <a:t>暂存部分。 </a:t>
            </a:r>
          </a:p>
        </p:txBody>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18265522"/>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命令解释程序的工作流程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系统在接通电源或复位后，初始化部分获得控制权，对整个系统完成初始化工作，并自动执行</a:t>
            </a:r>
            <a:r>
              <a:rPr lang="en-US" altLang="zh-CN"/>
              <a:t>AUTOEXEC.BAT</a:t>
            </a:r>
            <a:r>
              <a:rPr lang="zh-CN" altLang="en-US"/>
              <a:t>文件，之后便把控制权交给暂存部分。暂存部分首先读入键盘缓冲区中的命令，判别其文件名、扩展名及驱动器名是否正确。若发现有错，在给出出错信息后返回；若无错，再识别该命令。 </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6715003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endParaRPr lang="zh-CN" altLang="zh-CN"/>
          </a:p>
        </p:txBody>
      </p:sp>
      <p:sp>
        <p:nvSpPr>
          <p:cNvPr id="746499" name="Rectangle 3"/>
          <p:cNvSpPr>
            <a:spLocks noGrp="1" noChangeArrowheads="1"/>
          </p:cNvSpPr>
          <p:nvPr>
            <p:ph type="body" idx="1"/>
          </p:nvPr>
        </p:nvSpPr>
        <p:spPr/>
        <p:txBody>
          <a:bodyPr/>
          <a:lstStyle/>
          <a:p>
            <a:r>
              <a:rPr lang="zh-CN" altLang="en-US"/>
              <a:t>图</a:t>
            </a:r>
            <a:r>
              <a:rPr lang="en-US" altLang="zh-CN"/>
              <a:t>9-2  COMMAND.COM</a:t>
            </a:r>
            <a:r>
              <a:rPr lang="zh-CN" altLang="en-US"/>
              <a:t>的工作流程</a:t>
            </a:r>
          </a:p>
        </p:txBody>
      </p:sp>
      <p:pic>
        <p:nvPicPr>
          <p:cNvPr id="746500" name="Picture 4" descr="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28775"/>
            <a:ext cx="6264275"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28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r>
              <a:rPr lang="zh-CN" altLang="en-US"/>
              <a:t>　　</a:t>
            </a:r>
            <a:r>
              <a:rPr lang="en-US" altLang="zh-CN"/>
              <a:t>17. </a:t>
            </a:r>
            <a:r>
              <a:rPr lang="zh-CN" altLang="en-US"/>
              <a:t>设备管理有哪些主要功能</a:t>
            </a:r>
            <a:r>
              <a:rPr lang="en-US" altLang="zh-CN"/>
              <a:t>? </a:t>
            </a:r>
            <a:r>
              <a:rPr lang="zh-CN" altLang="en-US"/>
              <a:t>其主要任务是什么</a:t>
            </a:r>
            <a:r>
              <a:rPr lang="en-US" altLang="zh-CN"/>
              <a:t>? </a:t>
            </a:r>
            <a:br>
              <a:rPr lang="en-US" altLang="zh-CN"/>
            </a:br>
            <a:r>
              <a:rPr lang="zh-CN" altLang="en-US"/>
              <a:t>　　</a:t>
            </a:r>
            <a:r>
              <a:rPr lang="en-US" altLang="zh-CN"/>
              <a:t>18. </a:t>
            </a:r>
            <a:r>
              <a:rPr lang="zh-CN" altLang="en-US"/>
              <a:t>文件管理有哪些主要功能</a:t>
            </a:r>
            <a:r>
              <a:rPr lang="en-US" altLang="zh-CN"/>
              <a:t>? </a:t>
            </a:r>
            <a:r>
              <a:rPr lang="zh-CN" altLang="en-US"/>
              <a:t>其主要任务是什么</a:t>
            </a:r>
            <a:r>
              <a:rPr lang="en-US" altLang="zh-CN"/>
              <a:t>? </a:t>
            </a:r>
            <a:br>
              <a:rPr lang="en-US" altLang="zh-CN"/>
            </a:br>
            <a:r>
              <a:rPr lang="zh-CN" altLang="en-US"/>
              <a:t>　　</a:t>
            </a:r>
            <a:r>
              <a:rPr lang="en-US" altLang="zh-CN"/>
              <a:t>19. </a:t>
            </a:r>
            <a:r>
              <a:rPr lang="zh-CN" altLang="en-US"/>
              <a:t>试说明推动传统</a:t>
            </a:r>
            <a:r>
              <a:rPr lang="en-US" altLang="zh-CN"/>
              <a:t>OS</a:t>
            </a:r>
            <a:r>
              <a:rPr lang="zh-CN" altLang="en-US"/>
              <a:t>演变为现代</a:t>
            </a:r>
            <a:r>
              <a:rPr lang="en-US" altLang="zh-CN"/>
              <a:t>OS</a:t>
            </a:r>
            <a:r>
              <a:rPr lang="zh-CN" altLang="en-US"/>
              <a:t>的主要因素是什么</a:t>
            </a:r>
            <a:r>
              <a:rPr lang="en-US" altLang="zh-CN"/>
              <a:t>? </a:t>
            </a:r>
            <a:br>
              <a:rPr lang="en-US" altLang="zh-CN"/>
            </a:br>
            <a:r>
              <a:rPr lang="zh-CN" altLang="en-US"/>
              <a:t>　　</a:t>
            </a:r>
            <a:r>
              <a:rPr lang="en-US" altLang="zh-CN"/>
              <a:t>20. </a:t>
            </a:r>
            <a:r>
              <a:rPr lang="zh-CN" altLang="en-US"/>
              <a:t>什么是微内核</a:t>
            </a:r>
            <a:r>
              <a:rPr lang="en-US" altLang="zh-CN"/>
              <a:t>OS? </a:t>
            </a:r>
            <a:br>
              <a:rPr lang="en-US" altLang="zh-CN"/>
            </a:br>
            <a:r>
              <a:rPr lang="zh-CN" altLang="en-US"/>
              <a:t>　　</a:t>
            </a:r>
            <a:r>
              <a:rPr lang="en-US" altLang="zh-CN"/>
              <a:t>21. </a:t>
            </a:r>
            <a:r>
              <a:rPr lang="zh-CN" altLang="en-US"/>
              <a:t>微内核操作系统具有哪些优点</a:t>
            </a:r>
            <a:r>
              <a:rPr lang="en-US" altLang="zh-CN"/>
              <a:t>? </a:t>
            </a:r>
            <a:r>
              <a:rPr lang="zh-CN" altLang="en-US"/>
              <a:t>它为何能有这些优点</a:t>
            </a:r>
            <a:r>
              <a:rPr lang="en-US" altLang="zh-CN"/>
              <a:t>? </a:t>
            </a:r>
            <a:br>
              <a:rPr lang="en-US" altLang="zh-CN"/>
            </a:br>
            <a:r>
              <a:rPr lang="zh-CN" altLang="en-US"/>
              <a:t>　　</a:t>
            </a:r>
            <a:r>
              <a:rPr lang="en-US" altLang="zh-CN"/>
              <a:t>22. </a:t>
            </a:r>
            <a:r>
              <a:rPr lang="zh-CN" altLang="en-US"/>
              <a:t>现代操作系统较之传统操作系统又增加了哪些功能和特征</a:t>
            </a:r>
            <a:r>
              <a:rPr lang="en-US" altLang="zh-CN"/>
              <a:t>? </a:t>
            </a:r>
            <a:br>
              <a:rPr lang="en-US" altLang="zh-CN"/>
            </a:br>
            <a:r>
              <a:rPr lang="zh-CN" altLang="en-US"/>
              <a:t>　　</a:t>
            </a:r>
            <a:r>
              <a:rPr lang="en-US" altLang="zh-CN"/>
              <a:t>23. </a:t>
            </a:r>
            <a:r>
              <a:rPr lang="zh-CN" altLang="en-US"/>
              <a:t>在微内核</a:t>
            </a:r>
            <a:r>
              <a:rPr lang="en-US" altLang="zh-CN"/>
              <a:t>OS</a:t>
            </a:r>
            <a:r>
              <a:rPr lang="zh-CN" altLang="en-US"/>
              <a:t>中，为什么要采用客户</a:t>
            </a:r>
            <a:r>
              <a:rPr lang="en-US" altLang="zh-CN"/>
              <a:t>/</a:t>
            </a:r>
            <a:r>
              <a:rPr lang="zh-CN" altLang="en-US"/>
              <a:t>服务器模式</a:t>
            </a:r>
            <a:r>
              <a:rPr lang="en-US" altLang="zh-CN"/>
              <a:t>? </a:t>
            </a:r>
            <a:br>
              <a:rPr lang="en-US" altLang="zh-CN"/>
            </a:br>
            <a:r>
              <a:rPr lang="zh-CN" altLang="en-US"/>
              <a:t>　　</a:t>
            </a:r>
            <a:r>
              <a:rPr lang="en-US" altLang="zh-CN"/>
              <a:t>24. </a:t>
            </a:r>
            <a:r>
              <a:rPr lang="zh-CN" altLang="en-US"/>
              <a:t>在基于微内核结构的</a:t>
            </a:r>
            <a:r>
              <a:rPr lang="en-US" altLang="zh-CN"/>
              <a:t>OS</a:t>
            </a:r>
            <a:r>
              <a:rPr lang="zh-CN" altLang="en-US"/>
              <a:t>中，应用了哪些新技术</a:t>
            </a:r>
            <a:r>
              <a:rPr lang="en-US" altLang="zh-CN"/>
              <a:t>? </a:t>
            </a:r>
            <a:br>
              <a:rPr lang="en-US" altLang="zh-CN"/>
            </a:br>
            <a:r>
              <a:rPr lang="zh-CN" altLang="en-US"/>
              <a:t>　　</a:t>
            </a:r>
            <a:r>
              <a:rPr lang="en-US" altLang="zh-CN"/>
              <a:t>25. </a:t>
            </a:r>
            <a:r>
              <a:rPr lang="zh-CN" altLang="en-US"/>
              <a:t>何谓微内核技术</a:t>
            </a:r>
            <a:r>
              <a:rPr lang="en-US" altLang="zh-CN"/>
              <a:t>? </a:t>
            </a:r>
            <a:r>
              <a:rPr lang="zh-CN" altLang="en-US"/>
              <a:t>在微内核中通常提供了哪些功能</a:t>
            </a:r>
            <a:r>
              <a:rPr lang="en-US" altLang="zh-CN"/>
              <a:t>? </a:t>
            </a:r>
          </a:p>
        </p:txBody>
      </p:sp>
      <p:sp>
        <p:nvSpPr>
          <p:cNvPr id="796675" name="Rectangle 3"/>
          <p:cNvSpPr>
            <a:spLocks noGrp="1" noChangeArrowheads="1"/>
          </p:cNvSpPr>
          <p:nvPr>
            <p:ph type="body" idx="1"/>
          </p:nvPr>
        </p:nvSpPr>
        <p:spPr/>
        <p:txBody>
          <a:bodyPr/>
          <a:lstStyle/>
          <a:p>
            <a:endParaRPr lang="zh-CN" altLang="zh-CN"/>
          </a:p>
        </p:txBody>
      </p:sp>
      <p:sp>
        <p:nvSpPr>
          <p:cNvPr id="79667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95112143"/>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9.3.3  Shell</a:t>
            </a:r>
            <a:r>
              <a:rPr lang="zh-CN" altLang="en-US">
                <a:latin typeface="黑体" panose="02010609060101010101" pitchFamily="49" charset="-122"/>
                <a:ea typeface="黑体" panose="02010609060101010101" pitchFamily="49" charset="-122"/>
              </a:rPr>
              <a:t>解释程序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 Shell</a:t>
            </a:r>
            <a:r>
              <a:rPr lang="zh-CN" altLang="en-US">
                <a:latin typeface="黑体" panose="02010609060101010101" pitchFamily="49" charset="-122"/>
                <a:ea typeface="黑体" panose="02010609060101010101" pitchFamily="49" charset="-122"/>
              </a:rPr>
              <a:t>命令的特点</a:t>
            </a:r>
            <a:br>
              <a:rPr lang="zh-CN" altLang="en-US">
                <a:latin typeface="黑体" panose="02010609060101010101" pitchFamily="49" charset="-122"/>
                <a:ea typeface="黑体" panose="02010609060101010101" pitchFamily="49" charset="-122"/>
              </a:rPr>
            </a:br>
            <a:r>
              <a:rPr lang="zh-CN" altLang="en-US"/>
              <a:t>　　前面我们介绍了</a:t>
            </a:r>
            <a:r>
              <a:rPr lang="en-US" altLang="zh-CN"/>
              <a:t>MS-DOS</a:t>
            </a:r>
            <a:r>
              <a:rPr lang="zh-CN" altLang="en-US"/>
              <a:t>的命令解释程序，它非常简单。而</a:t>
            </a:r>
            <a:r>
              <a:rPr lang="en-US" altLang="zh-CN"/>
              <a:t>Shell</a:t>
            </a:r>
            <a:r>
              <a:rPr lang="zh-CN" altLang="en-US"/>
              <a:t>命令解释程序就复杂得多，这主要是因为</a:t>
            </a:r>
            <a:r>
              <a:rPr lang="en-US" altLang="zh-CN"/>
              <a:t>Shell</a:t>
            </a:r>
            <a:r>
              <a:rPr lang="zh-CN" altLang="en-US"/>
              <a:t>命令的类型多而复杂所致。主要表现如下：</a:t>
            </a:r>
            <a:br>
              <a:rPr lang="zh-CN" altLang="en-US"/>
            </a:br>
            <a:r>
              <a:rPr lang="zh-CN" altLang="en-US"/>
              <a:t>　　</a:t>
            </a:r>
            <a:r>
              <a:rPr lang="en-US" altLang="zh-CN"/>
              <a:t>(1) </a:t>
            </a:r>
            <a:r>
              <a:rPr lang="zh-CN" altLang="en-US"/>
              <a:t>一条命令行中含有多个命令。</a:t>
            </a:r>
            <a:br>
              <a:rPr lang="zh-CN" altLang="en-US"/>
            </a:br>
            <a:r>
              <a:rPr lang="zh-CN" altLang="en-US"/>
              <a:t>　　</a:t>
            </a:r>
            <a:r>
              <a:rPr lang="en-US" altLang="zh-CN"/>
              <a:t>(2) </a:t>
            </a:r>
            <a:r>
              <a:rPr lang="zh-CN" altLang="en-US"/>
              <a:t>具有不同的分隔符。</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861737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二叉树结构的命令行树</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命令表型结点</a:t>
            </a:r>
            <a:br>
              <a:rPr lang="zh-CN" altLang="en-US"/>
            </a:br>
            <a:r>
              <a:rPr lang="zh-CN" altLang="en-US"/>
              <a:t>　　</a:t>
            </a:r>
            <a:r>
              <a:rPr lang="en-US" altLang="zh-CN"/>
              <a:t>Shell</a:t>
            </a:r>
            <a:r>
              <a:rPr lang="zh-CN" altLang="en-US"/>
              <a:t>命令解释程序按命令行语句的结构顺序进行检查，每当遇到“；”及“</a:t>
            </a:r>
            <a:r>
              <a:rPr lang="en-US" altLang="zh-CN"/>
              <a:t>&amp;”</a:t>
            </a:r>
            <a:r>
              <a:rPr lang="zh-CN" altLang="en-US"/>
              <a:t>分隔符时便为之建立一个命令表型结点，将分隔符左面部分构成该结点的左子树，右面部分构成右子树。例如下面的命令行所构成的命令树如图</a:t>
            </a:r>
            <a:r>
              <a:rPr lang="en-US" altLang="zh-CN"/>
              <a:t>9-3</a:t>
            </a:r>
            <a:r>
              <a:rPr lang="zh-CN" altLang="en-US"/>
              <a:t>所示：</a:t>
            </a:r>
            <a:br>
              <a:rPr lang="zh-CN" altLang="en-US"/>
            </a:br>
            <a:r>
              <a:rPr lang="zh-CN" altLang="en-US"/>
              <a:t>　　　</a:t>
            </a:r>
            <a:r>
              <a:rPr lang="en-US" altLang="zh-CN"/>
              <a:t>Command 1</a:t>
            </a:r>
            <a:r>
              <a:rPr lang="zh-CN" altLang="en-US"/>
              <a:t>；</a:t>
            </a:r>
            <a:r>
              <a:rPr lang="en-US" altLang="zh-CN"/>
              <a:t>Command 2</a:t>
            </a:r>
            <a:r>
              <a:rPr lang="zh-CN" altLang="en-US"/>
              <a:t>；</a:t>
            </a:r>
            <a:r>
              <a:rPr lang="en-US" altLang="zh-CN"/>
              <a:t>&amp; Command 3</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7967680"/>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endParaRPr lang="zh-CN" altLang="zh-CN"/>
          </a:p>
        </p:txBody>
      </p:sp>
      <p:sp>
        <p:nvSpPr>
          <p:cNvPr id="749571" name="Rectangle 3"/>
          <p:cNvSpPr>
            <a:spLocks noGrp="1" noChangeArrowheads="1"/>
          </p:cNvSpPr>
          <p:nvPr>
            <p:ph type="body" idx="1"/>
          </p:nvPr>
        </p:nvSpPr>
        <p:spPr/>
        <p:txBody>
          <a:bodyPr/>
          <a:lstStyle/>
          <a:p>
            <a:r>
              <a:rPr lang="zh-CN" altLang="en-US"/>
              <a:t>图</a:t>
            </a:r>
            <a:r>
              <a:rPr lang="en-US" altLang="zh-CN"/>
              <a:t>9-3  </a:t>
            </a:r>
            <a:r>
              <a:rPr lang="zh-CN" altLang="en-US"/>
              <a:t>命令表型结点及其左、右子树</a:t>
            </a:r>
          </a:p>
        </p:txBody>
      </p:sp>
      <p:pic>
        <p:nvPicPr>
          <p:cNvPr id="749572" name="Picture 4" descr="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557338"/>
            <a:ext cx="4435475" cy="351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97222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50000"/>
              </a:lnSpc>
            </a:pPr>
            <a:r>
              <a:rPr lang="zh-CN" altLang="en-US"/>
              <a:t>　　</a:t>
            </a:r>
            <a:r>
              <a:rPr lang="en-US" altLang="zh-CN"/>
              <a:t>2) </a:t>
            </a:r>
            <a:r>
              <a:rPr lang="zh-CN" altLang="en-US"/>
              <a:t>管道文件型结点</a:t>
            </a:r>
            <a:br>
              <a:rPr lang="zh-CN" altLang="en-US"/>
            </a:br>
            <a:r>
              <a:rPr lang="zh-CN" altLang="en-US"/>
              <a:t>　　当</a:t>
            </a:r>
            <a:r>
              <a:rPr lang="en-US" altLang="zh-CN"/>
              <a:t>Shell</a:t>
            </a:r>
            <a:r>
              <a:rPr lang="zh-CN" altLang="en-US"/>
              <a:t>命令解释程序遇到管道算符“</a:t>
            </a:r>
            <a:r>
              <a:rPr lang="en-US" altLang="zh-CN"/>
              <a:t>Ι”</a:t>
            </a:r>
            <a:r>
              <a:rPr lang="zh-CN" altLang="en-US"/>
              <a:t>时，先为之建立一个管道文件型结点，再将分隔符左面部分构成该结点的左子树，右面部分构成右子树。例如对下面的命令行所构成的命令树如图</a:t>
            </a:r>
            <a:r>
              <a:rPr lang="en-US" altLang="zh-CN"/>
              <a:t>9-4</a:t>
            </a:r>
            <a:r>
              <a:rPr lang="zh-CN" altLang="en-US"/>
              <a:t>所示：</a:t>
            </a:r>
            <a:br>
              <a:rPr lang="zh-CN" altLang="en-US"/>
            </a:br>
            <a:r>
              <a:rPr lang="zh-CN" altLang="en-US"/>
              <a:t>　　　　</a:t>
            </a:r>
            <a:r>
              <a:rPr lang="en-US" altLang="zh-CN"/>
              <a:t>Command 1 Ι Command 2 Ι  Command 3</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1545389"/>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endParaRPr lang="zh-CN" altLang="zh-CN"/>
          </a:p>
        </p:txBody>
      </p:sp>
      <p:sp>
        <p:nvSpPr>
          <p:cNvPr id="751619" name="Rectangle 3"/>
          <p:cNvSpPr>
            <a:spLocks noGrp="1" noChangeArrowheads="1"/>
          </p:cNvSpPr>
          <p:nvPr>
            <p:ph type="body" idx="1"/>
          </p:nvPr>
        </p:nvSpPr>
        <p:spPr/>
        <p:txBody>
          <a:bodyPr/>
          <a:lstStyle/>
          <a:p>
            <a:r>
              <a:rPr lang="zh-CN" altLang="en-US"/>
              <a:t>图</a:t>
            </a:r>
            <a:r>
              <a:rPr lang="en-US" altLang="zh-CN"/>
              <a:t>9-4  </a:t>
            </a:r>
            <a:r>
              <a:rPr lang="zh-CN" altLang="en-US"/>
              <a:t>管道文件型结点及其左、右子树</a:t>
            </a:r>
          </a:p>
        </p:txBody>
      </p:sp>
      <p:pic>
        <p:nvPicPr>
          <p:cNvPr id="751620" name="Picture 4" descr="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341438"/>
            <a:ext cx="4797425" cy="399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8569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简单命令型结点</a:t>
            </a:r>
            <a:br>
              <a:rPr lang="zh-CN" altLang="en-US"/>
            </a:br>
            <a:r>
              <a:rPr lang="zh-CN" altLang="en-US"/>
              <a:t>　　对于简单命令，在命令行中仅有一条命令，它是属于可以立即执行的命令，系统无需为它建立二叉树结构的命令行树。当命令解释程序读入键盘缓冲区中的命令后，若判定它是简单命令，再进一步确定是否是内部命令。 </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5828050"/>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 Linux</a:t>
            </a:r>
            <a:r>
              <a:rPr lang="zh-CN" altLang="en-US">
                <a:latin typeface="黑体" panose="02010609060101010101" pitchFamily="49" charset="-122"/>
                <a:ea typeface="黑体" panose="02010609060101010101" pitchFamily="49" charset="-122"/>
              </a:rPr>
              <a:t>命令解释程序的工作流程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Linux</a:t>
            </a:r>
            <a:r>
              <a:rPr lang="zh-CN" altLang="en-US"/>
              <a:t>系统中，系统初启后，内核为每个终端用户建立一个进程，去执行</a:t>
            </a:r>
            <a:r>
              <a:rPr lang="en-US" altLang="zh-CN"/>
              <a:t>Shell</a:t>
            </a:r>
            <a:r>
              <a:rPr lang="zh-CN" altLang="en-US"/>
              <a:t>解释程序。 </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6238632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endParaRPr lang="zh-CN" altLang="zh-CN"/>
          </a:p>
        </p:txBody>
      </p:sp>
      <p:sp>
        <p:nvSpPr>
          <p:cNvPr id="754691" name="Rectangle 3"/>
          <p:cNvSpPr>
            <a:spLocks noGrp="1" noChangeArrowheads="1"/>
          </p:cNvSpPr>
          <p:nvPr>
            <p:ph type="body" idx="1"/>
          </p:nvPr>
        </p:nvSpPr>
        <p:spPr/>
        <p:txBody>
          <a:bodyPr/>
          <a:lstStyle/>
          <a:p>
            <a:r>
              <a:rPr lang="zh-CN" altLang="en-US"/>
              <a:t>图</a:t>
            </a:r>
            <a:r>
              <a:rPr lang="en-US" altLang="zh-CN"/>
              <a:t>9-5  Shell</a:t>
            </a:r>
            <a:r>
              <a:rPr lang="zh-CN" altLang="en-US"/>
              <a:t>基本执行过程及父子进程之间的关系</a:t>
            </a:r>
          </a:p>
        </p:txBody>
      </p:sp>
      <p:pic>
        <p:nvPicPr>
          <p:cNvPr id="754692" name="Picture 4" descr="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981075"/>
            <a:ext cx="4945063" cy="4505325"/>
          </a:xfrm>
          <a:prstGeom prst="rect">
            <a:avLst/>
          </a:prstGeom>
          <a:noFill/>
          <a:extLst>
            <a:ext uri="{909E8E84-426E-40DD-AFC4-6F175D3DCCD1}">
              <a14:hiddenFill xmlns:a14="http://schemas.microsoft.com/office/drawing/2010/main">
                <a:solidFill>
                  <a:srgbClr val="FFFFFF"/>
                </a:solidFill>
              </a14:hiddenFill>
            </a:ext>
          </a:extLst>
        </p:spPr>
      </p:pic>
      <p:sp>
        <p:nvSpPr>
          <p:cNvPr id="754693"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89644964"/>
      </p:ext>
    </p:extLst>
  </p:cSld>
  <p:clrMapOvr>
    <a:masterClrMapping/>
  </p:clrMapOvr>
  <p:timing>
    <p:tnLst>
      <p:par>
        <p:cTn id="1" dur="indefinite" restart="never" nodeType="tmRoot"/>
      </p:par>
    </p:tn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9.4  </a:t>
            </a:r>
            <a:r>
              <a:rPr lang="zh-CN" altLang="en-US" sz="3200">
                <a:latin typeface="黑体" panose="02010609060101010101" pitchFamily="49" charset="-122"/>
                <a:ea typeface="黑体" panose="02010609060101010101" pitchFamily="49" charset="-122"/>
              </a:rPr>
              <a:t>系统调用的概念和类型</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9.4.1  </a:t>
            </a:r>
            <a:r>
              <a:rPr lang="zh-CN" altLang="en-US">
                <a:latin typeface="黑体" panose="02010609060101010101" pitchFamily="49" charset="-122"/>
                <a:ea typeface="黑体" panose="02010609060101010101" pitchFamily="49" charset="-122"/>
              </a:rPr>
              <a:t>系统调用的基本概念   </a:t>
            </a:r>
            <a:br>
              <a:rPr lang="zh-CN" altLang="en-US">
                <a:latin typeface="黑体" panose="02010609060101010101" pitchFamily="49" charset="-122"/>
                <a:ea typeface="黑体" panose="02010609060101010101" pitchFamily="49" charset="-122"/>
              </a:rPr>
            </a:br>
            <a:r>
              <a:rPr lang="zh-CN" altLang="en-US"/>
              <a:t>　　在计算机系统中，通常运行着两类程序：系统程序和应用程序。为了防止应用程序对</a:t>
            </a:r>
            <a:r>
              <a:rPr lang="en-US" altLang="zh-CN"/>
              <a:t>OS</a:t>
            </a:r>
            <a:r>
              <a:rPr lang="zh-CN" altLang="en-US"/>
              <a:t>的破坏，应用程序和</a:t>
            </a:r>
            <a:r>
              <a:rPr lang="en-US" altLang="zh-CN"/>
              <a:t>OS</a:t>
            </a:r>
            <a:r>
              <a:rPr lang="zh-CN" altLang="en-US"/>
              <a:t>的内核是运行在不同的状态，即</a:t>
            </a:r>
            <a:r>
              <a:rPr lang="en-US" altLang="zh-CN"/>
              <a:t>OS</a:t>
            </a:r>
            <a:r>
              <a:rPr lang="zh-CN" altLang="en-US"/>
              <a:t>的内核是运行在系统态，而应用程序是运行在用户态。</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6252275"/>
      </p:ext>
    </p:extLst>
  </p:cSld>
  <p:clrMapOvr>
    <a:masterClrMapping/>
  </p:clrMapOvr>
  <p:timing>
    <p:tnLst>
      <p:par>
        <p:cTn id="1" dur="indefinite" restart="never" nodeType="tmRoot"/>
      </p:par>
    </p:tn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系统态和用户态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如在</a:t>
            </a:r>
            <a:r>
              <a:rPr lang="en-US" altLang="zh-CN"/>
              <a:t>2.3.1</a:t>
            </a:r>
            <a:r>
              <a:rPr lang="zh-CN" altLang="en-US"/>
              <a:t>小节中所述，在计算机系统中设置了两种状态：系统态</a:t>
            </a:r>
            <a:r>
              <a:rPr lang="en-US" altLang="zh-CN"/>
              <a:t>(</a:t>
            </a:r>
            <a:r>
              <a:rPr lang="zh-CN" altLang="en-US"/>
              <a:t>或称为核心态</a:t>
            </a:r>
            <a:r>
              <a:rPr lang="en-US" altLang="zh-CN"/>
              <a:t>)</a:t>
            </a:r>
            <a:r>
              <a:rPr lang="zh-CN" altLang="en-US"/>
              <a:t>和用户态。在实际运行过程中，处理机会在系统态和用户态间切换。相应地，现代多数</a:t>
            </a:r>
            <a:r>
              <a:rPr lang="en-US" altLang="zh-CN"/>
              <a:t>OS</a:t>
            </a:r>
            <a:r>
              <a:rPr lang="zh-CN" altLang="en-US"/>
              <a:t>将</a:t>
            </a:r>
            <a:r>
              <a:rPr lang="en-US" altLang="zh-CN"/>
              <a:t>CPU</a:t>
            </a:r>
            <a:r>
              <a:rPr lang="zh-CN" altLang="en-US"/>
              <a:t>的指令集分为特权指令和非特权指令两类。</a:t>
            </a:r>
            <a:br>
              <a:rPr lang="zh-CN" altLang="en-US"/>
            </a:br>
            <a:r>
              <a:rPr lang="zh-CN" altLang="en-US"/>
              <a:t>　　</a:t>
            </a:r>
            <a:r>
              <a:rPr lang="en-US" altLang="zh-CN"/>
              <a:t>(1) </a:t>
            </a:r>
            <a:r>
              <a:rPr lang="zh-CN" altLang="en-US"/>
              <a:t>特权指令。</a:t>
            </a:r>
            <a:br>
              <a:rPr lang="zh-CN" altLang="en-US"/>
            </a:br>
            <a:r>
              <a:rPr lang="zh-CN" altLang="en-US"/>
              <a:t>　　</a:t>
            </a:r>
            <a:r>
              <a:rPr lang="en-US" altLang="zh-CN"/>
              <a:t>(2) </a:t>
            </a:r>
            <a:r>
              <a:rPr lang="zh-CN" altLang="en-US"/>
              <a:t>非特权指令。 </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03697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第二章    </a:t>
            </a:r>
            <a:r>
              <a:rPr kumimoji="0" lang="zh-CN" altLang="en-US" sz="3400" b="1" i="0" u="none" strike="noStrike" kern="1200" cap="none" spc="0" normalizeH="0" baseline="0" noProof="0">
                <a:ln>
                  <a:noFill/>
                </a:ln>
                <a:solidFill>
                  <a:srgbClr val="C44892"/>
                </a:solidFill>
                <a:effectLst/>
                <a:uLnTx/>
                <a:uFillTx/>
                <a:latin typeface="Times New Roman" panose="02020603050405020304" pitchFamily="18" charset="0"/>
                <a:ea typeface="方正琥珀简体" pitchFamily="65" charset="-122"/>
                <a:cs typeface="+mn-cs"/>
              </a:rPr>
              <a:t>进程的描述与控制</a:t>
            </a:r>
            <a:r>
              <a:rPr kumimoji="0" lang="zh-CN" altLang="en-US" sz="3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08558" name="Text Box 14"/>
          <p:cNvSpPr txBox="1">
            <a:spLocks noChangeArrowheads="1"/>
          </p:cNvSpPr>
          <p:nvPr/>
        </p:nvSpPr>
        <p:spPr bwMode="auto">
          <a:xfrm>
            <a:off x="2627313" y="2420938"/>
            <a:ext cx="4392612"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2.1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前趋图和程序执行</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2.2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进程的描述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2.3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进程控制</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2.4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进程同步</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2.5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经典进程的同步问题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2.6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进程通信</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2.7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线程</a:t>
            </a: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(Threads)</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的基本概念</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2.8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线程的实现</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10"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11"/>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59601"/>
      </p:ext>
    </p:extLst>
  </p:cSld>
  <p:clrMapOvr>
    <a:masterClrMapping/>
  </p:clrMapOvr>
  <p:timing>
    <p:tnLst>
      <p:par>
        <p:cTn id="1" dur="indefinite" restart="never" nodeType="tmRoot"/>
      </p:par>
    </p:tn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系统调用</a:t>
            </a:r>
            <a:r>
              <a:rPr lang="zh-CN" altLang="en-US"/>
              <a:t/>
            </a:r>
            <a:br>
              <a:rPr lang="zh-CN" altLang="en-US"/>
            </a:br>
            <a:r>
              <a:rPr lang="zh-CN" altLang="en-US"/>
              <a:t>　　在</a:t>
            </a:r>
            <a:r>
              <a:rPr lang="en-US" altLang="zh-CN"/>
              <a:t>OS</a:t>
            </a:r>
            <a:r>
              <a:rPr lang="zh-CN" altLang="en-US"/>
              <a:t>中提供系统调用的目的，是使应用程序可以通过它间接调用</a:t>
            </a:r>
            <a:r>
              <a:rPr lang="en-US" altLang="zh-CN"/>
              <a:t>OS</a:t>
            </a:r>
            <a:r>
              <a:rPr lang="zh-CN" altLang="en-US"/>
              <a:t>中的相关过程，取得相应的服务。系统调用在本质上是应用程序请求</a:t>
            </a:r>
            <a:r>
              <a:rPr lang="en-US" altLang="zh-CN"/>
              <a:t>OS</a:t>
            </a:r>
            <a:r>
              <a:rPr lang="zh-CN" altLang="en-US"/>
              <a:t>内核完成某功能时的一种过程调用，但它是一种特殊的过程调用，它与一般的过程调用有下述几方面的明显差别：</a:t>
            </a:r>
            <a:br>
              <a:rPr lang="zh-CN" altLang="en-US"/>
            </a:br>
            <a:r>
              <a:rPr lang="zh-CN" altLang="en-US"/>
              <a:t>　　</a:t>
            </a:r>
            <a:r>
              <a:rPr lang="en-US" altLang="zh-CN"/>
              <a:t>(1) </a:t>
            </a:r>
            <a:r>
              <a:rPr lang="zh-CN" altLang="en-US"/>
              <a:t>运行在不同的系统状态。</a:t>
            </a:r>
            <a:br>
              <a:rPr lang="zh-CN" altLang="en-US"/>
            </a:br>
            <a:r>
              <a:rPr lang="zh-CN" altLang="en-US"/>
              <a:t>　　</a:t>
            </a:r>
            <a:r>
              <a:rPr lang="en-US" altLang="zh-CN"/>
              <a:t>(2) </a:t>
            </a:r>
            <a:r>
              <a:rPr lang="zh-CN" altLang="en-US"/>
              <a:t>状态的转换。</a:t>
            </a:r>
            <a:br>
              <a:rPr lang="zh-CN" altLang="en-US"/>
            </a:br>
            <a:r>
              <a:rPr lang="zh-CN" altLang="en-US"/>
              <a:t>　　</a:t>
            </a:r>
            <a:r>
              <a:rPr lang="en-US" altLang="zh-CN"/>
              <a:t>(3) </a:t>
            </a:r>
            <a:r>
              <a:rPr lang="zh-CN" altLang="en-US"/>
              <a:t>返回问题。</a:t>
            </a:r>
            <a:br>
              <a:rPr lang="zh-CN" altLang="en-US"/>
            </a:br>
            <a:r>
              <a:rPr lang="zh-CN" altLang="en-US"/>
              <a:t>　　</a:t>
            </a:r>
            <a:r>
              <a:rPr lang="en-US" altLang="zh-CN"/>
              <a:t>(4) </a:t>
            </a:r>
            <a:r>
              <a:rPr lang="zh-CN" altLang="en-US"/>
              <a:t>嵌套调用。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7451928"/>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endParaRPr lang="zh-CN" altLang="zh-CN"/>
          </a:p>
        </p:txBody>
      </p:sp>
      <p:sp>
        <p:nvSpPr>
          <p:cNvPr id="758787" name="Rectangle 3"/>
          <p:cNvSpPr>
            <a:spLocks noGrp="1" noChangeArrowheads="1"/>
          </p:cNvSpPr>
          <p:nvPr>
            <p:ph type="body" idx="1"/>
          </p:nvPr>
        </p:nvSpPr>
        <p:spPr>
          <a:xfrm>
            <a:off x="0" y="5373688"/>
            <a:ext cx="9144000" cy="476250"/>
          </a:xfrm>
        </p:spPr>
        <p:txBody>
          <a:bodyPr/>
          <a:lstStyle/>
          <a:p>
            <a:r>
              <a:rPr lang="zh-CN" altLang="en-US"/>
              <a:t>图</a:t>
            </a:r>
            <a:r>
              <a:rPr lang="en-US" altLang="zh-CN"/>
              <a:t>9-6  </a:t>
            </a:r>
            <a:r>
              <a:rPr lang="zh-CN" altLang="en-US"/>
              <a:t>系统功能的调用</a:t>
            </a:r>
          </a:p>
        </p:txBody>
      </p:sp>
      <p:pic>
        <p:nvPicPr>
          <p:cNvPr id="758788" name="Picture 4" descr="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6985000" cy="270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0507"/>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中断机制</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系统调用是通过中断机制实现的，并且一个操作系统的所有系统调用，都通过同一个中断入口来实现。如</a:t>
            </a:r>
            <a:r>
              <a:rPr lang="en-US" altLang="zh-CN"/>
              <a:t>MS-DOS</a:t>
            </a:r>
            <a:r>
              <a:rPr lang="zh-CN" altLang="en-US"/>
              <a:t>提供了</a:t>
            </a:r>
            <a:r>
              <a:rPr lang="en-US" altLang="zh-CN"/>
              <a:t>INT 21H</a:t>
            </a:r>
            <a:r>
              <a:rPr lang="zh-CN" altLang="en-US"/>
              <a:t>，应用程序通过该中断获取操作系统的服务。</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31580205"/>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9.4.2  </a:t>
            </a:r>
            <a:r>
              <a:rPr lang="zh-CN" altLang="en-US">
                <a:latin typeface="黑体" panose="02010609060101010101" pitchFamily="49" charset="-122"/>
                <a:ea typeface="黑体" panose="02010609060101010101" pitchFamily="49" charset="-122"/>
              </a:rPr>
              <a:t>系统调用的类型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进程控制类系统调用</a:t>
            </a:r>
            <a:br>
              <a:rPr lang="zh-CN" altLang="en-US">
                <a:latin typeface="黑体" panose="02010609060101010101" pitchFamily="49" charset="-122"/>
                <a:ea typeface="黑体" panose="02010609060101010101" pitchFamily="49" charset="-122"/>
              </a:rPr>
            </a:br>
            <a:r>
              <a:rPr lang="zh-CN" altLang="en-US"/>
              <a:t>　　主要用于对进程控制的系统调用有：</a:t>
            </a:r>
            <a:br>
              <a:rPr lang="zh-CN" altLang="en-US"/>
            </a:br>
            <a:r>
              <a:rPr lang="zh-CN" altLang="en-US"/>
              <a:t>　　</a:t>
            </a:r>
            <a:r>
              <a:rPr lang="en-US" altLang="zh-CN"/>
              <a:t>(1) </a:t>
            </a:r>
            <a:r>
              <a:rPr lang="zh-CN" altLang="en-US"/>
              <a:t>创建和终止进程的系统调用。</a:t>
            </a:r>
            <a:br>
              <a:rPr lang="zh-CN" altLang="en-US"/>
            </a:br>
            <a:r>
              <a:rPr lang="zh-CN" altLang="en-US"/>
              <a:t>　　</a:t>
            </a:r>
            <a:r>
              <a:rPr lang="en-US" altLang="zh-CN"/>
              <a:t>(2) </a:t>
            </a:r>
            <a:r>
              <a:rPr lang="zh-CN" altLang="en-US"/>
              <a:t>获得和设置进程属性的系统调用。</a:t>
            </a:r>
            <a:br>
              <a:rPr lang="zh-CN" altLang="en-US"/>
            </a:br>
            <a:r>
              <a:rPr lang="zh-CN" altLang="en-US"/>
              <a:t>　　</a:t>
            </a:r>
            <a:r>
              <a:rPr lang="en-US" altLang="zh-CN"/>
              <a:t>(3) </a:t>
            </a:r>
            <a:r>
              <a:rPr lang="zh-CN" altLang="en-US"/>
              <a:t>等待某事件出现的系统调用。 </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70157435"/>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文件操纵类系统调用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对文件进行操纵的主要系统调用如下：</a:t>
            </a:r>
            <a:br>
              <a:rPr lang="zh-CN" altLang="en-US"/>
            </a:br>
            <a:r>
              <a:rPr lang="zh-CN" altLang="en-US"/>
              <a:t>　　</a:t>
            </a:r>
            <a:r>
              <a:rPr lang="en-US" altLang="zh-CN"/>
              <a:t>(1) </a:t>
            </a:r>
            <a:r>
              <a:rPr lang="zh-CN" altLang="en-US"/>
              <a:t>创建和删除文件。</a:t>
            </a:r>
            <a:br>
              <a:rPr lang="zh-CN" altLang="en-US"/>
            </a:br>
            <a:r>
              <a:rPr lang="zh-CN" altLang="en-US"/>
              <a:t>　　</a:t>
            </a:r>
            <a:r>
              <a:rPr lang="en-US" altLang="zh-CN"/>
              <a:t>(2) </a:t>
            </a:r>
            <a:r>
              <a:rPr lang="zh-CN" altLang="en-US"/>
              <a:t>打开和关闭文件的系统调用。</a:t>
            </a:r>
            <a:br>
              <a:rPr lang="zh-CN" altLang="en-US"/>
            </a:br>
            <a:r>
              <a:rPr lang="zh-CN" altLang="en-US"/>
              <a:t>　　</a:t>
            </a:r>
            <a:r>
              <a:rPr lang="en-US" altLang="zh-CN"/>
              <a:t>(3) </a:t>
            </a:r>
            <a:r>
              <a:rPr lang="zh-CN" altLang="en-US"/>
              <a:t>读和写文件的系统调用。 </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6308789"/>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进程通信类系统调用</a:t>
            </a:r>
            <a:r>
              <a:rPr lang="zh-CN" altLang="en-US"/>
              <a:t/>
            </a:r>
            <a:br>
              <a:rPr lang="zh-CN" altLang="en-US"/>
            </a:br>
            <a:r>
              <a:rPr lang="zh-CN" altLang="en-US"/>
              <a:t>　　在单处理机系统中，</a:t>
            </a:r>
            <a:r>
              <a:rPr lang="en-US" altLang="zh-CN"/>
              <a:t>OS</a:t>
            </a:r>
            <a:r>
              <a:rPr lang="zh-CN" altLang="en-US"/>
              <a:t>经常采用消息传递方式和共享存储区方式。当采用消息传递方式时，在通信前需先打开一个连接。为此，应由源进程发出一条打开连接的系统调用，而目标进程则应利用接受连接的系统调用表示同意进行通信；然后，在源和目标进程之间便可开始通信。可以利用发送消息的系统调用或者用接收消息的系统调用来交换信息。通信结束后，还须再利用关闭连接的系统调用结束通信。</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9898002"/>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9.4.3  POSIX</a:t>
            </a:r>
            <a:r>
              <a:rPr lang="zh-CN" altLang="en-US">
                <a:latin typeface="黑体" panose="02010609060101010101" pitchFamily="49" charset="-122"/>
                <a:ea typeface="黑体" panose="02010609060101010101" pitchFamily="49" charset="-122"/>
              </a:rPr>
              <a:t>标准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目前许多操作系统都提供了上面所介绍的各种类型的系统调用，实现的功能也相类似，但在实现的细节和形式方面却相差很大，这种差异给实现应用程序与操作系统平台的无关性带来了很大的困难。为解决这一问题，国际标准化组织</a:t>
            </a:r>
            <a:r>
              <a:rPr lang="en-US" altLang="zh-CN"/>
              <a:t>ISO</a:t>
            </a:r>
            <a:r>
              <a:rPr lang="zh-CN" altLang="en-US"/>
              <a:t>给出的有关系统调用的国际标准</a:t>
            </a:r>
            <a:r>
              <a:rPr lang="en-US" altLang="zh-CN"/>
              <a:t>POSIX1003.1(Portable Operating System IX)</a:t>
            </a:r>
            <a:r>
              <a:rPr lang="zh-CN" altLang="en-US"/>
              <a:t>，也称为“基于</a:t>
            </a:r>
            <a:r>
              <a:rPr lang="en-US" altLang="zh-CN"/>
              <a:t>UNIX</a:t>
            </a:r>
            <a:r>
              <a:rPr lang="zh-CN" altLang="en-US"/>
              <a:t>的可移植操作系统接口”。</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7906186"/>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endParaRPr lang="zh-CN" altLang="zh-CN"/>
          </a:p>
        </p:txBody>
      </p:sp>
      <p:sp>
        <p:nvSpPr>
          <p:cNvPr id="764931" name="Rectangle 3"/>
          <p:cNvSpPr>
            <a:spLocks noGrp="1" noChangeArrowheads="1"/>
          </p:cNvSpPr>
          <p:nvPr>
            <p:ph type="body" idx="1"/>
          </p:nvPr>
        </p:nvSpPr>
        <p:spPr>
          <a:xfrm>
            <a:off x="0" y="5445125"/>
            <a:ext cx="9144000" cy="476250"/>
          </a:xfrm>
        </p:spPr>
        <p:txBody>
          <a:bodyPr/>
          <a:lstStyle/>
          <a:p>
            <a:r>
              <a:rPr lang="zh-CN" altLang="en-US"/>
              <a:t>图</a:t>
            </a:r>
            <a:r>
              <a:rPr lang="en-US" altLang="zh-CN"/>
              <a:t>9-7  UNIX/Linux</a:t>
            </a:r>
            <a:r>
              <a:rPr lang="zh-CN" altLang="en-US"/>
              <a:t>系统程序、库函数、系统调用的分层关系</a:t>
            </a:r>
          </a:p>
        </p:txBody>
      </p:sp>
      <p:sp>
        <p:nvSpPr>
          <p:cNvPr id="76493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64932" name="Object 4"/>
          <p:cNvGraphicFramePr>
            <a:graphicFrameLocks noChangeAspect="1"/>
          </p:cNvGraphicFramePr>
          <p:nvPr/>
        </p:nvGraphicFramePr>
        <p:xfrm>
          <a:off x="684213" y="1484313"/>
          <a:ext cx="7848600" cy="3267075"/>
        </p:xfrm>
        <a:graphic>
          <a:graphicData uri="http://schemas.openxmlformats.org/presentationml/2006/ole">
            <mc:AlternateContent xmlns:mc="http://schemas.openxmlformats.org/markup-compatibility/2006">
              <mc:Choice xmlns:v="urn:schemas-microsoft-com:vml" Requires="v">
                <p:oleObj spid="_x0000_s11266" name="Visio" r:id="rId3" imgW="4438802" imgH="1846783" progId="Visio.Drawing.11">
                  <p:embed/>
                </p:oleObj>
              </mc:Choice>
              <mc:Fallback>
                <p:oleObj name="Visio" r:id="rId3" imgW="4438802" imgH="1846783" progId="Visio.Drawing.11">
                  <p:embed/>
                  <p:pic>
                    <p:nvPicPr>
                      <p:cNvPr id="7649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84313"/>
                        <a:ext cx="7848600" cy="326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4934" name="AutoShape 6">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70908474"/>
      </p:ext>
    </p:extLst>
  </p:cSld>
  <p:clrMapOvr>
    <a:masterClrMapping/>
  </p:clrMapOvr>
  <p:timing>
    <p:tnLst>
      <p:par>
        <p:cTn id="1" dur="indefinite" restart="never" nodeType="tmRoot"/>
      </p:par>
    </p:tn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9.5  UNIX</a:t>
            </a:r>
            <a:r>
              <a:rPr lang="zh-CN" altLang="en-US" sz="3200">
                <a:latin typeface="黑体" panose="02010609060101010101" pitchFamily="49" charset="-122"/>
                <a:ea typeface="黑体" panose="02010609060101010101" pitchFamily="49" charset="-122"/>
              </a:rPr>
              <a:t>系统调用</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9.5.1  </a:t>
            </a:r>
            <a:r>
              <a:rPr lang="zh-CN" altLang="en-US">
                <a:latin typeface="黑体" panose="02010609060101010101" pitchFamily="49" charset="-122"/>
                <a:ea typeface="黑体" panose="02010609060101010101" pitchFamily="49" charset="-122"/>
              </a:rPr>
              <a:t>进程控制</a:t>
            </a:r>
            <a:br>
              <a:rPr lang="zh-CN" altLang="en-US">
                <a:latin typeface="黑体" panose="02010609060101010101" pitchFamily="49" charset="-122"/>
                <a:ea typeface="黑体" panose="02010609060101010101" pitchFamily="49" charset="-122"/>
              </a:rPr>
            </a:br>
            <a:r>
              <a:rPr lang="zh-CN" altLang="en-US"/>
              <a:t>　　该类系统调用包括创建进程的系统调用</a:t>
            </a:r>
            <a:r>
              <a:rPr lang="en-US" altLang="zh-CN"/>
              <a:t>fork</a:t>
            </a:r>
            <a:r>
              <a:rPr lang="zh-CN" altLang="en-US"/>
              <a:t>、终止进程的系统调用</a:t>
            </a:r>
            <a:r>
              <a:rPr lang="en-US" altLang="zh-CN"/>
              <a:t>exit</a:t>
            </a:r>
            <a:r>
              <a:rPr lang="zh-CN" altLang="en-US"/>
              <a:t>、等待子进程结束的系统调用</a:t>
            </a:r>
            <a:r>
              <a:rPr lang="en-US" altLang="zh-CN"/>
              <a:t>wait</a:t>
            </a:r>
            <a:r>
              <a:rPr lang="zh-CN" altLang="en-US"/>
              <a:t>等十多条。</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4601946"/>
      </p:ext>
    </p:extLst>
  </p:cSld>
  <p:clrMapOvr>
    <a:masterClrMapping/>
  </p:clrMapOvr>
  <p:timing>
    <p:tnLst>
      <p:par>
        <p:cTn id="1" dur="indefinite" restart="never" nodeType="tmRoot"/>
      </p:par>
    </p:tn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进程的创建和终止</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创建进程</a:t>
            </a:r>
            <a:r>
              <a:rPr lang="en-US" altLang="zh-CN"/>
              <a:t>(fork)</a:t>
            </a:r>
            <a:r>
              <a:rPr lang="zh-CN" altLang="en-US"/>
              <a:t>。</a:t>
            </a:r>
            <a:br>
              <a:rPr lang="zh-CN" altLang="en-US"/>
            </a:br>
            <a:r>
              <a:rPr lang="zh-CN" altLang="en-US"/>
              <a:t>　　</a:t>
            </a:r>
            <a:r>
              <a:rPr lang="en-US" altLang="zh-CN"/>
              <a:t>(2) </a:t>
            </a:r>
            <a:r>
              <a:rPr lang="zh-CN" altLang="en-US"/>
              <a:t>终止进程</a:t>
            </a:r>
            <a:r>
              <a:rPr lang="en-US" altLang="zh-CN"/>
              <a:t>(exit)</a:t>
            </a:r>
            <a:r>
              <a:rPr lang="zh-CN" altLang="en-US"/>
              <a:t>。 </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067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 OS</a:t>
            </a:r>
            <a:r>
              <a:rPr lang="zh-CN" altLang="en-US">
                <a:latin typeface="黑体" panose="02010609060101010101" pitchFamily="49" charset="-122"/>
                <a:ea typeface="黑体" panose="02010609060101010101" pitchFamily="49" charset="-122"/>
              </a:rPr>
              <a:t>实现了对计算机资源的抽象</a:t>
            </a:r>
            <a:r>
              <a:rPr lang="zh-CN" altLang="en-US"/>
              <a:t/>
            </a:r>
            <a:br>
              <a:rPr lang="zh-CN" altLang="en-US"/>
            </a:br>
            <a:r>
              <a:rPr lang="zh-CN" altLang="en-US"/>
              <a:t>　　对于一台完全无软件的计算机系统</a:t>
            </a:r>
            <a:r>
              <a:rPr lang="en-US" altLang="zh-CN"/>
              <a:t>(</a:t>
            </a:r>
            <a:r>
              <a:rPr lang="zh-CN" altLang="en-US"/>
              <a:t>即裸机</a:t>
            </a:r>
            <a:r>
              <a:rPr lang="en-US" altLang="zh-CN"/>
              <a:t>)</a:t>
            </a:r>
            <a:r>
              <a:rPr lang="zh-CN" altLang="en-US"/>
              <a:t>，由于它向用户提供的仅是硬件接口</a:t>
            </a:r>
            <a:r>
              <a:rPr lang="en-US" altLang="zh-CN"/>
              <a:t>(</a:t>
            </a:r>
            <a:r>
              <a:rPr lang="zh-CN" altLang="en-US"/>
              <a:t>物理接口</a:t>
            </a:r>
            <a:r>
              <a:rPr lang="en-US" altLang="zh-CN"/>
              <a:t>)</a:t>
            </a:r>
            <a:r>
              <a:rPr lang="zh-CN" altLang="en-US"/>
              <a:t>，因此，用户必须对物理接口的实现细节有充分的了解，这就致使该物理机器难于广泛使用。为了方便用户使用</a:t>
            </a:r>
            <a:r>
              <a:rPr lang="en-US" altLang="zh-CN"/>
              <a:t>I/O</a:t>
            </a:r>
            <a:r>
              <a:rPr lang="zh-CN" altLang="en-US"/>
              <a:t>设备，人们在裸机上覆盖上一层</a:t>
            </a:r>
            <a:r>
              <a:rPr lang="en-US" altLang="zh-CN"/>
              <a:t>I/O</a:t>
            </a:r>
            <a:r>
              <a:rPr lang="zh-CN" altLang="en-US"/>
              <a:t>设备管理软件，如图</a:t>
            </a:r>
            <a:r>
              <a:rPr lang="en-US" altLang="zh-CN"/>
              <a:t>1-2</a:t>
            </a:r>
            <a:r>
              <a:rPr lang="zh-CN" altLang="en-US"/>
              <a:t>所示，由它来实现对</a:t>
            </a:r>
            <a:r>
              <a:rPr lang="en-US" altLang="zh-CN"/>
              <a:t>I/O</a:t>
            </a:r>
            <a:r>
              <a:rPr lang="zh-CN" altLang="en-US"/>
              <a:t>设备操作的细节，并向上将</a:t>
            </a:r>
            <a:r>
              <a:rPr lang="en-US" altLang="zh-CN"/>
              <a:t>I/O</a:t>
            </a:r>
            <a:r>
              <a:rPr lang="zh-CN" altLang="en-US"/>
              <a:t>设备抽象为一组数据结构以及一组</a:t>
            </a:r>
            <a:r>
              <a:rPr lang="en-US" altLang="zh-CN"/>
              <a:t>I/O</a:t>
            </a:r>
            <a:r>
              <a:rPr lang="zh-CN" altLang="en-US"/>
              <a:t>操作命令，如</a:t>
            </a:r>
            <a:r>
              <a:rPr lang="en-US" altLang="zh-CN"/>
              <a:t>read</a:t>
            </a:r>
            <a:r>
              <a:rPr lang="zh-CN" altLang="en-US"/>
              <a:t>和</a:t>
            </a:r>
            <a:r>
              <a:rPr lang="en-US" altLang="zh-CN"/>
              <a:t>write</a:t>
            </a:r>
            <a:r>
              <a:rPr lang="zh-CN" altLang="en-US"/>
              <a:t>命令，这样用户即可利用这些数据结构及操作命令来进行数据输入或输出，而无需关心</a:t>
            </a:r>
            <a:r>
              <a:rPr lang="en-US" altLang="zh-CN"/>
              <a:t>I/O</a:t>
            </a:r>
            <a:r>
              <a:rPr lang="zh-CN" altLang="en-US"/>
              <a:t>是如何具体实现的。 </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5313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2.1  </a:t>
            </a:r>
            <a:r>
              <a:rPr lang="zh-CN" altLang="en-US" sz="3200">
                <a:latin typeface="黑体" panose="02010609060101010101" pitchFamily="49" charset="-122"/>
                <a:ea typeface="黑体" panose="02010609060101010101" pitchFamily="49" charset="-122"/>
              </a:rPr>
              <a:t>前趋图和程序执行</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在早期未配置</a:t>
            </a:r>
            <a:r>
              <a:rPr lang="en-US" altLang="zh-CN"/>
              <a:t>OS</a:t>
            </a:r>
            <a:r>
              <a:rPr lang="zh-CN" altLang="en-US"/>
              <a:t>的系统和单道批处理系统中，程序的执行方式是顺序执行，即在内存中仅装入一道用户程序，由它独占系统中的所有资源，只有在一个用户程序执行完成后，才允许装入另一个程序并执行。可见，这种方式浪费资源、系统运行效率低等缺点。 </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264202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改变进程映像和等待</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执行一个文件</a:t>
            </a:r>
            <a:r>
              <a:rPr lang="en-US" altLang="zh-CN"/>
              <a:t>(exec)</a:t>
            </a:r>
            <a:r>
              <a:rPr lang="zh-CN" altLang="en-US"/>
              <a:t>。</a:t>
            </a:r>
            <a:br>
              <a:rPr lang="zh-CN" altLang="en-US"/>
            </a:br>
            <a:r>
              <a:rPr lang="zh-CN" altLang="en-US"/>
              <a:t>　　</a:t>
            </a:r>
            <a:r>
              <a:rPr lang="en-US" altLang="zh-CN"/>
              <a:t>(2) </a:t>
            </a:r>
            <a:r>
              <a:rPr lang="zh-CN" altLang="en-US"/>
              <a:t>等待子进程结束</a:t>
            </a:r>
            <a:r>
              <a:rPr lang="en-US" altLang="zh-CN"/>
              <a:t>(wait)</a:t>
            </a:r>
            <a:r>
              <a:rPr lang="zh-CN" altLang="en-US"/>
              <a:t>。 </a:t>
            </a:r>
          </a:p>
        </p:txBody>
      </p:sp>
      <p:sp>
        <p:nvSpPr>
          <p:cNvPr id="76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4163155"/>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其它进程调用</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获得进程</a:t>
            </a:r>
            <a:r>
              <a:rPr lang="en-US" altLang="zh-CN"/>
              <a:t>ID</a:t>
            </a:r>
            <a:r>
              <a:rPr lang="zh-CN" altLang="en-US"/>
              <a:t>。</a:t>
            </a:r>
            <a:br>
              <a:rPr lang="zh-CN" altLang="en-US"/>
            </a:br>
            <a:r>
              <a:rPr lang="zh-CN" altLang="en-US"/>
              <a:t>　　</a:t>
            </a:r>
            <a:r>
              <a:rPr lang="en-US" altLang="zh-CN"/>
              <a:t>(2) </a:t>
            </a:r>
            <a:r>
              <a:rPr lang="zh-CN" altLang="en-US"/>
              <a:t>获得用户</a:t>
            </a:r>
            <a:r>
              <a:rPr lang="en-US" altLang="zh-CN"/>
              <a:t>ID</a:t>
            </a:r>
            <a:r>
              <a:rPr lang="zh-CN" altLang="en-US"/>
              <a:t>。</a:t>
            </a:r>
            <a:br>
              <a:rPr lang="zh-CN" altLang="en-US"/>
            </a:br>
            <a:r>
              <a:rPr lang="zh-CN" altLang="en-US"/>
              <a:t>　　</a:t>
            </a:r>
            <a:r>
              <a:rPr lang="en-US" altLang="zh-CN"/>
              <a:t>(3) </a:t>
            </a:r>
            <a:r>
              <a:rPr lang="zh-CN" altLang="en-US"/>
              <a:t>进程暂停</a:t>
            </a:r>
            <a:r>
              <a:rPr lang="en-US" altLang="zh-CN"/>
              <a:t>(pause)</a:t>
            </a:r>
            <a:r>
              <a:rPr lang="zh-CN" altLang="en-US"/>
              <a:t>。 </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367159"/>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9.5.2  </a:t>
            </a:r>
            <a:r>
              <a:rPr lang="zh-CN" altLang="en-US">
                <a:latin typeface="黑体" panose="02010609060101010101" pitchFamily="49" charset="-122"/>
                <a:ea typeface="黑体" panose="02010609060101010101" pitchFamily="49" charset="-122"/>
              </a:rPr>
              <a:t>文件操纵</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用于对文件进行操纵的系统调用是数量最多的一类系统调用，其中包括创建文件、 打开文件、关闭文件、读文件及写文件等二十多条。</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0283382"/>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文件的创建和删除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创建文件</a:t>
            </a:r>
            <a:r>
              <a:rPr lang="en-US" altLang="zh-CN"/>
              <a:t>(creat)</a:t>
            </a:r>
            <a:r>
              <a:rPr lang="zh-CN" altLang="en-US"/>
              <a:t>。 </a:t>
            </a:r>
            <a:br>
              <a:rPr lang="zh-CN" altLang="en-US"/>
            </a:br>
            <a:r>
              <a:rPr lang="zh-CN" altLang="en-US"/>
              <a:t>　　</a:t>
            </a:r>
            <a:r>
              <a:rPr lang="en-US" altLang="zh-CN"/>
              <a:t>(2) </a:t>
            </a:r>
            <a:r>
              <a:rPr lang="zh-CN" altLang="en-US"/>
              <a:t>删除文件。 </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9485037"/>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文件的打开和关闭</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打开文件</a:t>
            </a:r>
            <a:r>
              <a:rPr lang="en-US" altLang="zh-CN"/>
              <a:t>(open)</a:t>
            </a:r>
            <a:r>
              <a:rPr lang="zh-CN" altLang="en-US"/>
              <a:t>。</a:t>
            </a:r>
            <a:br>
              <a:rPr lang="zh-CN" altLang="en-US"/>
            </a:br>
            <a:r>
              <a:rPr lang="zh-CN" altLang="en-US"/>
              <a:t>　　</a:t>
            </a:r>
            <a:r>
              <a:rPr lang="en-US" altLang="zh-CN"/>
              <a:t>(2) </a:t>
            </a:r>
            <a:r>
              <a:rPr lang="zh-CN" altLang="en-US"/>
              <a:t>关闭文件</a:t>
            </a:r>
            <a:r>
              <a:rPr lang="en-US" altLang="zh-CN"/>
              <a:t>(close)</a:t>
            </a:r>
            <a:r>
              <a:rPr lang="zh-CN" altLang="en-US"/>
              <a:t>。 </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84525234"/>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文件的读和写</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读和写文件的系统调用是</a:t>
            </a:r>
            <a:r>
              <a:rPr lang="en-US" altLang="zh-CN"/>
              <a:t>read</a:t>
            </a:r>
            <a:r>
              <a:rPr lang="zh-CN" altLang="en-US"/>
              <a:t>和</a:t>
            </a:r>
            <a:r>
              <a:rPr lang="en-US" altLang="zh-CN"/>
              <a:t>write</a:t>
            </a:r>
            <a:r>
              <a:rPr lang="zh-CN" altLang="en-US"/>
              <a:t>。仅当用户利用</a:t>
            </a:r>
            <a:r>
              <a:rPr lang="en-US" altLang="zh-CN"/>
              <a:t>open</a:t>
            </a:r>
            <a:r>
              <a:rPr lang="zh-CN" altLang="en-US"/>
              <a:t>打开指定文件后，方可调用</a:t>
            </a:r>
            <a:r>
              <a:rPr lang="en-US" altLang="zh-CN"/>
              <a:t>read</a:t>
            </a:r>
            <a:r>
              <a:rPr lang="zh-CN" altLang="en-US"/>
              <a:t>或</a:t>
            </a:r>
            <a:r>
              <a:rPr lang="en-US" altLang="zh-CN"/>
              <a:t>write</a:t>
            </a:r>
            <a:r>
              <a:rPr lang="zh-CN" altLang="en-US"/>
              <a:t>对文件执行读或写操作。两个系统调用都要求用户提供三个输入参数：① 文件描述符</a:t>
            </a:r>
            <a:r>
              <a:rPr lang="en-US" altLang="zh-CN"/>
              <a:t>fd</a:t>
            </a:r>
            <a:r>
              <a:rPr lang="zh-CN" altLang="en-US"/>
              <a:t>。② </a:t>
            </a:r>
            <a:r>
              <a:rPr lang="en-US" altLang="zh-CN"/>
              <a:t>buf</a:t>
            </a:r>
            <a:r>
              <a:rPr lang="zh-CN" altLang="en-US"/>
              <a:t>缓冲区首址。对读而言，这是用户所要求的信息传送的目标地址；对写而言，则是信息传送的源地址。③ 用户要求传送的字节数</a:t>
            </a:r>
            <a:r>
              <a:rPr lang="en-US" altLang="zh-CN"/>
              <a:t>nbyte</a:t>
            </a:r>
            <a:r>
              <a:rPr lang="zh-CN" altLang="en-US"/>
              <a:t>。</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3844503"/>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建立与文件的连接和去连接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(1) </a:t>
            </a:r>
            <a:r>
              <a:rPr lang="zh-CN" altLang="en-US"/>
              <a:t>连接</a:t>
            </a:r>
            <a:r>
              <a:rPr lang="en-US" altLang="zh-CN"/>
              <a:t>(link)</a:t>
            </a:r>
            <a:r>
              <a:rPr lang="zh-CN" altLang="en-US"/>
              <a:t>。 </a:t>
            </a:r>
            <a:br>
              <a:rPr lang="zh-CN" altLang="en-US"/>
            </a:br>
            <a:r>
              <a:rPr lang="zh-CN" altLang="en-US"/>
              <a:t>　　</a:t>
            </a:r>
            <a:r>
              <a:rPr lang="en-US" altLang="zh-CN"/>
              <a:t>(2) </a:t>
            </a:r>
            <a:r>
              <a:rPr lang="zh-CN" altLang="en-US"/>
              <a:t>去连接</a:t>
            </a:r>
            <a:r>
              <a:rPr lang="en-US" altLang="zh-CN"/>
              <a:t>(unlink)</a:t>
            </a:r>
            <a:r>
              <a:rPr lang="zh-CN" altLang="en-US"/>
              <a:t>。 </a:t>
            </a:r>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91698210"/>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9.5.3  </a:t>
            </a:r>
            <a:r>
              <a:rPr lang="zh-CN" altLang="en-US">
                <a:latin typeface="黑体" panose="02010609060101010101" pitchFamily="49" charset="-122"/>
                <a:ea typeface="黑体" panose="02010609060101010101" pitchFamily="49" charset="-122"/>
              </a:rPr>
              <a:t>进程通信和信息保护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进程通信</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消息机制。</a:t>
            </a:r>
            <a:br>
              <a:rPr lang="zh-CN" altLang="en-US"/>
            </a:br>
            <a:r>
              <a:rPr lang="zh-CN" altLang="en-US"/>
              <a:t>　　</a:t>
            </a:r>
            <a:r>
              <a:rPr lang="en-US" altLang="zh-CN"/>
              <a:t>(2) </a:t>
            </a:r>
            <a:r>
              <a:rPr lang="zh-CN" altLang="en-US"/>
              <a:t>共享存储器机制。</a:t>
            </a:r>
            <a:br>
              <a:rPr lang="zh-CN" altLang="en-US"/>
            </a:br>
            <a:r>
              <a:rPr lang="zh-CN" altLang="en-US"/>
              <a:t>　　</a:t>
            </a:r>
            <a:r>
              <a:rPr lang="en-US" altLang="zh-CN"/>
              <a:t>(3) </a:t>
            </a:r>
            <a:r>
              <a:rPr lang="zh-CN" altLang="en-US"/>
              <a:t>信号量机制。 </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9673958"/>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信息维护</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UNIX</a:t>
            </a:r>
            <a:r>
              <a:rPr lang="zh-CN" altLang="en-US"/>
              <a:t>系统中，设置了许多条用于系统维护的系统调用，下面介绍常用的几条。</a:t>
            </a:r>
            <a:br>
              <a:rPr lang="zh-CN" altLang="en-US"/>
            </a:br>
            <a:r>
              <a:rPr lang="zh-CN" altLang="en-US"/>
              <a:t>　　</a:t>
            </a:r>
            <a:r>
              <a:rPr lang="en-US" altLang="zh-CN"/>
              <a:t>(1) </a:t>
            </a:r>
            <a:r>
              <a:rPr lang="zh-CN" altLang="en-US"/>
              <a:t>设置和获得时间。</a:t>
            </a:r>
            <a:br>
              <a:rPr lang="zh-CN" altLang="en-US"/>
            </a:br>
            <a:r>
              <a:rPr lang="zh-CN" altLang="en-US"/>
              <a:t>　　</a:t>
            </a:r>
            <a:r>
              <a:rPr lang="en-US" altLang="zh-CN"/>
              <a:t>(2) </a:t>
            </a:r>
            <a:r>
              <a:rPr lang="zh-CN" altLang="en-US"/>
              <a:t>获得进程和子进程时间</a:t>
            </a:r>
            <a:r>
              <a:rPr lang="en-US" altLang="zh-CN"/>
              <a:t>(times)</a:t>
            </a:r>
            <a:r>
              <a:rPr lang="zh-CN" altLang="en-US"/>
              <a:t>。</a:t>
            </a:r>
            <a:br>
              <a:rPr lang="zh-CN" altLang="en-US"/>
            </a:br>
            <a:r>
              <a:rPr lang="zh-CN" altLang="en-US"/>
              <a:t>　　</a:t>
            </a:r>
            <a:r>
              <a:rPr lang="en-US" altLang="zh-CN"/>
              <a:t>(3) </a:t>
            </a:r>
            <a:r>
              <a:rPr lang="zh-CN" altLang="en-US"/>
              <a:t>设置文件访问和修改时间</a:t>
            </a:r>
            <a:r>
              <a:rPr lang="en-US" altLang="zh-CN"/>
              <a:t>(utime)</a:t>
            </a:r>
            <a:r>
              <a:rPr lang="zh-CN" altLang="en-US"/>
              <a:t>。</a:t>
            </a:r>
            <a:br>
              <a:rPr lang="zh-CN" altLang="en-US"/>
            </a:br>
            <a:r>
              <a:rPr lang="zh-CN" altLang="en-US"/>
              <a:t>　　</a:t>
            </a:r>
            <a:r>
              <a:rPr lang="en-US" altLang="zh-CN"/>
              <a:t>(4) </a:t>
            </a:r>
            <a:r>
              <a:rPr lang="zh-CN" altLang="en-US"/>
              <a:t>获得当前</a:t>
            </a:r>
            <a:r>
              <a:rPr lang="en-US" altLang="zh-CN"/>
              <a:t>UNIX</a:t>
            </a:r>
            <a:r>
              <a:rPr lang="zh-CN" altLang="en-US"/>
              <a:t>系统的名称</a:t>
            </a:r>
            <a:r>
              <a:rPr lang="en-US" altLang="zh-CN"/>
              <a:t>(uname)</a:t>
            </a:r>
            <a:r>
              <a:rPr lang="zh-CN" altLang="en-US"/>
              <a:t>。 </a:t>
            </a:r>
          </a:p>
        </p:txBody>
      </p:sp>
      <p:sp>
        <p:nvSpPr>
          <p:cNvPr id="776195" name="Rectangle 3"/>
          <p:cNvSpPr>
            <a:spLocks noGrp="1" noChangeArrowheads="1"/>
          </p:cNvSpPr>
          <p:nvPr>
            <p:ph type="body" idx="1"/>
          </p:nvPr>
        </p:nvSpPr>
        <p:spPr/>
        <p:txBody>
          <a:bodyPr/>
          <a:lstStyle/>
          <a:p>
            <a:endParaRPr lang="zh-CN" altLang="zh-CN"/>
          </a:p>
        </p:txBody>
      </p:sp>
      <p:sp>
        <p:nvSpPr>
          <p:cNvPr id="77619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31633035"/>
      </p:ext>
    </p:extLst>
  </p:cSld>
  <p:clrMapOvr>
    <a:masterClrMapping/>
  </p:clrMapOvr>
  <p:timing>
    <p:tnLst>
      <p:par>
        <p:cTn id="1" dur="indefinite" restart="never" nodeType="tmRoot"/>
      </p:par>
    </p:tn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5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9.6  </a:t>
            </a:r>
            <a:r>
              <a:rPr lang="zh-CN" altLang="en-US" sz="3200">
                <a:latin typeface="黑体" panose="02010609060101010101" pitchFamily="49" charset="-122"/>
                <a:ea typeface="黑体" panose="02010609060101010101" pitchFamily="49" charset="-122"/>
              </a:rPr>
              <a:t>系统调用的实现</a:t>
            </a:r>
            <a:r>
              <a:rPr lang="zh-CN" altLang="en-US"/>
              <a:t/>
            </a:r>
            <a:br>
              <a:rPr lang="zh-CN" altLang="en-US"/>
            </a:br>
            <a:r>
              <a:rPr lang="zh-CN" altLang="en-US"/>
              <a:t/>
            </a:r>
            <a:br>
              <a:rPr lang="zh-CN" altLang="en-US"/>
            </a:br>
            <a:r>
              <a:rPr lang="zh-CN" altLang="en-US"/>
              <a:t>　　系统调用的实现与一般过程调用的实现相比，两者间有很大差异。对于系统调用，控制是由原来的用户态转换为系统态，这是借助于陷入机制来完成的，在该机制中包括陷入硬件机构及陷入处理程序两部分。 </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923253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2.1.1  </a:t>
            </a:r>
            <a:r>
              <a:rPr lang="zh-CN" altLang="en-US">
                <a:latin typeface="黑体" panose="02010609060101010101" pitchFamily="49" charset="-122"/>
                <a:ea typeface="黑体" panose="02010609060101010101" pitchFamily="49" charset="-122"/>
              </a:rPr>
              <a:t>前趋图</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为了能更好地描述程序的顺序和并发执行情况，我们先介绍用于描述程序执行先后顺序的前趋图。所谓前趋图</a:t>
            </a:r>
            <a:r>
              <a:rPr lang="en-US" altLang="zh-CN"/>
              <a:t>(Precedence Graph)</a:t>
            </a:r>
            <a:r>
              <a:rPr lang="zh-CN" altLang="en-US"/>
              <a:t>，是指一个有向无循环图，可记为</a:t>
            </a:r>
            <a:r>
              <a:rPr lang="en-US" altLang="zh-CN"/>
              <a:t>DAG(Directed Acyclic Graph)</a:t>
            </a:r>
            <a:r>
              <a:rPr lang="zh-CN" altLang="en-US"/>
              <a:t>，它用于描述进程之间执行的先后顺序。图中的每个结点可用来表示一个进程或程序段，乃至一条语句，结点间的有向边则表示两个结点之间存在的偏序</a:t>
            </a:r>
            <a:r>
              <a:rPr lang="en-US" altLang="zh-CN"/>
              <a:t>(Partial Order)</a:t>
            </a:r>
            <a:r>
              <a:rPr lang="zh-CN" altLang="en-US"/>
              <a:t>或前趋关系</a:t>
            </a:r>
            <a:r>
              <a:rPr lang="en-US" altLang="zh-CN"/>
              <a:t>(Precedence Relation)</a:t>
            </a:r>
            <a:r>
              <a:rPr lang="zh-CN" altLang="en-US"/>
              <a:t>。</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2652586"/>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9.6.1  </a:t>
            </a:r>
            <a:r>
              <a:rPr lang="zh-CN" altLang="en-US">
                <a:latin typeface="黑体" panose="02010609060101010101" pitchFamily="49" charset="-122"/>
                <a:ea typeface="黑体" panose="02010609060101010101" pitchFamily="49" charset="-122"/>
              </a:rPr>
              <a:t>系统调用的实现方法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系统调用号和参数的设置  </a:t>
            </a:r>
            <a:br>
              <a:rPr lang="zh-CN" altLang="en-US">
                <a:latin typeface="黑体" panose="02010609060101010101" pitchFamily="49" charset="-122"/>
                <a:ea typeface="黑体" panose="02010609060101010101" pitchFamily="49" charset="-122"/>
              </a:rPr>
            </a:br>
            <a:r>
              <a:rPr lang="zh-CN" altLang="en-US"/>
              <a:t>　　往往在一个系统中设置了许多条系统调用，并赋予每条系统调用一个唯一的系统调用号。在系统调用命令</a:t>
            </a:r>
            <a:r>
              <a:rPr lang="en-US" altLang="zh-CN"/>
              <a:t>(</a:t>
            </a:r>
            <a:r>
              <a:rPr lang="zh-CN" altLang="en-US"/>
              <a:t>陷入指令</a:t>
            </a:r>
            <a:r>
              <a:rPr lang="en-US" altLang="zh-CN"/>
              <a:t>)</a:t>
            </a:r>
            <a:r>
              <a:rPr lang="zh-CN" altLang="en-US"/>
              <a:t>中把相应的系统调用号传递给中断和陷入机制的方法有很多，在有的系统中，直接把系统调用号放在系统调用命令</a:t>
            </a:r>
            <a:r>
              <a:rPr lang="en-US" altLang="zh-CN"/>
              <a:t>(</a:t>
            </a:r>
            <a:r>
              <a:rPr lang="zh-CN" altLang="en-US"/>
              <a:t>陷入指令</a:t>
            </a:r>
            <a:r>
              <a:rPr lang="en-US" altLang="zh-CN"/>
              <a:t>)</a:t>
            </a:r>
            <a:r>
              <a:rPr lang="zh-CN" altLang="en-US"/>
              <a:t>中，如 </a:t>
            </a:r>
            <a:r>
              <a:rPr lang="en-US" altLang="zh-CN"/>
              <a:t>IBM 370</a:t>
            </a:r>
            <a:r>
              <a:rPr lang="zh-CN" altLang="en-US"/>
              <a:t>和早期的</a:t>
            </a:r>
            <a:r>
              <a:rPr lang="en-US" altLang="zh-CN"/>
              <a:t>UNIX</a:t>
            </a:r>
            <a:r>
              <a:rPr lang="zh-CN" altLang="en-US"/>
              <a:t>系统，是把系统调用命令的低</a:t>
            </a:r>
            <a:r>
              <a:rPr lang="en-US" altLang="zh-CN"/>
              <a:t>8</a:t>
            </a:r>
            <a:r>
              <a:rPr lang="zh-CN" altLang="en-US"/>
              <a:t>位用于存放系统调用号；在另一些系统中，则将系统调用号装入某指定寄存器或内存单元中，如</a:t>
            </a:r>
            <a:r>
              <a:rPr lang="en-US" altLang="zh-CN"/>
              <a:t>MS-DOS</a:t>
            </a:r>
            <a:r>
              <a:rPr lang="zh-CN" altLang="en-US"/>
              <a:t>是将系统调用号放在</a:t>
            </a:r>
            <a:r>
              <a:rPr lang="en-US" altLang="zh-CN"/>
              <a:t>AH</a:t>
            </a:r>
            <a:r>
              <a:rPr lang="zh-CN" altLang="en-US"/>
              <a:t>寄存器中，</a:t>
            </a:r>
            <a:r>
              <a:rPr lang="en-US" altLang="zh-CN"/>
              <a:t>Linux</a:t>
            </a:r>
            <a:r>
              <a:rPr lang="zh-CN" altLang="en-US"/>
              <a:t>则是利用</a:t>
            </a:r>
            <a:r>
              <a:rPr lang="en-US" altLang="zh-CN"/>
              <a:t>EAX</a:t>
            </a:r>
            <a:r>
              <a:rPr lang="zh-CN" altLang="en-US"/>
              <a:t>寄存器来存放应用程序传递的系统调用号。</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53413133"/>
      </p:ext>
    </p:extLst>
  </p:cSld>
  <p:clrMapOvr>
    <a:masterClrMapping/>
  </p:clrMapOvr>
  <p:timing>
    <p:tnLst>
      <p:par>
        <p:cTn id="1" dur="indefinite" restart="never" nodeType="tmRoot"/>
      </p:par>
    </p:tn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50000"/>
              </a:lnSpc>
            </a:pPr>
            <a:r>
              <a:rPr lang="zh-CN" altLang="en-US"/>
              <a:t>　　每一条系统调用都含有若干个参数，在执行系统调用时，如何设置系统调用所需的参数，即如何将这些参数传递给陷入处理机构和系统内部的子程序</a:t>
            </a:r>
            <a:r>
              <a:rPr lang="en-US" altLang="zh-CN"/>
              <a:t>(</a:t>
            </a:r>
            <a:r>
              <a:rPr lang="zh-CN" altLang="en-US"/>
              <a:t>过程</a:t>
            </a:r>
            <a:r>
              <a:rPr lang="en-US" altLang="zh-CN"/>
              <a:t>)</a:t>
            </a:r>
            <a:r>
              <a:rPr lang="zh-CN" altLang="en-US"/>
              <a:t>，常用的实现方式有以下几种：</a:t>
            </a:r>
            <a:br>
              <a:rPr lang="zh-CN" altLang="en-US"/>
            </a:br>
            <a:r>
              <a:rPr lang="zh-CN" altLang="en-US"/>
              <a:t>　　</a:t>
            </a:r>
            <a:r>
              <a:rPr lang="en-US" altLang="zh-CN"/>
              <a:t>(1) </a:t>
            </a:r>
            <a:r>
              <a:rPr lang="zh-CN" altLang="en-US"/>
              <a:t>陷入指令自带方式。</a:t>
            </a:r>
            <a:br>
              <a:rPr lang="zh-CN" altLang="en-US"/>
            </a:br>
            <a:r>
              <a:rPr lang="zh-CN" altLang="en-US"/>
              <a:t>　　</a:t>
            </a:r>
            <a:r>
              <a:rPr lang="en-US" altLang="zh-CN"/>
              <a:t>(2) </a:t>
            </a:r>
            <a:r>
              <a:rPr lang="zh-CN" altLang="en-US"/>
              <a:t>直接将参数送入相应的寄存器中。 </a:t>
            </a:r>
            <a:br>
              <a:rPr lang="zh-CN" altLang="en-US"/>
            </a:br>
            <a:r>
              <a:rPr lang="zh-CN" altLang="en-US"/>
              <a:t>　　</a:t>
            </a:r>
            <a:r>
              <a:rPr lang="en-US" altLang="zh-CN"/>
              <a:t>(3) </a:t>
            </a:r>
            <a:r>
              <a:rPr lang="zh-CN" altLang="en-US"/>
              <a:t>参数表方式。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0214537"/>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a:xfrm>
            <a:off x="0" y="5300663"/>
            <a:ext cx="9144000" cy="476250"/>
          </a:xfrm>
        </p:spPr>
        <p:txBody>
          <a:bodyPr/>
          <a:lstStyle/>
          <a:p>
            <a:r>
              <a:rPr lang="zh-CN" altLang="en-US"/>
              <a:t>图</a:t>
            </a:r>
            <a:r>
              <a:rPr lang="en-US" altLang="zh-CN"/>
              <a:t>9-8  </a:t>
            </a:r>
            <a:r>
              <a:rPr lang="zh-CN" altLang="en-US"/>
              <a:t>系统调用的参数形式</a:t>
            </a:r>
          </a:p>
        </p:txBody>
      </p:sp>
      <p:pic>
        <p:nvPicPr>
          <p:cNvPr id="780292" name="Picture 4" descr="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11338"/>
            <a:ext cx="7058025"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90664"/>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系统调用的处理步骤</a:t>
            </a:r>
            <a:r>
              <a:rPr lang="zh-CN" altLang="en-US"/>
              <a:t>   </a:t>
            </a:r>
            <a:br>
              <a:rPr lang="zh-CN" altLang="en-US"/>
            </a:br>
            <a:r>
              <a:rPr lang="zh-CN" altLang="en-US"/>
              <a:t>　　在设置了系统调用号和参数后，便可执行一条系统调用命令。不同的系统可采用不同的执行方式。在</a:t>
            </a:r>
            <a:r>
              <a:rPr lang="en-US" altLang="zh-CN"/>
              <a:t>UNIX</a:t>
            </a:r>
            <a:r>
              <a:rPr lang="zh-CN" altLang="en-US"/>
              <a:t>系统中，是执行</a:t>
            </a:r>
            <a:r>
              <a:rPr lang="en-US" altLang="zh-CN"/>
              <a:t>CHMK</a:t>
            </a:r>
            <a:r>
              <a:rPr lang="zh-CN" altLang="en-US"/>
              <a:t>命令；而在</a:t>
            </a:r>
            <a:r>
              <a:rPr lang="en-US" altLang="zh-CN"/>
              <a:t>MS-DOS</a:t>
            </a:r>
            <a:r>
              <a:rPr lang="zh-CN" altLang="en-US"/>
              <a:t>中则是执行</a:t>
            </a:r>
            <a:r>
              <a:rPr lang="en-US" altLang="zh-CN"/>
              <a:t>INT 21</a:t>
            </a:r>
            <a:r>
              <a:rPr lang="zh-CN" altLang="en-US"/>
              <a:t>软中断。 </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2236015"/>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系统调用处理子程序的处理过程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系统调用的功能主要是由系统调用子程序来完成的。对于不同的系统调用，其处理程序将执行不同的功能。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27771465"/>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9.6.2  UNIX</a:t>
            </a:r>
            <a:r>
              <a:rPr lang="zh-CN" altLang="en-US">
                <a:latin typeface="黑体" panose="02010609060101010101" pitchFamily="49" charset="-122"/>
                <a:ea typeface="黑体" panose="02010609060101010101" pitchFamily="49" charset="-122"/>
              </a:rPr>
              <a:t>系统调用的实现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CPU</a:t>
            </a:r>
            <a:r>
              <a:rPr lang="zh-CN" altLang="en-US">
                <a:latin typeface="黑体" panose="02010609060101010101" pitchFamily="49" charset="-122"/>
                <a:ea typeface="黑体" panose="02010609060101010101" pitchFamily="49" charset="-122"/>
              </a:rPr>
              <a:t>环境保护</a:t>
            </a:r>
            <a:br>
              <a:rPr lang="zh-CN" altLang="en-US">
                <a:latin typeface="黑体" panose="02010609060101010101" pitchFamily="49" charset="-122"/>
                <a:ea typeface="黑体" panose="02010609060101010101" pitchFamily="49" charset="-122"/>
              </a:rPr>
            </a:br>
            <a:r>
              <a:rPr lang="zh-CN" altLang="en-US"/>
              <a:t>　　当用户程序处在用户态，且在执行系统调用命令</a:t>
            </a:r>
            <a:r>
              <a:rPr lang="en-US" altLang="zh-CN"/>
              <a:t>(</a:t>
            </a:r>
            <a:r>
              <a:rPr lang="zh-CN" altLang="en-US"/>
              <a:t>即</a:t>
            </a:r>
            <a:r>
              <a:rPr lang="en-US" altLang="zh-CN"/>
              <a:t>CHMK</a:t>
            </a:r>
            <a:r>
              <a:rPr lang="zh-CN" altLang="en-US"/>
              <a:t>命令</a:t>
            </a:r>
            <a:r>
              <a:rPr lang="en-US" altLang="zh-CN"/>
              <a:t>)</a:t>
            </a:r>
            <a:r>
              <a:rPr lang="zh-CN" altLang="en-US"/>
              <a:t>之前，应在用户空间提供系统调用所需的参数表，并将该参数表的地址送入</a:t>
            </a:r>
            <a:r>
              <a:rPr lang="en-US" altLang="zh-CN"/>
              <a:t>R0</a:t>
            </a:r>
            <a:r>
              <a:rPr lang="zh-CN" altLang="en-US"/>
              <a:t>寄存器。在执行</a:t>
            </a:r>
            <a:r>
              <a:rPr lang="en-US" altLang="zh-CN"/>
              <a:t>CHMK</a:t>
            </a:r>
            <a:r>
              <a:rPr lang="zh-CN" altLang="en-US"/>
              <a:t>命令后，处理机将由用户态转为核心态，并由硬件自动地将处理机状态长字</a:t>
            </a:r>
            <a:r>
              <a:rPr lang="en-US" altLang="zh-CN"/>
              <a:t>(PSL)</a:t>
            </a:r>
            <a:r>
              <a:rPr lang="zh-CN" altLang="en-US"/>
              <a:t>、程序计数器</a:t>
            </a:r>
            <a:r>
              <a:rPr lang="en-US" altLang="zh-CN"/>
              <a:t>(PC)</a:t>
            </a:r>
            <a:r>
              <a:rPr lang="zh-CN" altLang="en-US"/>
              <a:t>和代码操作数</a:t>
            </a:r>
            <a:r>
              <a:rPr lang="en-US" altLang="zh-CN"/>
              <a:t>(code)</a:t>
            </a:r>
            <a:r>
              <a:rPr lang="zh-CN" altLang="en-US"/>
              <a:t>压入用户核心栈，继而从中断和陷入向量表中取出</a:t>
            </a:r>
            <a:r>
              <a:rPr lang="en-US" altLang="zh-CN"/>
              <a:t>trap.S</a:t>
            </a:r>
            <a:r>
              <a:rPr lang="zh-CN" altLang="en-US"/>
              <a:t>的入口地址，然后便转入中断和陷入总控程序</a:t>
            </a:r>
            <a:r>
              <a:rPr lang="en-US" altLang="zh-CN"/>
              <a:t>trap.S</a:t>
            </a:r>
            <a:r>
              <a:rPr lang="zh-CN" altLang="en-US"/>
              <a:t>中执行。</a:t>
            </a:r>
          </a:p>
        </p:txBody>
      </p:sp>
      <p:sp>
        <p:nvSpPr>
          <p:cNvPr id="78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07592272"/>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 AP</a:t>
            </a:r>
            <a:r>
              <a:rPr lang="zh-CN" altLang="en-US">
                <a:latin typeface="黑体" panose="02010609060101010101" pitchFamily="49" charset="-122"/>
                <a:ea typeface="黑体" panose="02010609060101010101" pitchFamily="49" charset="-122"/>
              </a:rPr>
              <a:t>和</a:t>
            </a:r>
            <a:r>
              <a:rPr lang="en-US" altLang="zh-CN">
                <a:latin typeface="黑体" panose="02010609060101010101" pitchFamily="49" charset="-122"/>
                <a:ea typeface="黑体" panose="02010609060101010101" pitchFamily="49" charset="-122"/>
              </a:rPr>
              <a:t>FP</a:t>
            </a:r>
            <a:r>
              <a:rPr lang="zh-CN" altLang="en-US">
                <a:latin typeface="黑体" panose="02010609060101010101" pitchFamily="49" charset="-122"/>
                <a:ea typeface="黑体" panose="02010609060101010101" pitchFamily="49" charset="-122"/>
              </a:rPr>
              <a:t>指针</a:t>
            </a:r>
            <a:br>
              <a:rPr lang="zh-CN" altLang="en-US">
                <a:latin typeface="黑体" panose="02010609060101010101" pitchFamily="49" charset="-122"/>
                <a:ea typeface="黑体" panose="02010609060101010101" pitchFamily="49" charset="-122"/>
              </a:rPr>
            </a:br>
            <a:r>
              <a:rPr lang="zh-CN" altLang="en-US"/>
              <a:t>　　为了实现系统调用的嵌套使用，在系统中还设置了两个指针，其一是系统调用参数表指针</a:t>
            </a:r>
            <a:r>
              <a:rPr lang="en-US" altLang="zh-CN"/>
              <a:t>AP</a:t>
            </a:r>
            <a:r>
              <a:rPr lang="zh-CN" altLang="en-US"/>
              <a:t>，用于指示正在执行的系统调用所需参数表的地址，通常是把该地址放在某个寄存器中，例如放在</a:t>
            </a:r>
            <a:r>
              <a:rPr lang="en-US" altLang="zh-CN"/>
              <a:t>R12</a:t>
            </a:r>
            <a:r>
              <a:rPr lang="zh-CN" altLang="en-US"/>
              <a:t>中；再者，还须设置一个调用栈帧指针。所谓调用栈帧</a:t>
            </a:r>
            <a:r>
              <a:rPr lang="en-US" altLang="zh-CN"/>
              <a:t>(</a:t>
            </a:r>
            <a:r>
              <a:rPr lang="zh-CN" altLang="en-US"/>
              <a:t>或简称栈帧</a:t>
            </a:r>
            <a:r>
              <a:rPr lang="en-US" altLang="zh-CN"/>
              <a:t>)</a:t>
            </a:r>
            <a:r>
              <a:rPr lang="zh-CN" altLang="en-US"/>
              <a:t>，是指每个系统调用需要保存而被压入用户核心栈的所有数据项；而栈帧指针</a:t>
            </a:r>
            <a:r>
              <a:rPr lang="en-US" altLang="zh-CN"/>
              <a:t>FP</a:t>
            </a:r>
            <a:r>
              <a:rPr lang="zh-CN" altLang="en-US"/>
              <a:t>则是用于指示本次系统调用所保存的数据项。每当出现新的系统调用时，还须将</a:t>
            </a:r>
            <a:r>
              <a:rPr lang="en-US" altLang="zh-CN"/>
              <a:t>AP</a:t>
            </a:r>
            <a:r>
              <a:rPr lang="zh-CN" altLang="en-US"/>
              <a:t>和</a:t>
            </a:r>
            <a:r>
              <a:rPr lang="en-US" altLang="zh-CN"/>
              <a:t>FP303</a:t>
            </a:r>
            <a:r>
              <a:rPr lang="zh-CN" altLang="en-US"/>
              <a:t>压入栈中，图</a:t>
            </a:r>
            <a:r>
              <a:rPr lang="en-US" altLang="zh-CN"/>
              <a:t>9-9</a:t>
            </a:r>
            <a:r>
              <a:rPr lang="zh-CN" altLang="en-US"/>
              <a:t>示出了在</a:t>
            </a:r>
            <a:r>
              <a:rPr lang="en-US" altLang="zh-CN"/>
              <a:t>trap.S</a:t>
            </a:r>
            <a:r>
              <a:rPr lang="zh-CN" altLang="en-US"/>
              <a:t>总控程序执行后用户核心栈的情况。</a:t>
            </a:r>
          </a:p>
        </p:txBody>
      </p:sp>
      <p:sp>
        <p:nvSpPr>
          <p:cNvPr id="78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5117233"/>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endParaRPr lang="zh-CN" altLang="zh-CN"/>
          </a:p>
        </p:txBody>
      </p:sp>
      <p:sp>
        <p:nvSpPr>
          <p:cNvPr id="785411" name="Rectangle 3"/>
          <p:cNvSpPr>
            <a:spLocks noGrp="1" noChangeArrowheads="1"/>
          </p:cNvSpPr>
          <p:nvPr>
            <p:ph type="body" idx="1"/>
          </p:nvPr>
        </p:nvSpPr>
        <p:spPr/>
        <p:txBody>
          <a:bodyPr/>
          <a:lstStyle/>
          <a:p>
            <a:r>
              <a:rPr lang="zh-CN" altLang="en-US"/>
              <a:t>图</a:t>
            </a:r>
            <a:r>
              <a:rPr lang="en-US" altLang="zh-CN"/>
              <a:t>9-9  </a:t>
            </a:r>
            <a:r>
              <a:rPr lang="zh-CN" altLang="en-US"/>
              <a:t>用户核心栈</a:t>
            </a:r>
          </a:p>
        </p:txBody>
      </p:sp>
      <p:pic>
        <p:nvPicPr>
          <p:cNvPr id="785412" name="Picture 4" descr="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25538"/>
            <a:ext cx="25336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99514"/>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确定系统调用号</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由上所述得知，在中断和陷入发生后，应先经硬件陷入机构予以处理，再进入中断和陷入总控程序</a:t>
            </a:r>
            <a:r>
              <a:rPr lang="en-US" altLang="zh-CN"/>
              <a:t>trap.S</a:t>
            </a:r>
            <a:r>
              <a:rPr lang="zh-CN" altLang="en-US"/>
              <a:t>，在保护好</a:t>
            </a:r>
            <a:r>
              <a:rPr lang="en-US" altLang="zh-CN"/>
              <a:t>CPU</a:t>
            </a:r>
            <a:r>
              <a:rPr lang="zh-CN" altLang="en-US"/>
              <a:t>现场后再调用</a:t>
            </a:r>
            <a:r>
              <a:rPr lang="en-US" altLang="zh-CN"/>
              <a:t>trap.C</a:t>
            </a:r>
            <a:r>
              <a:rPr lang="zh-CN" altLang="en-US"/>
              <a:t>继续处理。 </a:t>
            </a:r>
          </a:p>
        </p:txBody>
      </p:sp>
      <p:sp>
        <p:nvSpPr>
          <p:cNvPr id="78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7700659"/>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参数传送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参数传送是指由</a:t>
            </a:r>
            <a:r>
              <a:rPr lang="en-US" altLang="zh-CN"/>
              <a:t>trap.C</a:t>
            </a:r>
            <a:r>
              <a:rPr lang="zh-CN" altLang="en-US"/>
              <a:t>程序将系统调用参数表中的内容从用户区传送到</a:t>
            </a:r>
            <a:r>
              <a:rPr lang="en-US" altLang="zh-CN"/>
              <a:t>User</a:t>
            </a:r>
            <a:r>
              <a:rPr lang="zh-CN" altLang="en-US"/>
              <a:t>结构的</a:t>
            </a:r>
            <a:r>
              <a:rPr lang="en-US" altLang="zh-CN"/>
              <a:t>U.U-arg</a:t>
            </a:r>
            <a:r>
              <a:rPr lang="zh-CN" altLang="en-US"/>
              <a:t>中，供系统调用处理程序使用。 </a:t>
            </a:r>
          </a:p>
        </p:txBody>
      </p:sp>
      <p:sp>
        <p:nvSpPr>
          <p:cNvPr id="78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5439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50000"/>
              </a:lnSpc>
            </a:pPr>
            <a:r>
              <a:rPr lang="zh-CN" altLang="en-US"/>
              <a:t>　　进程</a:t>
            </a:r>
            <a:r>
              <a:rPr lang="en-US" altLang="zh-CN"/>
              <a:t>(</a:t>
            </a:r>
            <a:r>
              <a:rPr lang="zh-CN" altLang="en-US"/>
              <a:t>或程序</a:t>
            </a:r>
            <a:r>
              <a:rPr lang="en-US" altLang="zh-CN"/>
              <a:t>)</a:t>
            </a:r>
            <a:r>
              <a:rPr lang="zh-CN" altLang="en-US"/>
              <a:t>之间的前趋关系可用“→”来表示，如果进程</a:t>
            </a:r>
            <a:r>
              <a:rPr lang="en-US" altLang="zh-CN"/>
              <a:t>P</a:t>
            </a:r>
            <a:r>
              <a:rPr lang="en-US" altLang="zh-CN" baseline="-25000"/>
              <a:t>i</a:t>
            </a:r>
            <a:r>
              <a:rPr lang="zh-CN" altLang="en-US"/>
              <a:t>和</a:t>
            </a:r>
            <a:r>
              <a:rPr lang="en-US" altLang="zh-CN"/>
              <a:t>P</a:t>
            </a:r>
            <a:r>
              <a:rPr lang="en-US" altLang="zh-CN" baseline="-25000"/>
              <a:t>j</a:t>
            </a:r>
            <a:r>
              <a:rPr lang="zh-CN" altLang="en-US"/>
              <a:t>存在着前趋关系，可表示为</a:t>
            </a:r>
            <a:r>
              <a:rPr lang="en-US" altLang="zh-CN"/>
              <a:t>(P</a:t>
            </a:r>
            <a:r>
              <a:rPr lang="en-US" altLang="zh-CN" baseline="-25000"/>
              <a:t>i</a:t>
            </a:r>
            <a:r>
              <a:rPr lang="zh-CN" altLang="en-US"/>
              <a:t>，</a:t>
            </a:r>
            <a:r>
              <a:rPr lang="en-US" altLang="zh-CN"/>
              <a:t>P</a:t>
            </a:r>
            <a:r>
              <a:rPr lang="en-US" altLang="zh-CN" baseline="-25000"/>
              <a:t>j</a:t>
            </a:r>
            <a:r>
              <a:rPr lang="en-US" altLang="zh-CN"/>
              <a:t>)∈→</a:t>
            </a:r>
            <a:r>
              <a:rPr lang="zh-CN" altLang="en-US"/>
              <a:t>，也可写成</a:t>
            </a:r>
            <a:r>
              <a:rPr lang="en-US" altLang="zh-CN"/>
              <a:t>P</a:t>
            </a:r>
            <a:r>
              <a:rPr lang="en-US" altLang="zh-CN" baseline="-25000"/>
              <a:t>i</a:t>
            </a:r>
            <a:r>
              <a:rPr lang="en-US" altLang="zh-CN"/>
              <a:t>→P</a:t>
            </a:r>
            <a:r>
              <a:rPr lang="en-US" altLang="zh-CN" baseline="-25000"/>
              <a:t>j</a:t>
            </a:r>
            <a:r>
              <a:rPr lang="zh-CN" altLang="en-US"/>
              <a:t>，表示在</a:t>
            </a:r>
            <a:r>
              <a:rPr lang="en-US" altLang="zh-CN"/>
              <a:t>P</a:t>
            </a:r>
            <a:r>
              <a:rPr lang="en-US" altLang="zh-CN" baseline="-25000"/>
              <a:t>j</a:t>
            </a:r>
            <a:r>
              <a:rPr lang="zh-CN" altLang="en-US"/>
              <a:t>开始执行之前</a:t>
            </a:r>
            <a:r>
              <a:rPr lang="en-US" altLang="zh-CN"/>
              <a:t>P</a:t>
            </a:r>
            <a:r>
              <a:rPr lang="en-US" altLang="zh-CN" baseline="-25000"/>
              <a:t>i</a:t>
            </a:r>
            <a:r>
              <a:rPr lang="en-US" altLang="zh-CN"/>
              <a:t> </a:t>
            </a:r>
            <a:r>
              <a:rPr lang="zh-CN" altLang="en-US"/>
              <a:t>必须完成。此时称</a:t>
            </a:r>
            <a:r>
              <a:rPr lang="en-US" altLang="zh-CN"/>
              <a:t>P</a:t>
            </a:r>
            <a:r>
              <a:rPr lang="en-US" altLang="zh-CN" baseline="-25000"/>
              <a:t>i</a:t>
            </a:r>
            <a:r>
              <a:rPr lang="zh-CN" altLang="en-US"/>
              <a:t>是</a:t>
            </a:r>
            <a:r>
              <a:rPr lang="en-US" altLang="zh-CN"/>
              <a:t>P</a:t>
            </a:r>
            <a:r>
              <a:rPr lang="en-US" altLang="zh-CN" baseline="-25000"/>
              <a:t>j</a:t>
            </a:r>
            <a:r>
              <a:rPr lang="zh-CN" altLang="en-US"/>
              <a:t>的直接前趋，而称</a:t>
            </a:r>
            <a:r>
              <a:rPr lang="en-US" altLang="zh-CN"/>
              <a:t>P</a:t>
            </a:r>
            <a:r>
              <a:rPr lang="en-US" altLang="zh-CN" baseline="-25000"/>
              <a:t>j</a:t>
            </a:r>
            <a:r>
              <a:rPr lang="zh-CN" altLang="en-US"/>
              <a:t>是</a:t>
            </a:r>
            <a:r>
              <a:rPr lang="en-US" altLang="zh-CN"/>
              <a:t>P</a:t>
            </a:r>
            <a:r>
              <a:rPr lang="en-US" altLang="zh-CN" baseline="-25000"/>
              <a:t>i</a:t>
            </a:r>
            <a:r>
              <a:rPr lang="zh-CN" altLang="en-US"/>
              <a:t>的直接后继。在前趋图中，把没有前趋的结点称为初始结点</a:t>
            </a:r>
            <a:r>
              <a:rPr lang="en-US" altLang="zh-CN"/>
              <a:t>(Initial Node)</a:t>
            </a:r>
            <a:r>
              <a:rPr lang="zh-CN" altLang="en-US"/>
              <a:t>，把没有后继的结点称为终止结点</a:t>
            </a:r>
            <a:r>
              <a:rPr lang="en-US" altLang="zh-CN"/>
              <a:t>(Final Node)</a:t>
            </a:r>
            <a:r>
              <a:rPr lang="zh-CN" altLang="en-US"/>
              <a:t>。此外，每个结点还具有一个重量</a:t>
            </a:r>
            <a:r>
              <a:rPr lang="en-US" altLang="zh-CN"/>
              <a:t>(Weight)</a:t>
            </a:r>
            <a:r>
              <a:rPr lang="zh-CN" altLang="en-US"/>
              <a:t>，用于表示该结点所含有的程序量或程序的执行</a:t>
            </a:r>
            <a:br>
              <a:rPr lang="zh-CN" altLang="en-US"/>
            </a:br>
            <a:r>
              <a:rPr lang="zh-CN" altLang="en-US"/>
              <a:t>时间。 </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64196526"/>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利用系统调用定义表转入相应的处理程序</a:t>
            </a:r>
            <a:r>
              <a:rPr lang="zh-CN" altLang="en-US"/>
              <a:t/>
            </a:r>
            <a:br>
              <a:rPr lang="zh-CN" altLang="en-US"/>
            </a:br>
            <a:r>
              <a:rPr lang="zh-CN" altLang="en-US"/>
              <a:t>　　在</a:t>
            </a:r>
            <a:r>
              <a:rPr lang="en-US" altLang="zh-CN"/>
              <a:t>UNIX</a:t>
            </a:r>
            <a:r>
              <a:rPr lang="zh-CN" altLang="en-US"/>
              <a:t>系统中，对于不同</a:t>
            </a:r>
            <a:r>
              <a:rPr lang="en-US" altLang="zh-CN"/>
              <a:t>(</a:t>
            </a:r>
            <a:r>
              <a:rPr lang="zh-CN" altLang="en-US"/>
              <a:t>编号</a:t>
            </a:r>
            <a:r>
              <a:rPr lang="en-US" altLang="zh-CN"/>
              <a:t>)</a:t>
            </a:r>
            <a:r>
              <a:rPr lang="zh-CN" altLang="en-US"/>
              <a:t>的系统调用，都设置了与之相应的处理子程序。为使不同的系统调用能方便地转入其相应的处理子程序，也将各处理子程序的入口地址放入了系统调用定义表即</a:t>
            </a:r>
            <a:r>
              <a:rPr lang="en-US" altLang="zh-CN"/>
              <a:t>Sysent[]</a:t>
            </a:r>
            <a:r>
              <a:rPr lang="zh-CN" altLang="en-US"/>
              <a:t>中。</a:t>
            </a:r>
          </a:p>
        </p:txBody>
      </p:sp>
      <p:sp>
        <p:nvSpPr>
          <p:cNvPr id="78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912852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系统调用返回前的公共处理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UNIX</a:t>
            </a:r>
            <a:r>
              <a:rPr lang="zh-CN" altLang="en-US"/>
              <a:t>系统中，进程调度的主要依据是进程的动态优先级。随着进程执行时间的加长，其优先级将逐步降低。每当执行了系统调用命令并由系统调用处理子程序返回到</a:t>
            </a:r>
            <a:r>
              <a:rPr lang="en-US" altLang="zh-CN"/>
              <a:t>trap.C</a:t>
            </a:r>
            <a:r>
              <a:rPr lang="zh-CN" altLang="en-US"/>
              <a:t>后，都将重新计算该进程的优先级；另外，在系统调用执行过程中，若发生了错误使进程无法继续运行时，系统会设置再调度标志。处理子程序在计算了进程的优先级后，又去检查该再调度标志是否已又被设置。若已设置，便调用</a:t>
            </a:r>
            <a:r>
              <a:rPr lang="en-US" altLang="zh-CN"/>
              <a:t>switch</a:t>
            </a:r>
            <a:r>
              <a:rPr lang="zh-CN" altLang="en-US"/>
              <a:t>调度程序，再去从所有的就绪进程中选择优先级最高的进程，把处理机让给该进程去运行。</a:t>
            </a:r>
          </a:p>
        </p:txBody>
      </p:sp>
      <p:sp>
        <p:nvSpPr>
          <p:cNvPr id="78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885988"/>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9.6.5  Linux</a:t>
            </a:r>
            <a:r>
              <a:rPr lang="zh-CN" altLang="en-US">
                <a:latin typeface="黑体" panose="02010609060101010101" pitchFamily="49" charset="-122"/>
                <a:ea typeface="黑体" panose="02010609060101010101" pitchFamily="49" charset="-122"/>
              </a:rPr>
              <a:t>系统调用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与</a:t>
            </a:r>
            <a:r>
              <a:rPr lang="en-US" altLang="zh-CN"/>
              <a:t>UNIX</a:t>
            </a:r>
            <a:r>
              <a:rPr lang="zh-CN" altLang="en-US"/>
              <a:t>相似，</a:t>
            </a:r>
            <a:r>
              <a:rPr lang="en-US" altLang="zh-CN"/>
              <a:t>Linux</a:t>
            </a:r>
            <a:r>
              <a:rPr lang="zh-CN" altLang="en-US"/>
              <a:t>采用类似技术实现系统调用。</a:t>
            </a:r>
            <a:r>
              <a:rPr lang="en-US" altLang="zh-CN"/>
              <a:t>Linux</a:t>
            </a:r>
            <a:r>
              <a:rPr lang="zh-CN" altLang="en-US"/>
              <a:t>系统在</a:t>
            </a:r>
            <a:r>
              <a:rPr lang="en-US" altLang="zh-CN"/>
              <a:t>CPU</a:t>
            </a:r>
            <a:r>
              <a:rPr lang="zh-CN" altLang="en-US"/>
              <a:t>的保护模式下提供了四个特权级别，目前内核都只用到了其中的两个特权级别，分别为“特权级</a:t>
            </a:r>
            <a:r>
              <a:rPr lang="en-US" altLang="zh-CN"/>
              <a:t>0”(</a:t>
            </a:r>
            <a:r>
              <a:rPr lang="zh-CN" altLang="en-US"/>
              <a:t>即内核态</a:t>
            </a:r>
            <a:r>
              <a:rPr lang="en-US" altLang="zh-CN"/>
              <a:t>)</a:t>
            </a:r>
            <a:r>
              <a:rPr lang="zh-CN" altLang="en-US"/>
              <a:t>和“特权级</a:t>
            </a:r>
            <a:r>
              <a:rPr lang="en-US" altLang="zh-CN"/>
              <a:t>3”(</a:t>
            </a:r>
            <a:r>
              <a:rPr lang="zh-CN" altLang="en-US"/>
              <a:t>即用户态</a:t>
            </a:r>
            <a:r>
              <a:rPr lang="en-US" altLang="zh-CN"/>
              <a:t>)</a:t>
            </a:r>
            <a:r>
              <a:rPr lang="zh-CN" altLang="en-US"/>
              <a:t>。用户对系统调用不能任意拦截和修改，以保证内核的安全性。</a:t>
            </a:r>
            <a:r>
              <a:rPr lang="en-US" altLang="zh-CN"/>
              <a:t>Linux</a:t>
            </a:r>
            <a:r>
              <a:rPr lang="zh-CN" altLang="en-US"/>
              <a:t>最多可以有</a:t>
            </a:r>
            <a:r>
              <a:rPr lang="en-US" altLang="zh-CN"/>
              <a:t>190</a:t>
            </a:r>
            <a:r>
              <a:rPr lang="zh-CN" altLang="en-US"/>
              <a:t>个系统调用。应用程序和</a:t>
            </a:r>
            <a:r>
              <a:rPr lang="en-US" altLang="zh-CN"/>
              <a:t>Shell</a:t>
            </a:r>
            <a:r>
              <a:rPr lang="zh-CN" altLang="en-US"/>
              <a:t>需要通过系统调用机制访问</a:t>
            </a:r>
            <a:r>
              <a:rPr lang="en-US" altLang="zh-CN"/>
              <a:t>Linux</a:t>
            </a:r>
            <a:r>
              <a:rPr lang="zh-CN" altLang="en-US"/>
              <a:t>内核</a:t>
            </a:r>
            <a:r>
              <a:rPr lang="en-US" altLang="zh-CN"/>
              <a:t>(</a:t>
            </a:r>
            <a:r>
              <a:rPr lang="zh-CN" altLang="en-US"/>
              <a:t>功能</a:t>
            </a:r>
            <a:r>
              <a:rPr lang="en-US" altLang="zh-CN"/>
              <a:t>)</a:t>
            </a:r>
            <a:r>
              <a:rPr lang="zh-CN" altLang="en-US"/>
              <a:t>。 </a:t>
            </a:r>
          </a:p>
        </p:txBody>
      </p:sp>
      <p:sp>
        <p:nvSpPr>
          <p:cNvPr id="79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98021074"/>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9.6.6  Win32</a:t>
            </a:r>
            <a:r>
              <a:rPr lang="zh-CN" altLang="en-US">
                <a:latin typeface="黑体" panose="02010609060101010101" pitchFamily="49" charset="-122"/>
                <a:ea typeface="黑体" panose="02010609060101010101" pitchFamily="49" charset="-122"/>
              </a:rPr>
              <a:t>的应用程序接口</a:t>
            </a:r>
            <a:r>
              <a:rPr lang="zh-CN" altLang="en-US"/>
              <a:t>   </a:t>
            </a:r>
            <a:br>
              <a:rPr lang="zh-CN" altLang="en-US"/>
            </a:br>
            <a:r>
              <a:rPr lang="zh-CN" altLang="en-US"/>
              <a:t>　　首先需要说明的是应用程序接口</a:t>
            </a:r>
            <a:r>
              <a:rPr lang="en-US" altLang="zh-CN"/>
              <a:t>(API)</a:t>
            </a:r>
            <a:r>
              <a:rPr lang="zh-CN" altLang="en-US"/>
              <a:t>与系统调用的区别和联系。</a:t>
            </a:r>
            <a:r>
              <a:rPr lang="en-US" altLang="zh-CN"/>
              <a:t>API</a:t>
            </a:r>
            <a:r>
              <a:rPr lang="zh-CN" altLang="en-US"/>
              <a:t>是一个函数的定义，说明如何获得一个给定的服务，而系统调用是通过中断向内核发出的一个请求。一个</a:t>
            </a:r>
            <a:r>
              <a:rPr lang="en-US" altLang="zh-CN"/>
              <a:t>API</a:t>
            </a:r>
            <a:r>
              <a:rPr lang="zh-CN" altLang="en-US"/>
              <a:t>函数可能不与任何系统调用相对应，也可以调用若干个系统调用，不同的</a:t>
            </a:r>
            <a:r>
              <a:rPr lang="en-US" altLang="zh-CN"/>
              <a:t>API</a:t>
            </a:r>
            <a:r>
              <a:rPr lang="zh-CN" altLang="en-US"/>
              <a:t>函数可能封装了相同的系统调用。</a:t>
            </a:r>
          </a:p>
        </p:txBody>
      </p:sp>
      <p:sp>
        <p:nvSpPr>
          <p:cNvPr id="791555" name="Rectangle 3"/>
          <p:cNvSpPr>
            <a:spLocks noGrp="1" noChangeArrowheads="1"/>
          </p:cNvSpPr>
          <p:nvPr>
            <p:ph type="body" idx="1"/>
          </p:nvPr>
        </p:nvSpPr>
        <p:spPr/>
        <p:txBody>
          <a:bodyPr/>
          <a:lstStyle/>
          <a:p>
            <a:endParaRPr lang="zh-CN" altLang="zh-CN"/>
          </a:p>
        </p:txBody>
      </p:sp>
      <p:sp>
        <p:nvSpPr>
          <p:cNvPr id="791556"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90841250"/>
      </p:ext>
    </p:extLst>
  </p:cSld>
  <p:clrMapOvr>
    <a:masterClrMapping/>
  </p:clrMapOvr>
  <p:timing>
    <p:tnLst>
      <p:par>
        <p:cTn id="1" dur="indefinite" restart="never" nodeType="tmRoot"/>
      </p:par>
    </p:tn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　　　　　　习    题 </a:t>
            </a:r>
            <a:r>
              <a:rPr lang="zh-CN" altLang="en-US" sz="3200">
                <a:latin typeface="黑体" panose="02010609060101010101" pitchFamily="49" charset="-122"/>
                <a:ea typeface="黑体" panose="02010609060101010101" pitchFamily="49" charset="-122"/>
                <a:sym typeface="Webdings" panose="05030102010509060703" pitchFamily="18" charset="2"/>
              </a:rPr>
              <a:t></a:t>
            </a:r>
            <a:r>
              <a:rPr lang="zh-CN" altLang="en-US" sz="3200">
                <a:latin typeface="黑体" panose="02010609060101010101" pitchFamily="49" charset="-122"/>
                <a:ea typeface="黑体" panose="02010609060101010101" pitchFamily="49" charset="-122"/>
              </a:rPr>
              <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a:t>
            </a:r>
            <a:r>
              <a:rPr lang="en-US" altLang="zh-CN"/>
              <a:t>1. </a:t>
            </a:r>
            <a:r>
              <a:rPr lang="zh-CN" altLang="en-US"/>
              <a:t>操作系统用户接口中包括哪几种接口</a:t>
            </a:r>
            <a:r>
              <a:rPr lang="en-US" altLang="zh-CN"/>
              <a:t>? </a:t>
            </a:r>
            <a:r>
              <a:rPr lang="zh-CN" altLang="en-US"/>
              <a:t>它们分别适用于哪种情况</a:t>
            </a:r>
            <a:r>
              <a:rPr lang="en-US" altLang="zh-CN"/>
              <a:t>? </a:t>
            </a:r>
            <a:br>
              <a:rPr lang="en-US" altLang="zh-CN"/>
            </a:br>
            <a:r>
              <a:rPr lang="zh-CN" altLang="en-US"/>
              <a:t>　　</a:t>
            </a:r>
            <a:r>
              <a:rPr lang="en-US" altLang="zh-CN"/>
              <a:t>2. </a:t>
            </a:r>
            <a:r>
              <a:rPr lang="zh-CN" altLang="en-US"/>
              <a:t>什么是</a:t>
            </a:r>
            <a:r>
              <a:rPr lang="en-US" altLang="zh-CN"/>
              <a:t>WIMP </a:t>
            </a:r>
            <a:r>
              <a:rPr lang="zh-CN" altLang="en-US"/>
              <a:t>技术</a:t>
            </a:r>
            <a:r>
              <a:rPr lang="en-US" altLang="zh-CN"/>
              <a:t>? </a:t>
            </a:r>
            <a:r>
              <a:rPr lang="zh-CN" altLang="en-US"/>
              <a:t>它被应用到何种场合</a:t>
            </a:r>
            <a:r>
              <a:rPr lang="en-US" altLang="zh-CN"/>
              <a:t>? </a:t>
            </a:r>
            <a:br>
              <a:rPr lang="en-US" altLang="zh-CN"/>
            </a:br>
            <a:r>
              <a:rPr lang="zh-CN" altLang="en-US"/>
              <a:t>　　</a:t>
            </a:r>
            <a:r>
              <a:rPr lang="en-US" altLang="zh-CN"/>
              <a:t>3. </a:t>
            </a:r>
            <a:r>
              <a:rPr lang="zh-CN" altLang="en-US"/>
              <a:t>联机命令通常有哪几种类型</a:t>
            </a:r>
            <a:r>
              <a:rPr lang="en-US" altLang="zh-CN"/>
              <a:t>? </a:t>
            </a:r>
            <a:r>
              <a:rPr lang="zh-CN" altLang="en-US"/>
              <a:t>每种类型中包括哪些主要命令</a:t>
            </a:r>
            <a:r>
              <a:rPr lang="en-US" altLang="zh-CN"/>
              <a:t>? </a:t>
            </a:r>
            <a:br>
              <a:rPr lang="en-US" altLang="zh-CN"/>
            </a:br>
            <a:r>
              <a:rPr lang="zh-CN" altLang="en-US"/>
              <a:t>　　</a:t>
            </a:r>
            <a:r>
              <a:rPr lang="en-US" altLang="zh-CN"/>
              <a:t>4. </a:t>
            </a:r>
            <a:r>
              <a:rPr lang="zh-CN" altLang="en-US"/>
              <a:t>什么是输入输出重定向</a:t>
            </a:r>
            <a:r>
              <a:rPr lang="en-US" altLang="zh-CN"/>
              <a:t>? </a:t>
            </a:r>
            <a:r>
              <a:rPr lang="zh-CN" altLang="en-US"/>
              <a:t>举例说明之。</a:t>
            </a:r>
            <a:br>
              <a:rPr lang="zh-CN" altLang="en-US"/>
            </a:br>
            <a:r>
              <a:rPr lang="zh-CN" altLang="en-US"/>
              <a:t>　　</a:t>
            </a:r>
            <a:r>
              <a:rPr lang="en-US" altLang="zh-CN"/>
              <a:t>5. </a:t>
            </a:r>
            <a:r>
              <a:rPr lang="zh-CN" altLang="en-US"/>
              <a:t>何谓管道联接</a:t>
            </a:r>
            <a:r>
              <a:rPr lang="en-US" altLang="zh-CN"/>
              <a:t>? </a:t>
            </a:r>
            <a:r>
              <a:rPr lang="zh-CN" altLang="en-US"/>
              <a:t>举例说明之。</a:t>
            </a:r>
            <a:br>
              <a:rPr lang="zh-CN" altLang="en-US"/>
            </a:br>
            <a:r>
              <a:rPr lang="zh-CN" altLang="en-US"/>
              <a:t>　　</a:t>
            </a:r>
            <a:r>
              <a:rPr lang="en-US" altLang="zh-CN"/>
              <a:t>6. </a:t>
            </a:r>
            <a:r>
              <a:rPr lang="zh-CN" altLang="en-US"/>
              <a:t>为了将已存文件改名，应用什么</a:t>
            </a:r>
            <a:r>
              <a:rPr lang="en-US" altLang="zh-CN"/>
              <a:t>UNIX</a:t>
            </a:r>
            <a:r>
              <a:rPr lang="zh-CN" altLang="en-US"/>
              <a:t>命令</a:t>
            </a:r>
            <a:r>
              <a:rPr lang="en-US" altLang="zh-CN"/>
              <a:t>? </a:t>
            </a:r>
          </a:p>
        </p:txBody>
      </p:sp>
      <p:sp>
        <p:nvSpPr>
          <p:cNvPr id="79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63251512"/>
      </p:ext>
    </p:extLst>
  </p:cSld>
  <p:clrMapOvr>
    <a:masterClrMapping/>
  </p:clrMapOvr>
  <p:timing>
    <p:tnLst>
      <p:par>
        <p:cTn id="1" dur="indefinite" restart="never" nodeType="tmRoot"/>
      </p:par>
    </p:tn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295275" y="692150"/>
            <a:ext cx="8524875" cy="5545138"/>
          </a:xfrm>
        </p:spPr>
        <p:txBody>
          <a:bodyPr/>
          <a:lstStyle/>
          <a:p>
            <a:r>
              <a:rPr lang="zh-CN" altLang="en-US"/>
              <a:t>　　</a:t>
            </a:r>
            <a:r>
              <a:rPr lang="en-US" altLang="zh-CN"/>
              <a:t>7. </a:t>
            </a:r>
            <a:r>
              <a:rPr lang="zh-CN" altLang="en-US"/>
              <a:t>要想将工作目录移到目录树的某指定结点上，应使用什么命令</a:t>
            </a:r>
            <a:r>
              <a:rPr lang="en-US" altLang="zh-CN"/>
              <a:t>? </a:t>
            </a:r>
            <a:br>
              <a:rPr lang="en-US" altLang="zh-CN"/>
            </a:br>
            <a:r>
              <a:rPr lang="zh-CN" altLang="en-US"/>
              <a:t>　　</a:t>
            </a:r>
            <a:r>
              <a:rPr lang="en-US" altLang="zh-CN"/>
              <a:t>8. </a:t>
            </a:r>
            <a:r>
              <a:rPr lang="zh-CN" altLang="en-US"/>
              <a:t>如果希望把</a:t>
            </a:r>
            <a:r>
              <a:rPr lang="en-US" altLang="zh-CN"/>
              <a:t>file 1</a:t>
            </a:r>
            <a:r>
              <a:rPr lang="zh-CN" altLang="en-US"/>
              <a:t>的内容附加到原有的文件</a:t>
            </a:r>
            <a:r>
              <a:rPr lang="en-US" altLang="zh-CN"/>
              <a:t>file 2</a:t>
            </a:r>
            <a:r>
              <a:rPr lang="zh-CN" altLang="en-US"/>
              <a:t>的末尾，应用什么命令</a:t>
            </a:r>
            <a:r>
              <a:rPr lang="en-US" altLang="zh-CN"/>
              <a:t>? </a:t>
            </a:r>
            <a:br>
              <a:rPr lang="en-US" altLang="zh-CN"/>
            </a:br>
            <a:r>
              <a:rPr lang="zh-CN" altLang="en-US"/>
              <a:t>　　</a:t>
            </a:r>
            <a:r>
              <a:rPr lang="en-US" altLang="zh-CN"/>
              <a:t>9. </a:t>
            </a:r>
            <a:r>
              <a:rPr lang="zh-CN" altLang="en-US"/>
              <a:t>试比较</a:t>
            </a:r>
            <a:r>
              <a:rPr lang="en-US" altLang="zh-CN"/>
              <a:t>mail</a:t>
            </a:r>
            <a:r>
              <a:rPr lang="zh-CN" altLang="en-US"/>
              <a:t>和</a:t>
            </a:r>
            <a:r>
              <a:rPr lang="en-US" altLang="zh-CN"/>
              <a:t>write</a:t>
            </a:r>
            <a:r>
              <a:rPr lang="zh-CN" altLang="en-US"/>
              <a:t>命令的作用有何不同。</a:t>
            </a:r>
            <a:br>
              <a:rPr lang="zh-CN" altLang="en-US"/>
            </a:br>
            <a:r>
              <a:rPr lang="zh-CN" altLang="en-US"/>
              <a:t>　　</a:t>
            </a:r>
            <a:r>
              <a:rPr lang="en-US" altLang="zh-CN"/>
              <a:t>10. </a:t>
            </a:r>
            <a:r>
              <a:rPr lang="zh-CN" altLang="en-US"/>
              <a:t>联机命令接口由哪几部分组成</a:t>
            </a:r>
            <a:r>
              <a:rPr lang="en-US" altLang="zh-CN"/>
              <a:t>? </a:t>
            </a:r>
            <a:br>
              <a:rPr lang="en-US" altLang="zh-CN"/>
            </a:br>
            <a:r>
              <a:rPr lang="zh-CN" altLang="en-US"/>
              <a:t>　　</a:t>
            </a:r>
            <a:r>
              <a:rPr lang="en-US" altLang="zh-CN"/>
              <a:t>11. </a:t>
            </a:r>
            <a:r>
              <a:rPr lang="zh-CN" altLang="en-US"/>
              <a:t>终端设备处理程序的主要作用是什么</a:t>
            </a:r>
            <a:r>
              <a:rPr lang="en-US" altLang="zh-CN"/>
              <a:t>? </a:t>
            </a:r>
            <a:r>
              <a:rPr lang="zh-CN" altLang="en-US"/>
              <a:t>它具有哪些功能</a:t>
            </a:r>
            <a:r>
              <a:rPr lang="en-US" altLang="zh-CN"/>
              <a:t>? </a:t>
            </a:r>
            <a:br>
              <a:rPr lang="en-US" altLang="zh-CN"/>
            </a:br>
            <a:r>
              <a:rPr lang="zh-CN" altLang="en-US"/>
              <a:t>　　</a:t>
            </a:r>
            <a:r>
              <a:rPr lang="en-US" altLang="zh-CN"/>
              <a:t>12. </a:t>
            </a:r>
            <a:r>
              <a:rPr lang="zh-CN" altLang="en-US"/>
              <a:t>命令解释程序的主要功能是什么</a:t>
            </a:r>
            <a:r>
              <a:rPr lang="en-US" altLang="zh-CN"/>
              <a:t>? </a:t>
            </a:r>
            <a:br>
              <a:rPr lang="en-US" altLang="zh-CN"/>
            </a:br>
            <a:r>
              <a:rPr lang="zh-CN" altLang="en-US"/>
              <a:t>　　</a:t>
            </a:r>
            <a:r>
              <a:rPr lang="en-US" altLang="zh-CN"/>
              <a:t>13. </a:t>
            </a:r>
            <a:r>
              <a:rPr lang="zh-CN" altLang="en-US"/>
              <a:t>试说明</a:t>
            </a:r>
            <a:r>
              <a:rPr lang="en-US" altLang="zh-CN"/>
              <a:t>MS-DOS</a:t>
            </a:r>
            <a:r>
              <a:rPr lang="zh-CN" altLang="en-US"/>
              <a:t>的命令处理程序</a:t>
            </a:r>
            <a:r>
              <a:rPr lang="en-US" altLang="zh-CN"/>
              <a:t>COMMAND.COM</a:t>
            </a:r>
            <a:r>
              <a:rPr lang="zh-CN" altLang="en-US"/>
              <a:t>的工作流程。</a:t>
            </a:r>
            <a:br>
              <a:rPr lang="zh-CN" altLang="en-US"/>
            </a:br>
            <a:r>
              <a:rPr lang="zh-CN" altLang="en-US"/>
              <a:t>　　</a:t>
            </a:r>
            <a:r>
              <a:rPr lang="en-US" altLang="zh-CN"/>
              <a:t>14. Shell</a:t>
            </a:r>
            <a:r>
              <a:rPr lang="zh-CN" altLang="en-US"/>
              <a:t>命令有何特点</a:t>
            </a:r>
            <a:r>
              <a:rPr lang="en-US" altLang="zh-CN"/>
              <a:t>? </a:t>
            </a:r>
            <a:r>
              <a:rPr lang="zh-CN" altLang="en-US"/>
              <a:t>它对命令解释程序有何影响。</a:t>
            </a:r>
          </a:p>
        </p:txBody>
      </p:sp>
      <p:sp>
        <p:nvSpPr>
          <p:cNvPr id="79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08707356"/>
      </p:ext>
    </p:extLst>
  </p:cSld>
  <p:clrMapOvr>
    <a:masterClrMapping/>
  </p:clrMapOvr>
  <p:timing>
    <p:tnLst>
      <p:par>
        <p:cTn id="1" dur="indefinite" restart="never" nodeType="tmRoot"/>
      </p:par>
    </p:tn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p:txBody>
          <a:bodyPr/>
          <a:lstStyle/>
          <a:p>
            <a:pPr>
              <a:lnSpc>
                <a:spcPct val="140000"/>
              </a:lnSpc>
            </a:pPr>
            <a:r>
              <a:rPr lang="zh-CN" altLang="en-US"/>
              <a:t>　　</a:t>
            </a:r>
            <a:r>
              <a:rPr lang="en-US" altLang="zh-CN"/>
              <a:t>15. </a:t>
            </a:r>
            <a:r>
              <a:rPr lang="zh-CN" altLang="en-US"/>
              <a:t>试举例说明如何建立二叉树结构的命令行树。 </a:t>
            </a:r>
            <a:br>
              <a:rPr lang="zh-CN" altLang="en-US"/>
            </a:br>
            <a:r>
              <a:rPr lang="zh-CN" altLang="en-US"/>
              <a:t>　　</a:t>
            </a:r>
            <a:r>
              <a:rPr lang="en-US" altLang="zh-CN"/>
              <a:t>16. </a:t>
            </a:r>
            <a:r>
              <a:rPr lang="zh-CN" altLang="en-US"/>
              <a:t>试比较一般的过程调用与系统调用。</a:t>
            </a:r>
            <a:br>
              <a:rPr lang="zh-CN" altLang="en-US"/>
            </a:br>
            <a:r>
              <a:rPr lang="zh-CN" altLang="en-US"/>
              <a:t>　　</a:t>
            </a:r>
            <a:r>
              <a:rPr lang="en-US" altLang="zh-CN"/>
              <a:t>17. </a:t>
            </a:r>
            <a:r>
              <a:rPr lang="zh-CN" altLang="en-US"/>
              <a:t>系统调用有哪几种类型</a:t>
            </a:r>
            <a:r>
              <a:rPr lang="en-US" altLang="zh-CN"/>
              <a:t>? </a:t>
            </a:r>
            <a:br>
              <a:rPr lang="en-US" altLang="zh-CN"/>
            </a:br>
            <a:r>
              <a:rPr lang="zh-CN" altLang="en-US"/>
              <a:t>　　</a:t>
            </a:r>
            <a:r>
              <a:rPr lang="en-US" altLang="zh-CN"/>
              <a:t>18. </a:t>
            </a:r>
            <a:r>
              <a:rPr lang="zh-CN" altLang="en-US"/>
              <a:t>如何设置系统调用所需的参数</a:t>
            </a:r>
            <a:r>
              <a:rPr lang="en-US" altLang="zh-CN"/>
              <a:t>? </a:t>
            </a:r>
            <a:br>
              <a:rPr lang="en-US" altLang="zh-CN"/>
            </a:br>
            <a:r>
              <a:rPr lang="zh-CN" altLang="en-US"/>
              <a:t>　　</a:t>
            </a:r>
            <a:r>
              <a:rPr lang="en-US" altLang="zh-CN"/>
              <a:t>19. </a:t>
            </a:r>
            <a:r>
              <a:rPr lang="zh-CN" altLang="en-US"/>
              <a:t>试说明系统调用的处理步骤。</a:t>
            </a:r>
            <a:br>
              <a:rPr lang="zh-CN" altLang="en-US"/>
            </a:br>
            <a:r>
              <a:rPr lang="zh-CN" altLang="en-US"/>
              <a:t>　　</a:t>
            </a:r>
            <a:r>
              <a:rPr lang="en-US" altLang="zh-CN"/>
              <a:t>20. </a:t>
            </a:r>
            <a:r>
              <a:rPr lang="zh-CN" altLang="en-US"/>
              <a:t>为什么在访问文件之前，要用</a:t>
            </a:r>
            <a:r>
              <a:rPr lang="en-US" altLang="zh-CN"/>
              <a:t>open</a:t>
            </a:r>
            <a:r>
              <a:rPr lang="zh-CN" altLang="en-US"/>
              <a:t>系统调用先打开该文件</a:t>
            </a:r>
            <a:r>
              <a:rPr lang="en-US" altLang="zh-CN"/>
              <a:t>? </a:t>
            </a:r>
            <a:br>
              <a:rPr lang="en-US" altLang="zh-CN"/>
            </a:br>
            <a:r>
              <a:rPr lang="zh-CN" altLang="en-US"/>
              <a:t>　　</a:t>
            </a:r>
            <a:r>
              <a:rPr lang="en-US" altLang="zh-CN"/>
              <a:t>21. </a:t>
            </a:r>
            <a:r>
              <a:rPr lang="zh-CN" altLang="en-US"/>
              <a:t>在</a:t>
            </a:r>
            <a:r>
              <a:rPr lang="en-US" altLang="zh-CN"/>
              <a:t>UNIX</a:t>
            </a:r>
            <a:r>
              <a:rPr lang="zh-CN" altLang="en-US"/>
              <a:t>系统中是否设置了专门用来删除文件的系统调用</a:t>
            </a:r>
            <a:r>
              <a:rPr lang="en-US" altLang="zh-CN"/>
              <a:t>? </a:t>
            </a:r>
            <a:r>
              <a:rPr lang="zh-CN" altLang="en-US"/>
              <a:t>为什么</a:t>
            </a:r>
            <a:r>
              <a:rPr lang="en-US" altLang="zh-CN"/>
              <a:t>? </a:t>
            </a:r>
          </a:p>
        </p:txBody>
      </p:sp>
      <p:sp>
        <p:nvSpPr>
          <p:cNvPr id="79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8247334"/>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pPr>
              <a:lnSpc>
                <a:spcPct val="140000"/>
              </a:lnSpc>
            </a:pPr>
            <a:r>
              <a:rPr lang="zh-CN" altLang="en-US"/>
              <a:t>　　</a:t>
            </a:r>
            <a:r>
              <a:rPr lang="en-US" altLang="zh-CN"/>
              <a:t>22. </a:t>
            </a:r>
            <a:r>
              <a:rPr lang="zh-CN" altLang="en-US"/>
              <a:t>在</a:t>
            </a:r>
            <a:r>
              <a:rPr lang="en-US" altLang="zh-CN"/>
              <a:t>IPC</a:t>
            </a:r>
            <a:r>
              <a:rPr lang="zh-CN" altLang="en-US"/>
              <a:t>软件包中包含哪几种通信机制</a:t>
            </a:r>
            <a:r>
              <a:rPr lang="en-US" altLang="zh-CN"/>
              <a:t>? </a:t>
            </a:r>
            <a:r>
              <a:rPr lang="zh-CN" altLang="en-US"/>
              <a:t>在每种通信机制中设置了哪些系统调用</a:t>
            </a:r>
            <a:r>
              <a:rPr lang="en-US" altLang="zh-CN"/>
              <a:t>? </a:t>
            </a:r>
            <a:br>
              <a:rPr lang="en-US" altLang="zh-CN"/>
            </a:br>
            <a:r>
              <a:rPr lang="zh-CN" altLang="en-US"/>
              <a:t>　　</a:t>
            </a:r>
            <a:r>
              <a:rPr lang="en-US" altLang="zh-CN"/>
              <a:t>23.  trap.S</a:t>
            </a:r>
            <a:r>
              <a:rPr lang="zh-CN" altLang="en-US"/>
              <a:t>是什么程序</a:t>
            </a:r>
            <a:r>
              <a:rPr lang="en-US" altLang="zh-CN"/>
              <a:t>? </a:t>
            </a:r>
            <a:r>
              <a:rPr lang="zh-CN" altLang="en-US"/>
              <a:t>它完成哪些主要功能</a:t>
            </a:r>
            <a:r>
              <a:rPr lang="en-US" altLang="zh-CN"/>
              <a:t>? </a:t>
            </a:r>
            <a:br>
              <a:rPr lang="en-US" altLang="zh-CN"/>
            </a:br>
            <a:r>
              <a:rPr lang="zh-CN" altLang="en-US"/>
              <a:t>　　</a:t>
            </a:r>
            <a:r>
              <a:rPr lang="en-US" altLang="zh-CN"/>
              <a:t>24. </a:t>
            </a:r>
            <a:r>
              <a:rPr lang="zh-CN" altLang="en-US"/>
              <a:t>在</a:t>
            </a:r>
            <a:r>
              <a:rPr lang="en-US" altLang="zh-CN"/>
              <a:t>UNIX</a:t>
            </a:r>
            <a:r>
              <a:rPr lang="zh-CN" altLang="en-US"/>
              <a:t>系统内，被保护的</a:t>
            </a:r>
            <a:r>
              <a:rPr lang="en-US" altLang="zh-CN"/>
              <a:t>CPU</a:t>
            </a:r>
            <a:r>
              <a:rPr lang="zh-CN" altLang="en-US"/>
              <a:t>环境中包含哪些数据项</a:t>
            </a:r>
            <a:r>
              <a:rPr lang="en-US" altLang="zh-CN"/>
              <a:t>? </a:t>
            </a:r>
            <a:br>
              <a:rPr lang="en-US" altLang="zh-CN"/>
            </a:br>
            <a:r>
              <a:rPr lang="zh-CN" altLang="en-US"/>
              <a:t>　　</a:t>
            </a:r>
            <a:r>
              <a:rPr lang="en-US" altLang="zh-CN"/>
              <a:t>25.  trap.C</a:t>
            </a:r>
            <a:r>
              <a:rPr lang="zh-CN" altLang="en-US"/>
              <a:t>是什么程序</a:t>
            </a:r>
            <a:r>
              <a:rPr lang="en-US" altLang="zh-CN"/>
              <a:t>? </a:t>
            </a:r>
            <a:r>
              <a:rPr lang="zh-CN" altLang="en-US"/>
              <a:t>它将完成哪些处理</a:t>
            </a:r>
            <a:r>
              <a:rPr lang="en-US" altLang="zh-CN"/>
              <a:t>? </a:t>
            </a:r>
            <a:br>
              <a:rPr lang="en-US" altLang="zh-CN"/>
            </a:br>
            <a:r>
              <a:rPr lang="zh-CN" altLang="en-US"/>
              <a:t>　　</a:t>
            </a:r>
            <a:r>
              <a:rPr lang="en-US" altLang="zh-CN"/>
              <a:t>26. </a:t>
            </a:r>
            <a:r>
              <a:rPr lang="zh-CN" altLang="en-US"/>
              <a:t>为方便转入系统调用处理程序，在</a:t>
            </a:r>
            <a:r>
              <a:rPr lang="en-US" altLang="zh-CN"/>
              <a:t>UNIX</a:t>
            </a:r>
            <a:r>
              <a:rPr lang="zh-CN" altLang="en-US"/>
              <a:t>系统中配置了什么样的数据结构</a:t>
            </a:r>
            <a:r>
              <a:rPr lang="en-US" altLang="zh-CN"/>
              <a:t>? </a:t>
            </a:r>
          </a:p>
        </p:txBody>
      </p:sp>
      <p:sp>
        <p:nvSpPr>
          <p:cNvPr id="795651" name="Rectangle 3"/>
          <p:cNvSpPr>
            <a:spLocks noGrp="1" noChangeArrowheads="1"/>
          </p:cNvSpPr>
          <p:nvPr>
            <p:ph type="body" idx="1"/>
          </p:nvPr>
        </p:nvSpPr>
        <p:spPr/>
        <p:txBody>
          <a:bodyPr/>
          <a:lstStyle/>
          <a:p>
            <a:endParaRPr lang="zh-CN" altLang="zh-CN"/>
          </a:p>
        </p:txBody>
      </p:sp>
      <p:sp>
        <p:nvSpPr>
          <p:cNvPr id="7956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3460897"/>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p:txBody>
          <a:bodyPr/>
          <a:lstStyle/>
          <a:p>
            <a:endParaRPr lang="zh-CN" altLang="zh-CN"/>
          </a:p>
        </p:txBody>
      </p:sp>
      <p:sp>
        <p:nvSpPr>
          <p:cNvPr id="108554" name="Text Box 10"/>
          <p:cNvSpPr txBox="1">
            <a:spLocks noChangeArrowheads="1"/>
          </p:cNvSpPr>
          <p:nvPr/>
        </p:nvSpPr>
        <p:spPr bwMode="auto">
          <a:xfrm>
            <a:off x="503238" y="1270000"/>
            <a:ext cx="8101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400" b="1" i="0" u="none" strike="noStrike" kern="1200" cap="none" spc="0" normalizeH="0" baseline="0" noProof="0">
                <a:ln>
                  <a:noFill/>
                </a:ln>
                <a:solidFill>
                  <a:srgbClr val="CC0099"/>
                </a:solidFill>
                <a:effectLst/>
                <a:uLnTx/>
                <a:uFillTx/>
                <a:latin typeface="方正琥珀简体" pitchFamily="65" charset="-122"/>
                <a:ea typeface="方正琥珀简体" pitchFamily="65" charset="-122"/>
                <a:cs typeface="+mn-cs"/>
              </a:rPr>
              <a:t>第十章    多处理机操作系统</a:t>
            </a:r>
          </a:p>
        </p:txBody>
      </p:sp>
      <p:sp>
        <p:nvSpPr>
          <p:cNvPr id="108558" name="Text Box 14"/>
          <p:cNvSpPr txBox="1">
            <a:spLocks noChangeArrowheads="1"/>
          </p:cNvSpPr>
          <p:nvPr/>
        </p:nvSpPr>
        <p:spPr bwMode="auto">
          <a:xfrm>
            <a:off x="1979613" y="2420938"/>
            <a:ext cx="5256212"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10.1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2" action="ppaction://hlinksldjump"/>
              </a:rPr>
              <a:t>多处理机系统的基本概念</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10.2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3" action="ppaction://hlinksldjump"/>
              </a:rPr>
              <a:t>多处理机系统的结构</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10.3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4" action="ppaction://hlinksldjump"/>
              </a:rPr>
              <a:t>多处理机操作系统的特征与分类</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10.4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5" action="ppaction://hlinksldjump"/>
              </a:rPr>
              <a:t>进程同步</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10.5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6" action="ppaction://hlinksldjump"/>
              </a:rPr>
              <a:t>多处理机系统的进程调度</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10.6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7" action="ppaction://hlinksldjump"/>
              </a:rPr>
              <a:t>网络操作系统</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10.7  </a:t>
            </a: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8" action="ppaction://hlinksldjump"/>
              </a:rPr>
              <a:t>分布式文件系统</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hlinkClick r:id="rId9" action="ppaction://hlinksldjump"/>
              </a:rPr>
              <a:t>习题</a:t>
            </a:r>
            <a:endParaRPr kumimoji="0" lang="zh-CN" alt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pic>
        <p:nvPicPr>
          <p:cNvPr id="108567" name="Picture 23" descr="GIF081">
            <a:hlinkClick r:id="rId10"/>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177213" y="6243638"/>
            <a:ext cx="952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115789"/>
      </p:ext>
    </p:extLst>
  </p:cSld>
  <p:clrMapOvr>
    <a:masterClrMapping/>
  </p:clrMapOvr>
  <p:timing>
    <p:tnLst>
      <p:par>
        <p:cTn id="1" dur="indefinite" restart="never" nodeType="tmRoot"/>
      </p:par>
    </p:tn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pPr>
              <a:lnSpc>
                <a:spcPct val="15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10.1  </a:t>
            </a:r>
            <a:r>
              <a:rPr lang="zh-CN" altLang="en-US" sz="3200">
                <a:latin typeface="黑体" panose="02010609060101010101" pitchFamily="49" charset="-122"/>
                <a:ea typeface="黑体" panose="02010609060101010101" pitchFamily="49" charset="-122"/>
              </a:rPr>
              <a:t>多处理机系统的基本概念</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10.1.1  </a:t>
            </a:r>
            <a:r>
              <a:rPr lang="zh-CN" altLang="en-US">
                <a:latin typeface="黑体" panose="02010609060101010101" pitchFamily="49" charset="-122"/>
                <a:ea typeface="黑体" panose="02010609060101010101" pitchFamily="49" charset="-122"/>
              </a:rPr>
              <a:t>多处理机系统的引入</a:t>
            </a:r>
            <a:br>
              <a:rPr lang="zh-CN" altLang="en-US">
                <a:latin typeface="黑体" panose="02010609060101010101" pitchFamily="49" charset="-122"/>
                <a:ea typeface="黑体" panose="02010609060101010101" pitchFamily="49" charset="-122"/>
              </a:rPr>
            </a:br>
            <a:r>
              <a:rPr lang="zh-CN" altLang="en-US"/>
              <a:t>　　进入</a:t>
            </a:r>
            <a:r>
              <a:rPr lang="en-US" altLang="zh-CN"/>
              <a:t>70</a:t>
            </a:r>
            <a:r>
              <a:rPr lang="zh-CN" altLang="en-US"/>
              <a:t>年代后，已采用多处理机的系统结构从提高运行速度方面来增强系统性能。实际上，多处理机系统</a:t>
            </a:r>
            <a:r>
              <a:rPr lang="en-US" altLang="zh-CN"/>
              <a:t>MPS</a:t>
            </a:r>
            <a:r>
              <a:rPr lang="zh-CN" altLang="en-US"/>
              <a:t>就是采用并行技术，令多个单</a:t>
            </a:r>
            <a:r>
              <a:rPr lang="en-US" altLang="zh-CN"/>
              <a:t>CPU</a:t>
            </a:r>
            <a:r>
              <a:rPr lang="zh-CN" altLang="en-US"/>
              <a:t>同时运行，使总体的计算能力比单</a:t>
            </a:r>
            <a:r>
              <a:rPr lang="en-US" altLang="zh-CN"/>
              <a:t>CPU</a:t>
            </a:r>
            <a:r>
              <a:rPr lang="zh-CN" altLang="en-US"/>
              <a:t>计算机系统的强大得多。 </a:t>
            </a:r>
          </a:p>
        </p:txBody>
      </p:sp>
      <p:sp>
        <p:nvSpPr>
          <p:cNvPr id="621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91615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在图</a:t>
            </a:r>
            <a:r>
              <a:rPr lang="en-US" altLang="zh-CN"/>
              <a:t>2-1(a)</a:t>
            </a:r>
            <a:r>
              <a:rPr lang="zh-CN" altLang="en-US"/>
              <a:t>所示的前趋图中，存在着如下前趋关系：</a:t>
            </a:r>
            <a:br>
              <a:rPr lang="zh-CN" altLang="en-US"/>
            </a:br>
            <a:r>
              <a:rPr lang="zh-CN" altLang="en-US"/>
              <a:t>　　</a:t>
            </a:r>
            <a:r>
              <a:rPr lang="en-US" altLang="zh-CN"/>
              <a:t>P</a:t>
            </a:r>
            <a:r>
              <a:rPr lang="en-US" altLang="zh-CN" baseline="-25000"/>
              <a:t>1</a:t>
            </a:r>
            <a:r>
              <a:rPr lang="en-US" altLang="zh-CN"/>
              <a:t>→P</a:t>
            </a:r>
            <a:r>
              <a:rPr lang="en-US" altLang="zh-CN" baseline="-25000"/>
              <a:t>2</a:t>
            </a:r>
            <a:r>
              <a:rPr lang="zh-CN" altLang="en-US"/>
              <a:t>，</a:t>
            </a:r>
            <a:r>
              <a:rPr lang="en-US" altLang="zh-CN"/>
              <a:t>P</a:t>
            </a:r>
            <a:r>
              <a:rPr lang="en-US" altLang="zh-CN" baseline="-25000"/>
              <a:t>1</a:t>
            </a:r>
            <a:r>
              <a:rPr lang="en-US" altLang="zh-CN"/>
              <a:t>→P</a:t>
            </a:r>
            <a:r>
              <a:rPr lang="en-US" altLang="zh-CN" baseline="-25000"/>
              <a:t>3</a:t>
            </a:r>
            <a:r>
              <a:rPr lang="zh-CN" altLang="en-US"/>
              <a:t>，</a:t>
            </a:r>
            <a:r>
              <a:rPr lang="en-US" altLang="zh-CN"/>
              <a:t>P</a:t>
            </a:r>
            <a:r>
              <a:rPr lang="en-US" altLang="zh-CN" baseline="-25000"/>
              <a:t>1</a:t>
            </a:r>
            <a:r>
              <a:rPr lang="en-US" altLang="zh-CN"/>
              <a:t>→P</a:t>
            </a:r>
            <a:r>
              <a:rPr lang="en-US" altLang="zh-CN" baseline="-25000"/>
              <a:t>4</a:t>
            </a:r>
            <a:r>
              <a:rPr lang="zh-CN" altLang="en-US"/>
              <a:t>，</a:t>
            </a:r>
            <a:r>
              <a:rPr lang="en-US" altLang="zh-CN"/>
              <a:t>P</a:t>
            </a:r>
            <a:r>
              <a:rPr lang="en-US" altLang="zh-CN" baseline="-25000"/>
              <a:t>2</a:t>
            </a:r>
            <a:r>
              <a:rPr lang="en-US" altLang="zh-CN"/>
              <a:t>→P</a:t>
            </a:r>
            <a:r>
              <a:rPr lang="en-US" altLang="zh-CN" baseline="-25000"/>
              <a:t>5</a:t>
            </a:r>
            <a:r>
              <a:rPr lang="zh-CN" altLang="en-US"/>
              <a:t>，</a:t>
            </a:r>
            <a:r>
              <a:rPr lang="en-US" altLang="zh-CN"/>
              <a:t>P</a:t>
            </a:r>
            <a:r>
              <a:rPr lang="en-US" altLang="zh-CN" baseline="-25000"/>
              <a:t>3</a:t>
            </a:r>
            <a:r>
              <a:rPr lang="en-US" altLang="zh-CN"/>
              <a:t>→P</a:t>
            </a:r>
            <a:r>
              <a:rPr lang="en-US" altLang="zh-CN" baseline="-25000"/>
              <a:t>5</a:t>
            </a:r>
            <a:r>
              <a:rPr lang="zh-CN" altLang="en-US"/>
              <a:t>，</a:t>
            </a:r>
            <a:r>
              <a:rPr lang="en-US" altLang="zh-CN"/>
              <a:t>P</a:t>
            </a:r>
            <a:r>
              <a:rPr lang="en-US" altLang="zh-CN" baseline="-25000"/>
              <a:t>4</a:t>
            </a:r>
            <a:r>
              <a:rPr lang="en-US" altLang="zh-CN"/>
              <a:t>→P</a:t>
            </a:r>
            <a:r>
              <a:rPr lang="en-US" altLang="zh-CN" baseline="-25000"/>
              <a:t>6</a:t>
            </a:r>
            <a:r>
              <a:rPr lang="zh-CN" altLang="en-US"/>
              <a:t>，</a:t>
            </a:r>
            <a:r>
              <a:rPr lang="en-US" altLang="zh-CN"/>
              <a:t>P</a:t>
            </a:r>
            <a:r>
              <a:rPr lang="en-US" altLang="zh-CN" baseline="-25000"/>
              <a:t>4</a:t>
            </a:r>
            <a:r>
              <a:rPr lang="en-US" altLang="zh-CN"/>
              <a:t>→P</a:t>
            </a:r>
            <a:r>
              <a:rPr lang="en-US" altLang="zh-CN" baseline="-25000"/>
              <a:t>7</a:t>
            </a:r>
            <a:r>
              <a:rPr lang="zh-CN" altLang="en-US"/>
              <a:t>，</a:t>
            </a:r>
            <a:r>
              <a:rPr lang="en-US" altLang="zh-CN"/>
              <a:t>P</a:t>
            </a:r>
            <a:r>
              <a:rPr lang="en-US" altLang="zh-CN" baseline="-25000"/>
              <a:t>5</a:t>
            </a:r>
            <a:r>
              <a:rPr lang="en-US" altLang="zh-CN"/>
              <a:t>→P</a:t>
            </a:r>
            <a:r>
              <a:rPr lang="en-US" altLang="zh-CN" baseline="-25000"/>
              <a:t>8</a:t>
            </a:r>
            <a:r>
              <a:rPr lang="zh-CN" altLang="en-US"/>
              <a:t>，</a:t>
            </a:r>
            <a:r>
              <a:rPr lang="en-US" altLang="zh-CN"/>
              <a:t>P</a:t>
            </a:r>
            <a:r>
              <a:rPr lang="en-US" altLang="zh-CN" baseline="-25000"/>
              <a:t>6</a:t>
            </a:r>
            <a:r>
              <a:rPr lang="en-US" altLang="zh-CN"/>
              <a:t>→P</a:t>
            </a:r>
            <a:r>
              <a:rPr lang="en-US" altLang="zh-CN" baseline="-25000"/>
              <a:t>8</a:t>
            </a:r>
            <a:r>
              <a:rPr lang="zh-CN" altLang="en-US"/>
              <a:t>，</a:t>
            </a:r>
            <a:r>
              <a:rPr lang="en-US" altLang="zh-CN"/>
              <a:t>P</a:t>
            </a:r>
            <a:r>
              <a:rPr lang="en-US" altLang="zh-CN" baseline="-25000"/>
              <a:t>7</a:t>
            </a:r>
            <a:r>
              <a:rPr lang="en-US" altLang="zh-CN"/>
              <a:t>→P</a:t>
            </a:r>
            <a:r>
              <a:rPr lang="en-US" altLang="zh-CN" baseline="-25000"/>
              <a:t>9</a:t>
            </a:r>
            <a:r>
              <a:rPr lang="zh-CN" altLang="en-US"/>
              <a:t>，</a:t>
            </a:r>
            <a:r>
              <a:rPr lang="en-US" altLang="zh-CN"/>
              <a:t>P</a:t>
            </a:r>
            <a:r>
              <a:rPr lang="en-US" altLang="zh-CN" baseline="-25000"/>
              <a:t>8</a:t>
            </a:r>
            <a:r>
              <a:rPr lang="en-US" altLang="zh-CN"/>
              <a:t>→P</a:t>
            </a:r>
            <a:r>
              <a:rPr lang="en-US" altLang="zh-CN" baseline="-25000"/>
              <a:t>9</a:t>
            </a:r>
            <a:r>
              <a:rPr lang="en-US" altLang="zh-CN"/>
              <a:t/>
            </a:r>
            <a:br>
              <a:rPr lang="en-US" altLang="zh-CN"/>
            </a:br>
            <a:r>
              <a:rPr lang="zh-CN" altLang="en-US"/>
              <a:t>或表示为：</a:t>
            </a:r>
            <a:br>
              <a:rPr lang="zh-CN" altLang="en-US"/>
            </a:br>
            <a:r>
              <a:rPr lang="zh-CN" altLang="en-US"/>
              <a:t>　</a:t>
            </a:r>
            <a:r>
              <a:rPr lang="en-US" altLang="zh-CN"/>
              <a:t>P={P</a:t>
            </a:r>
            <a:r>
              <a:rPr lang="en-US" altLang="zh-CN" baseline="-25000"/>
              <a:t>1</a:t>
            </a:r>
            <a:r>
              <a:rPr lang="en-US" altLang="zh-CN"/>
              <a:t>, P</a:t>
            </a:r>
            <a:r>
              <a:rPr lang="en-US" altLang="zh-CN" baseline="-25000"/>
              <a:t>2</a:t>
            </a:r>
            <a:r>
              <a:rPr lang="en-US" altLang="zh-CN"/>
              <a:t>, P</a:t>
            </a:r>
            <a:r>
              <a:rPr lang="en-US" altLang="zh-CN" baseline="-25000"/>
              <a:t>3</a:t>
            </a:r>
            <a:r>
              <a:rPr lang="en-US" altLang="zh-CN"/>
              <a:t>, P</a:t>
            </a:r>
            <a:r>
              <a:rPr lang="en-US" altLang="zh-CN" baseline="-25000"/>
              <a:t>4</a:t>
            </a:r>
            <a:r>
              <a:rPr lang="en-US" altLang="zh-CN"/>
              <a:t>, P</a:t>
            </a:r>
            <a:r>
              <a:rPr lang="en-US" altLang="zh-CN" baseline="-25000"/>
              <a:t>5</a:t>
            </a:r>
            <a:r>
              <a:rPr lang="en-US" altLang="zh-CN"/>
              <a:t>, P</a:t>
            </a:r>
            <a:r>
              <a:rPr lang="en-US" altLang="zh-CN" baseline="-25000"/>
              <a:t>6</a:t>
            </a:r>
            <a:r>
              <a:rPr lang="en-US" altLang="zh-CN"/>
              <a:t>, P</a:t>
            </a:r>
            <a:r>
              <a:rPr lang="en-US" altLang="zh-CN" baseline="-25000"/>
              <a:t>7</a:t>
            </a:r>
            <a:r>
              <a:rPr lang="en-US" altLang="zh-CN"/>
              <a:t>, P</a:t>
            </a:r>
            <a:r>
              <a:rPr lang="en-US" altLang="zh-CN" baseline="-25000"/>
              <a:t>8</a:t>
            </a:r>
            <a:r>
              <a:rPr lang="en-US" altLang="zh-CN"/>
              <a:t>, P</a:t>
            </a:r>
            <a:r>
              <a:rPr lang="en-US" altLang="zh-CN" baseline="-25000"/>
              <a:t>9</a:t>
            </a:r>
            <a:r>
              <a:rPr lang="en-US" altLang="zh-CN"/>
              <a:t>}</a:t>
            </a:r>
            <a:br>
              <a:rPr lang="en-US" altLang="zh-CN"/>
            </a:br>
            <a:r>
              <a:rPr lang="zh-CN" altLang="en-US"/>
              <a:t>　  </a:t>
            </a:r>
            <a:r>
              <a:rPr lang="en-US" altLang="zh-CN"/>
              <a:t>={(P</a:t>
            </a:r>
            <a:r>
              <a:rPr lang="en-US" altLang="zh-CN" baseline="-25000"/>
              <a:t>1</a:t>
            </a:r>
            <a:r>
              <a:rPr lang="en-US" altLang="zh-CN"/>
              <a:t>, P</a:t>
            </a:r>
            <a:r>
              <a:rPr lang="en-US" altLang="zh-CN" baseline="-25000"/>
              <a:t>2</a:t>
            </a:r>
            <a:r>
              <a:rPr lang="en-US" altLang="zh-CN"/>
              <a:t>), (P</a:t>
            </a:r>
            <a:r>
              <a:rPr lang="en-US" altLang="zh-CN" baseline="-25000"/>
              <a:t>1</a:t>
            </a:r>
            <a:r>
              <a:rPr lang="en-US" altLang="zh-CN"/>
              <a:t>, P</a:t>
            </a:r>
            <a:r>
              <a:rPr lang="en-US" altLang="zh-CN" baseline="-25000"/>
              <a:t>3</a:t>
            </a:r>
            <a:r>
              <a:rPr lang="en-US" altLang="zh-CN"/>
              <a:t>), (P</a:t>
            </a:r>
            <a:r>
              <a:rPr lang="en-US" altLang="zh-CN" baseline="-25000"/>
              <a:t>1</a:t>
            </a:r>
            <a:r>
              <a:rPr lang="en-US" altLang="zh-CN"/>
              <a:t>, P</a:t>
            </a:r>
            <a:r>
              <a:rPr lang="en-US" altLang="zh-CN" baseline="-25000"/>
              <a:t>4</a:t>
            </a:r>
            <a:r>
              <a:rPr lang="en-US" altLang="zh-CN"/>
              <a:t>), (P</a:t>
            </a:r>
            <a:r>
              <a:rPr lang="en-US" altLang="zh-CN" baseline="-25000"/>
              <a:t>2</a:t>
            </a:r>
            <a:r>
              <a:rPr lang="en-US" altLang="zh-CN"/>
              <a:t>, P</a:t>
            </a:r>
            <a:r>
              <a:rPr lang="en-US" altLang="zh-CN" baseline="-25000"/>
              <a:t>5</a:t>
            </a:r>
            <a:r>
              <a:rPr lang="en-US" altLang="zh-CN"/>
              <a:t>), (P</a:t>
            </a:r>
            <a:r>
              <a:rPr lang="en-US" altLang="zh-CN" baseline="-25000"/>
              <a:t>3</a:t>
            </a:r>
            <a:r>
              <a:rPr lang="en-US" altLang="zh-CN"/>
              <a:t>, P</a:t>
            </a:r>
            <a:r>
              <a:rPr lang="en-US" altLang="zh-CN" baseline="-25000"/>
              <a:t>5</a:t>
            </a:r>
            <a:r>
              <a:rPr lang="en-US" altLang="zh-CN"/>
              <a:t>), (P</a:t>
            </a:r>
            <a:r>
              <a:rPr lang="en-US" altLang="zh-CN" baseline="-25000"/>
              <a:t>4</a:t>
            </a:r>
            <a:r>
              <a:rPr lang="en-US" altLang="zh-CN"/>
              <a:t>, P</a:t>
            </a:r>
            <a:r>
              <a:rPr lang="en-US" altLang="zh-CN" baseline="-25000"/>
              <a:t>6</a:t>
            </a:r>
            <a:r>
              <a:rPr lang="en-US" altLang="zh-CN"/>
              <a:t>), (P</a:t>
            </a:r>
            <a:r>
              <a:rPr lang="en-US" altLang="zh-CN" baseline="-25000"/>
              <a:t>4</a:t>
            </a:r>
            <a:r>
              <a:rPr lang="en-US" altLang="zh-CN"/>
              <a:t>, P</a:t>
            </a:r>
            <a:r>
              <a:rPr lang="en-US" altLang="zh-CN" baseline="-25000"/>
              <a:t>7</a:t>
            </a:r>
            <a:r>
              <a:rPr lang="en-US" altLang="zh-CN"/>
              <a:t>), (P</a:t>
            </a:r>
            <a:r>
              <a:rPr lang="en-US" altLang="zh-CN" baseline="-25000"/>
              <a:t>5</a:t>
            </a:r>
            <a:r>
              <a:rPr lang="en-US" altLang="zh-CN"/>
              <a:t>, P</a:t>
            </a:r>
            <a:r>
              <a:rPr lang="en-US" altLang="zh-CN" baseline="-25000"/>
              <a:t>8</a:t>
            </a:r>
            <a:r>
              <a:rPr lang="en-US" altLang="zh-CN"/>
              <a:t>), (P</a:t>
            </a:r>
            <a:r>
              <a:rPr lang="en-US" altLang="zh-CN" baseline="-25000"/>
              <a:t>6</a:t>
            </a:r>
            <a:r>
              <a:rPr lang="en-US" altLang="zh-CN"/>
              <a:t>, P</a:t>
            </a:r>
            <a:r>
              <a:rPr lang="en-US" altLang="zh-CN" baseline="-25000"/>
              <a:t>8</a:t>
            </a:r>
            <a:r>
              <a:rPr lang="en-US" altLang="zh-CN"/>
              <a:t>), (P</a:t>
            </a:r>
            <a:r>
              <a:rPr lang="en-US" altLang="zh-CN" baseline="-25000"/>
              <a:t>7</a:t>
            </a:r>
            <a:r>
              <a:rPr lang="en-US" altLang="zh-CN"/>
              <a:t>, P</a:t>
            </a:r>
            <a:r>
              <a:rPr lang="en-US" altLang="zh-CN" baseline="-25000"/>
              <a:t>9</a:t>
            </a:r>
            <a:r>
              <a:rPr lang="en-US" altLang="zh-CN"/>
              <a:t>), (P</a:t>
            </a:r>
            <a:r>
              <a:rPr lang="en-US" altLang="zh-CN" baseline="-25000"/>
              <a:t>8</a:t>
            </a:r>
            <a:r>
              <a:rPr lang="en-US" altLang="zh-CN"/>
              <a:t>, P</a:t>
            </a:r>
            <a:r>
              <a:rPr lang="en-US" altLang="zh-CN" baseline="-25000"/>
              <a:t>9</a:t>
            </a:r>
            <a:r>
              <a:rPr lang="en-US" altLang="zh-CN"/>
              <a:t>)}</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306450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1.  CPU</a:t>
            </a:r>
            <a:r>
              <a:rPr lang="zh-CN" altLang="en-US">
                <a:latin typeface="黑体" panose="02010609060101010101" pitchFamily="49" charset="-122"/>
                <a:ea typeface="黑体" panose="02010609060101010101" pitchFamily="49" charset="-122"/>
              </a:rPr>
              <a:t>的时钟频率问题</a:t>
            </a:r>
            <a:r>
              <a:rPr lang="zh-CN" altLang="en-US"/>
              <a:t/>
            </a:r>
            <a:br>
              <a:rPr lang="zh-CN" altLang="en-US"/>
            </a:br>
            <a:r>
              <a:rPr lang="zh-CN" altLang="en-US"/>
              <a:t>　　在早期，人们首先是采用提高</a:t>
            </a:r>
            <a:r>
              <a:rPr lang="en-US" altLang="zh-CN"/>
              <a:t>CPU</a:t>
            </a:r>
            <a:r>
              <a:rPr lang="zh-CN" altLang="en-US"/>
              <a:t>时钟频率的方法提高计算速度。</a:t>
            </a:r>
            <a:r>
              <a:rPr lang="en-US" altLang="zh-CN"/>
              <a:t>CPU</a:t>
            </a:r>
            <a:r>
              <a:rPr lang="zh-CN" altLang="en-US"/>
              <a:t>的时钟频率已从早期的每秒钟嘀嗒数十次，发展到现在的数兆赫兹</a:t>
            </a:r>
            <a:r>
              <a:rPr lang="en-US" altLang="zh-CN"/>
              <a:t>(GHz)</a:t>
            </a:r>
            <a:r>
              <a:rPr lang="zh-CN" altLang="en-US"/>
              <a:t>，这主要得益于芯片制造工艺水平的提高。</a:t>
            </a:r>
          </a:p>
        </p:txBody>
      </p:sp>
      <p:sp>
        <p:nvSpPr>
          <p:cNvPr id="71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18752868"/>
      </p:ext>
    </p:extLst>
  </p:cSld>
  <p:clrMapOvr>
    <a:masterClrMapping/>
  </p:clrMapOvr>
  <p:timing>
    <p:tnLst>
      <p:par>
        <p:cTn id="1" dur="indefinite" restart="never" nodeType="tmRoot"/>
      </p:par>
    </p:tn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增加系统吞吐量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随着系统中处理机数目的增加，系统的处理能力也相应增强，显然，这可使系统在单位时间内完成更多的工作，即增加系统吞吐量。当然，为了能使多个处理机协调地工作，系统也必须为此付出一定的开销。因此，利用</a:t>
            </a:r>
            <a:r>
              <a:rPr lang="en-US" altLang="zh-CN"/>
              <a:t>n</a:t>
            </a:r>
            <a:r>
              <a:rPr lang="zh-CN" altLang="en-US"/>
              <a:t>台处理机运行时所获得的加速比，并不能达到一台处理机时的</a:t>
            </a:r>
            <a:r>
              <a:rPr lang="en-US" altLang="zh-CN"/>
              <a:t>n</a:t>
            </a:r>
            <a:r>
              <a:rPr lang="zh-CN" altLang="en-US"/>
              <a:t>倍。</a:t>
            </a:r>
          </a:p>
        </p:txBody>
      </p:sp>
      <p:sp>
        <p:nvSpPr>
          <p:cNvPr id="712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69230951"/>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节省投资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在达到相同处理能力的情况下，与</a:t>
            </a:r>
            <a:r>
              <a:rPr lang="en-US" altLang="zh-CN"/>
              <a:t>n</a:t>
            </a:r>
            <a:r>
              <a:rPr lang="zh-CN" altLang="en-US"/>
              <a:t>台独立的计算机相比，采用具有</a:t>
            </a:r>
            <a:r>
              <a:rPr lang="en-US" altLang="zh-CN"/>
              <a:t>n</a:t>
            </a:r>
            <a:r>
              <a:rPr lang="zh-CN" altLang="en-US"/>
              <a:t>个处理机的系统，可以更节省费用。这是因为，此时的</a:t>
            </a:r>
            <a:r>
              <a:rPr lang="en-US" altLang="zh-CN"/>
              <a:t>n</a:t>
            </a:r>
            <a:r>
              <a:rPr lang="zh-CN" altLang="en-US"/>
              <a:t>个处理机可以做在同一个机箱中，使用同一个电源和共享一部分资源，如外设、内存等。</a:t>
            </a:r>
          </a:p>
        </p:txBody>
      </p:sp>
      <p:sp>
        <p:nvSpPr>
          <p:cNvPr id="713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6672052"/>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提高系统可靠性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MPS</a:t>
            </a:r>
            <a:r>
              <a:rPr lang="zh-CN" altLang="en-US"/>
              <a:t>中，通常都具有系统重构的功能，即当其中任何一个处理机发生故障时，系统可以进行重构，然后继续运行。亦即可以立即将故障处理机上所处理的任务迁移到其它的一个或多个处理机上继续处理，保证整个系统仍能正常运行，其影响仅仅表现为系统性能上的少许降低。例如，对于一个含有</a:t>
            </a:r>
            <a:r>
              <a:rPr lang="en-US" altLang="zh-CN"/>
              <a:t>10</a:t>
            </a:r>
            <a:r>
              <a:rPr lang="zh-CN" altLang="en-US"/>
              <a:t>个</a:t>
            </a:r>
            <a:r>
              <a:rPr lang="en-US" altLang="zh-CN"/>
              <a:t>CPU</a:t>
            </a:r>
            <a:r>
              <a:rPr lang="zh-CN" altLang="en-US"/>
              <a:t>的系统，如果其中某一个</a:t>
            </a:r>
            <a:r>
              <a:rPr lang="en-US" altLang="zh-CN"/>
              <a:t>CPU</a:t>
            </a:r>
            <a:r>
              <a:rPr lang="zh-CN" altLang="en-US"/>
              <a:t>出现故障，整个系统性能大约降低</a:t>
            </a:r>
            <a:r>
              <a:rPr lang="en-US" altLang="zh-CN"/>
              <a:t>10%</a:t>
            </a:r>
            <a:r>
              <a:rPr lang="zh-CN" altLang="en-US"/>
              <a:t>。</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0713547"/>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10.1.2  </a:t>
            </a:r>
            <a:r>
              <a:rPr lang="zh-CN" altLang="en-US">
                <a:latin typeface="黑体" panose="02010609060101010101" pitchFamily="49" charset="-122"/>
                <a:ea typeface="黑体" panose="02010609060101010101" pitchFamily="49" charset="-122"/>
              </a:rPr>
              <a:t>多处理机系统的类型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．紧密耦合</a:t>
            </a:r>
            <a:r>
              <a:rPr lang="en-US" altLang="zh-CN">
                <a:latin typeface="黑体" panose="02010609060101010101" pitchFamily="49" charset="-122"/>
                <a:ea typeface="黑体" panose="02010609060101010101" pitchFamily="49" charset="-122"/>
              </a:rPr>
              <a:t>MPS</a:t>
            </a:r>
            <a:r>
              <a:rPr lang="zh-CN" altLang="en-US">
                <a:latin typeface="黑体" panose="02010609060101010101" pitchFamily="49" charset="-122"/>
                <a:ea typeface="黑体" panose="02010609060101010101" pitchFamily="49" charset="-122"/>
              </a:rPr>
              <a:t>和松弛耦合</a:t>
            </a:r>
            <a:r>
              <a:rPr lang="en-US" altLang="zh-CN">
                <a:latin typeface="黑体" panose="02010609060101010101" pitchFamily="49" charset="-122"/>
                <a:ea typeface="黑体" panose="02010609060101010101" pitchFamily="49" charset="-122"/>
              </a:rPr>
              <a:t>MPS</a:t>
            </a:r>
            <a:br>
              <a:rPr lang="en-US" altLang="zh-CN">
                <a:latin typeface="黑体" panose="02010609060101010101" pitchFamily="49" charset="-122"/>
                <a:ea typeface="黑体" panose="02010609060101010101" pitchFamily="49" charset="-122"/>
              </a:rPr>
            </a:br>
            <a:r>
              <a:rPr lang="zh-CN" altLang="en-US"/>
              <a:t>　　从多处理机之间耦合的紧密程度上，可把</a:t>
            </a:r>
            <a:r>
              <a:rPr lang="en-US" altLang="zh-CN"/>
              <a:t>MPS</a:t>
            </a:r>
            <a:r>
              <a:rPr lang="zh-CN" altLang="en-US"/>
              <a:t>分为两类：</a:t>
            </a:r>
            <a:br>
              <a:rPr lang="zh-CN" altLang="en-US"/>
            </a:br>
            <a:r>
              <a:rPr lang="zh-CN" altLang="en-US"/>
              <a:t>　　</a:t>
            </a:r>
            <a:r>
              <a:rPr lang="en-US" altLang="zh-CN"/>
              <a:t>(1) </a:t>
            </a:r>
            <a:r>
              <a:rPr lang="zh-CN" altLang="en-US"/>
              <a:t>紧密耦合</a:t>
            </a:r>
            <a:r>
              <a:rPr lang="en-US" altLang="zh-CN"/>
              <a:t>(Tightly Coupled)MPS</a:t>
            </a:r>
            <a:r>
              <a:rPr lang="zh-CN" altLang="en-US"/>
              <a:t>。 </a:t>
            </a:r>
            <a:br>
              <a:rPr lang="zh-CN" altLang="en-US"/>
            </a:br>
            <a:r>
              <a:rPr lang="zh-CN" altLang="en-US"/>
              <a:t>　　</a:t>
            </a:r>
            <a:r>
              <a:rPr lang="en-US" altLang="zh-CN"/>
              <a:t>(2) </a:t>
            </a:r>
            <a:r>
              <a:rPr lang="zh-CN" altLang="en-US"/>
              <a:t>松散耦合</a:t>
            </a:r>
            <a:r>
              <a:rPr lang="en-US" altLang="zh-CN"/>
              <a:t>(Loosely Coupled)MPS</a:t>
            </a:r>
            <a:r>
              <a:rPr lang="zh-CN" altLang="en-US"/>
              <a:t>。 </a:t>
            </a:r>
          </a:p>
        </p:txBody>
      </p:sp>
      <p:sp>
        <p:nvSpPr>
          <p:cNvPr id="715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3139636"/>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对称多处理器系统和非对称多处理器系统</a:t>
            </a:r>
            <a:r>
              <a:rPr lang="zh-CN" altLang="en-US"/>
              <a:t/>
            </a:r>
            <a:br>
              <a:rPr lang="zh-CN" altLang="en-US"/>
            </a:br>
            <a:r>
              <a:rPr lang="zh-CN" altLang="en-US"/>
              <a:t>　　根据系统中所用处理器的相同与否，可将</a:t>
            </a:r>
            <a:r>
              <a:rPr lang="en-US" altLang="zh-CN"/>
              <a:t>MPS</a:t>
            </a:r>
            <a:r>
              <a:rPr lang="zh-CN" altLang="en-US"/>
              <a:t>分为如下两类：</a:t>
            </a:r>
            <a:br>
              <a:rPr lang="zh-CN" altLang="en-US"/>
            </a:br>
            <a:r>
              <a:rPr lang="zh-CN" altLang="en-US"/>
              <a:t>　　</a:t>
            </a:r>
            <a:r>
              <a:rPr lang="en-US" altLang="zh-CN"/>
              <a:t>(1) </a:t>
            </a:r>
            <a:r>
              <a:rPr lang="zh-CN" altLang="en-US"/>
              <a:t>对称多处理器系统</a:t>
            </a:r>
            <a:r>
              <a:rPr lang="en-US" altLang="zh-CN"/>
              <a:t>SMPS(Symmetric Multiprocessor System)</a:t>
            </a:r>
            <a:r>
              <a:rPr lang="zh-CN" altLang="en-US"/>
              <a:t>。</a:t>
            </a:r>
            <a:br>
              <a:rPr lang="zh-CN" altLang="en-US"/>
            </a:br>
            <a:r>
              <a:rPr lang="zh-CN" altLang="en-US"/>
              <a:t>　　</a:t>
            </a:r>
            <a:r>
              <a:rPr lang="en-US" altLang="zh-CN"/>
              <a:t>(2) </a:t>
            </a:r>
            <a:r>
              <a:rPr lang="zh-CN" altLang="en-US"/>
              <a:t>非对称多处理器系统</a:t>
            </a:r>
            <a:r>
              <a:rPr lang="en-US" altLang="zh-CN"/>
              <a:t>ASMPS (Asymmetric Multiprocessor System)</a:t>
            </a:r>
            <a:r>
              <a:rPr lang="zh-CN" altLang="en-US"/>
              <a:t>。 </a:t>
            </a:r>
          </a:p>
        </p:txBody>
      </p:sp>
      <p:sp>
        <p:nvSpPr>
          <p:cNvPr id="716803" name="Rectangle 3"/>
          <p:cNvSpPr>
            <a:spLocks noGrp="1" noChangeArrowheads="1"/>
          </p:cNvSpPr>
          <p:nvPr>
            <p:ph type="body" idx="1"/>
          </p:nvPr>
        </p:nvSpPr>
        <p:spPr/>
        <p:txBody>
          <a:bodyPr/>
          <a:lstStyle/>
          <a:p>
            <a:endParaRPr lang="zh-CN" altLang="zh-CN"/>
          </a:p>
        </p:txBody>
      </p:sp>
      <p:sp>
        <p:nvSpPr>
          <p:cNvPr id="716804"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21943595"/>
      </p:ext>
    </p:extLst>
  </p:cSld>
  <p:clrMapOvr>
    <a:masterClrMapping/>
  </p:clrMapOvr>
  <p:timing>
    <p:tnLst>
      <p:par>
        <p:cTn id="1" dur="indefinite" restart="never" nodeType="tmRoot"/>
      </p:par>
    </p:tnLst>
  </p:timing>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sz="3200">
                <a:latin typeface="黑体" panose="02010609060101010101" pitchFamily="49" charset="-122"/>
                <a:ea typeface="黑体" panose="02010609060101010101" pitchFamily="49" charset="-122"/>
              </a:rPr>
              <a:t>10.2  </a:t>
            </a:r>
            <a:r>
              <a:rPr lang="zh-CN" altLang="en-US" sz="3200">
                <a:latin typeface="黑体" panose="02010609060101010101" pitchFamily="49" charset="-122"/>
                <a:ea typeface="黑体" panose="02010609060101010101" pitchFamily="49" charset="-122"/>
              </a:rPr>
              <a:t>多处理机系统的结构</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10.2.1  UMA</a:t>
            </a:r>
            <a:r>
              <a:rPr lang="zh-CN" altLang="en-US">
                <a:latin typeface="黑体" panose="02010609060101010101" pitchFamily="49" charset="-122"/>
                <a:ea typeface="黑体" panose="02010609060101010101" pitchFamily="49" charset="-122"/>
              </a:rPr>
              <a:t>多处理机系统的结构</a:t>
            </a:r>
            <a:br>
              <a:rPr lang="zh-CN" altLang="en-US">
                <a:latin typeface="黑体" panose="02010609060101010101" pitchFamily="49" charset="-122"/>
                <a:ea typeface="黑体" panose="02010609060101010101" pitchFamily="49" charset="-122"/>
              </a:rPr>
            </a:br>
            <a:r>
              <a:rPr lang="zh-CN" altLang="en-US"/>
              <a:t>　　所谓</a:t>
            </a:r>
            <a:r>
              <a:rPr lang="en-US" altLang="zh-CN"/>
              <a:t>UMA(Uniform Memory Access)</a:t>
            </a:r>
            <a:r>
              <a:rPr lang="zh-CN" altLang="en-US"/>
              <a:t>，即统一内存访问</a:t>
            </a:r>
            <a:r>
              <a:rPr lang="en-US" altLang="zh-CN"/>
              <a:t>(</a:t>
            </a:r>
            <a:r>
              <a:rPr lang="zh-CN" altLang="en-US"/>
              <a:t>也称一致性内存访问</a:t>
            </a:r>
            <a:r>
              <a:rPr lang="en-US" altLang="zh-CN"/>
              <a:t>)</a:t>
            </a:r>
            <a:r>
              <a:rPr lang="zh-CN" altLang="en-US"/>
              <a:t>。在这种结构的多处理机系统中，各处理器单元</a:t>
            </a:r>
            <a:r>
              <a:rPr lang="en-US" altLang="zh-CN"/>
              <a:t>(CPU)</a:t>
            </a:r>
            <a:r>
              <a:rPr lang="zh-CN" altLang="en-US"/>
              <a:t>在功能和结构上都是相同的，在处理上没有主从之分</a:t>
            </a:r>
            <a:r>
              <a:rPr lang="en-US" altLang="zh-CN"/>
              <a:t>(</a:t>
            </a:r>
            <a:r>
              <a:rPr lang="zh-CN" altLang="en-US"/>
              <a:t>即属于</a:t>
            </a:r>
            <a:r>
              <a:rPr lang="en-US" altLang="zh-CN"/>
              <a:t>SMP</a:t>
            </a:r>
            <a:r>
              <a:rPr lang="zh-CN" altLang="en-US"/>
              <a:t>系统</a:t>
            </a:r>
            <a:r>
              <a:rPr lang="en-US" altLang="zh-CN"/>
              <a:t>)</a:t>
            </a:r>
            <a:r>
              <a:rPr lang="zh-CN" altLang="en-US"/>
              <a:t>，每个处理机可以访问不同模块中的存储器单元，并且对于每个存储器单元的读写速度是相同的。 </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0111404"/>
      </p:ext>
    </p:extLst>
  </p:cSld>
  <p:clrMapOvr>
    <a:masterClrMapping/>
  </p:clrMapOvr>
  <p:timing>
    <p:tnLst>
      <p:par>
        <p:cTn id="1" dur="indefinite" restart="never" nodeType="tmRoot"/>
      </p:par>
    </p:tn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基于单总线的</a:t>
            </a:r>
            <a:r>
              <a:rPr lang="en-US" altLang="zh-CN">
                <a:latin typeface="黑体" panose="02010609060101010101" pitchFamily="49" charset="-122"/>
                <a:ea typeface="黑体" panose="02010609060101010101" pitchFamily="49" charset="-122"/>
              </a:rPr>
              <a:t>SMP</a:t>
            </a:r>
            <a:r>
              <a:rPr lang="zh-CN" altLang="en-US">
                <a:latin typeface="黑体" panose="02010609060101010101" pitchFamily="49" charset="-122"/>
                <a:ea typeface="黑体" panose="02010609060101010101" pitchFamily="49" charset="-122"/>
              </a:rPr>
              <a:t>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如图</a:t>
            </a:r>
            <a:r>
              <a:rPr lang="en-US" altLang="zh-CN"/>
              <a:t>10-1(a)</a:t>
            </a:r>
            <a:r>
              <a:rPr lang="zh-CN" altLang="en-US"/>
              <a:t>所示，在这种结构的系统中，把多个处理器与一个集中的存储器相连，所有处理器都通过公用总线访问同一个系统的物理存储器，每个处理机可以访问不同存储器模块中的单元，以及与其它处理机进行通信。这就意味着该系统只需要运行操作系统的一个拷贝，因此，为单处理器系统编写的应用程序可以直接移植到这种系统中运行。 </a:t>
            </a:r>
          </a:p>
        </p:txBody>
      </p:sp>
      <p:sp>
        <p:nvSpPr>
          <p:cNvPr id="718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16544736"/>
      </p:ext>
    </p:extLst>
  </p:cSld>
  <p:clrMapOvr>
    <a:masterClrMapping/>
  </p:clrMapOvr>
  <p:timing>
    <p:tnLst>
      <p:par>
        <p:cTn id="1" dur="indefinite" restart="never" nodeType="tmRoot"/>
      </p:par>
    </p:tnLst>
  </p:timing>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endParaRPr lang="zh-CN" altLang="zh-CN"/>
          </a:p>
        </p:txBody>
      </p:sp>
      <p:sp>
        <p:nvSpPr>
          <p:cNvPr id="719875" name="Rectangle 3"/>
          <p:cNvSpPr>
            <a:spLocks noGrp="1" noChangeArrowheads="1"/>
          </p:cNvSpPr>
          <p:nvPr>
            <p:ph type="body" idx="1"/>
          </p:nvPr>
        </p:nvSpPr>
        <p:spPr>
          <a:xfrm>
            <a:off x="0" y="5084763"/>
            <a:ext cx="9144000" cy="476250"/>
          </a:xfrm>
        </p:spPr>
        <p:txBody>
          <a:bodyPr/>
          <a:lstStyle/>
          <a:p>
            <a:r>
              <a:rPr lang="zh-CN" altLang="en-US"/>
              <a:t>图</a:t>
            </a:r>
            <a:r>
              <a:rPr lang="en-US" altLang="zh-CN"/>
              <a:t>10-1  </a:t>
            </a:r>
            <a:r>
              <a:rPr lang="zh-CN" altLang="en-US"/>
              <a:t>基于总线的</a:t>
            </a:r>
            <a:r>
              <a:rPr lang="en-US" altLang="zh-CN"/>
              <a:t>SMP</a:t>
            </a:r>
            <a:r>
              <a:rPr lang="zh-CN" altLang="en-US"/>
              <a:t>结构</a:t>
            </a:r>
          </a:p>
        </p:txBody>
      </p:sp>
      <p:pic>
        <p:nvPicPr>
          <p:cNvPr id="719876" name="Picture 4" descr="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345362" cy="247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0155"/>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使用多层总线的</a:t>
            </a:r>
            <a:r>
              <a:rPr lang="en-US" altLang="zh-CN">
                <a:latin typeface="黑体" panose="02010609060101010101" pitchFamily="49" charset="-122"/>
                <a:ea typeface="黑体" panose="02010609060101010101" pitchFamily="49" charset="-122"/>
              </a:rPr>
              <a:t>SMP</a:t>
            </a:r>
            <a:r>
              <a:rPr lang="zh-CN" altLang="en-US">
                <a:latin typeface="黑体" panose="02010609060101010101" pitchFamily="49" charset="-122"/>
                <a:ea typeface="黑体" panose="02010609060101010101" pitchFamily="49" charset="-122"/>
              </a:rPr>
              <a:t>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对于单总线结构中存在的总线瓶颈问题的另一个解决方法，就是使用多层总线结构。在这种结构中，系统中所有的</a:t>
            </a:r>
            <a:r>
              <a:rPr lang="en-US" altLang="zh-CN"/>
              <a:t>CPU</a:t>
            </a:r>
            <a:r>
              <a:rPr lang="zh-CN" altLang="en-US"/>
              <a:t>不仅共享一个高速缓存，还有一个本地私有的存储器，如图</a:t>
            </a:r>
            <a:r>
              <a:rPr lang="en-US" altLang="zh-CN"/>
              <a:t>10-1(c)</a:t>
            </a:r>
            <a:r>
              <a:rPr lang="zh-CN" altLang="en-US"/>
              <a:t>所示。 </a:t>
            </a:r>
          </a:p>
        </p:txBody>
      </p:sp>
      <p:sp>
        <p:nvSpPr>
          <p:cNvPr id="72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4531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a:t>　　应当注意，前趋图中是不允许有循环的，否则必然会产生不可能实现的前趋关系。如图</a:t>
            </a:r>
            <a:r>
              <a:rPr lang="en-US" altLang="zh-CN"/>
              <a:t>2-1(b)</a:t>
            </a:r>
            <a:r>
              <a:rPr lang="zh-CN" altLang="en-US"/>
              <a:t>所示的前趋关系中就存在着循环。它一方面要求在</a:t>
            </a:r>
            <a:r>
              <a:rPr lang="en-US" altLang="zh-CN"/>
              <a:t>S3</a:t>
            </a:r>
            <a:r>
              <a:rPr lang="zh-CN" altLang="en-US"/>
              <a:t>开始执行之前，</a:t>
            </a:r>
            <a:r>
              <a:rPr lang="en-US" altLang="zh-CN"/>
              <a:t>S2</a:t>
            </a:r>
            <a:r>
              <a:rPr lang="zh-CN" altLang="en-US"/>
              <a:t>必须完成，另一方面又要求在</a:t>
            </a:r>
            <a:r>
              <a:rPr lang="en-US" altLang="zh-CN"/>
              <a:t>S2</a:t>
            </a:r>
            <a:r>
              <a:rPr lang="zh-CN" altLang="en-US"/>
              <a:t>开始执行之前，</a:t>
            </a:r>
            <a:r>
              <a:rPr lang="en-US" altLang="zh-CN"/>
              <a:t>S3</a:t>
            </a:r>
            <a:r>
              <a:rPr lang="zh-CN" altLang="en-US"/>
              <a:t>必须完成。显然，这种关系是不可能实现的。</a:t>
            </a:r>
            <a:br>
              <a:rPr lang="zh-CN" altLang="en-US"/>
            </a:br>
            <a:r>
              <a:rPr lang="zh-CN" altLang="en-US"/>
              <a:t>　　　　　　　　　</a:t>
            </a:r>
            <a:r>
              <a:rPr lang="en-US" altLang="zh-CN"/>
              <a:t>S</a:t>
            </a:r>
            <a:r>
              <a:rPr lang="en-US" altLang="zh-CN" baseline="-25000"/>
              <a:t>2</a:t>
            </a:r>
            <a:r>
              <a:rPr lang="en-US" altLang="zh-CN"/>
              <a:t>→S</a:t>
            </a:r>
            <a:r>
              <a:rPr lang="en-US" altLang="zh-CN" baseline="-25000"/>
              <a:t>3</a:t>
            </a:r>
            <a:r>
              <a:rPr lang="zh-CN" altLang="en-US"/>
              <a:t>，</a:t>
            </a:r>
            <a:r>
              <a:rPr lang="en-US" altLang="zh-CN"/>
              <a:t>S</a:t>
            </a:r>
            <a:r>
              <a:rPr lang="en-US" altLang="zh-CN" baseline="-25000"/>
              <a:t>3</a:t>
            </a:r>
            <a:r>
              <a:rPr lang="en-US" altLang="zh-CN"/>
              <a:t>→S</a:t>
            </a:r>
            <a:r>
              <a:rPr lang="en-US" altLang="zh-CN" baseline="-25000"/>
              <a:t>2</a:t>
            </a:r>
          </a:p>
        </p:txBody>
      </p:sp>
      <p:sp>
        <p:nvSpPr>
          <p:cNvPr id="714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5828461"/>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使用单级交叉开关的系统结构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在这种结构中，利用电话交换系统中使用交叉开关</a:t>
            </a:r>
            <a:r>
              <a:rPr lang="en-US" altLang="zh-CN"/>
              <a:t>(crossbar switch)</a:t>
            </a:r>
            <a:r>
              <a:rPr lang="zh-CN" altLang="en-US"/>
              <a:t>的方法，如图</a:t>
            </a:r>
            <a:r>
              <a:rPr lang="en-US" altLang="zh-CN"/>
              <a:t>10-2</a:t>
            </a:r>
            <a:r>
              <a:rPr lang="zh-CN" altLang="en-US"/>
              <a:t>所示，将系统中所有的</a:t>
            </a:r>
            <a:r>
              <a:rPr lang="en-US" altLang="zh-CN"/>
              <a:t>CPU</a:t>
            </a:r>
            <a:r>
              <a:rPr lang="zh-CN" altLang="en-US"/>
              <a:t>与存储器结点，通过交叉开关阵列相互连接。每个交叉开关均为其中两个结点</a:t>
            </a:r>
            <a:r>
              <a:rPr lang="en-US" altLang="zh-CN"/>
              <a:t>(CPU</a:t>
            </a:r>
            <a:r>
              <a:rPr lang="zh-CN" altLang="en-US"/>
              <a:t>与存储器模块</a:t>
            </a:r>
            <a:r>
              <a:rPr lang="en-US" altLang="zh-CN"/>
              <a:t>)</a:t>
            </a:r>
            <a:r>
              <a:rPr lang="zh-CN" altLang="en-US"/>
              <a:t>之间提供一条专用连接通路，从而避免了在多个 </a:t>
            </a:r>
            <a:r>
              <a:rPr lang="en-US" altLang="zh-CN"/>
              <a:t>CPU</a:t>
            </a:r>
            <a:r>
              <a:rPr lang="zh-CN" altLang="en-US"/>
              <a:t>之间因为要访问存储器模块所形成的对链路的争夺。而且，在任意两个结点</a:t>
            </a:r>
            <a:r>
              <a:rPr lang="en-US" altLang="zh-CN"/>
              <a:t>(CPU</a:t>
            </a:r>
            <a:r>
              <a:rPr lang="zh-CN" altLang="en-US"/>
              <a:t>与</a:t>
            </a:r>
            <a:r>
              <a:rPr lang="en-US" altLang="zh-CN"/>
              <a:t>CPU)</a:t>
            </a:r>
            <a:r>
              <a:rPr lang="zh-CN" altLang="en-US"/>
              <a:t>之间也都能找到一个交叉开关，在它们之间建立专用连接通路，方便</a:t>
            </a:r>
            <a:r>
              <a:rPr lang="en-US" altLang="zh-CN"/>
              <a:t>CPU</a:t>
            </a:r>
            <a:r>
              <a:rPr lang="zh-CN" altLang="en-US"/>
              <a:t>之间的通信。</a:t>
            </a:r>
          </a:p>
        </p:txBody>
      </p:sp>
      <p:sp>
        <p:nvSpPr>
          <p:cNvPr id="721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8374078"/>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endParaRPr lang="zh-CN" altLang="zh-CN"/>
          </a:p>
        </p:txBody>
      </p:sp>
      <p:sp>
        <p:nvSpPr>
          <p:cNvPr id="722947" name="Rectangle 3"/>
          <p:cNvSpPr>
            <a:spLocks noGrp="1" noChangeArrowheads="1"/>
          </p:cNvSpPr>
          <p:nvPr>
            <p:ph type="body" idx="1"/>
          </p:nvPr>
        </p:nvSpPr>
        <p:spPr/>
        <p:txBody>
          <a:bodyPr/>
          <a:lstStyle/>
          <a:p>
            <a:r>
              <a:rPr lang="zh-CN" altLang="en-US"/>
              <a:t>图</a:t>
            </a:r>
            <a:r>
              <a:rPr lang="en-US" altLang="zh-CN"/>
              <a:t>10-2  </a:t>
            </a:r>
            <a:r>
              <a:rPr lang="zh-CN" altLang="en-US"/>
              <a:t>使用交叉开关的</a:t>
            </a:r>
            <a:r>
              <a:rPr lang="en-US" altLang="zh-CN"/>
              <a:t>UMA</a:t>
            </a:r>
            <a:r>
              <a:rPr lang="zh-CN" altLang="en-US"/>
              <a:t>多处理机系统</a:t>
            </a:r>
          </a:p>
        </p:txBody>
      </p:sp>
      <p:pic>
        <p:nvPicPr>
          <p:cNvPr id="722948" name="Picture 4" descr="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341438"/>
            <a:ext cx="6170612"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549831"/>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使用多级交换网络的系统结构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图</a:t>
            </a:r>
            <a:r>
              <a:rPr lang="en-US" altLang="zh-CN"/>
              <a:t>10-3(a)</a:t>
            </a:r>
            <a:r>
              <a:rPr lang="zh-CN" altLang="en-US"/>
              <a:t>是一个最简单的</a:t>
            </a:r>
            <a:r>
              <a:rPr lang="en-US" altLang="zh-CN"/>
              <a:t>2 × 2</a:t>
            </a:r>
            <a:r>
              <a:rPr lang="zh-CN" altLang="en-US"/>
              <a:t>交叉开关，它有两个输入和两个输出。送入任一输入的信息可以交换到任一输出线上。可以将这样的多级小交换开关分级连接起来，形成多级交叉开关网络，如图</a:t>
            </a:r>
            <a:r>
              <a:rPr lang="en-US" altLang="zh-CN"/>
              <a:t>10-3(b)</a:t>
            </a:r>
            <a:r>
              <a:rPr lang="zh-CN" altLang="en-US"/>
              <a:t>所示，图中的</a:t>
            </a:r>
            <a:r>
              <a:rPr lang="en-US" altLang="zh-CN"/>
              <a:t>1A</a:t>
            </a:r>
            <a:r>
              <a:rPr lang="zh-CN" altLang="en-US"/>
              <a:t>、</a:t>
            </a:r>
            <a:r>
              <a:rPr lang="en-US" altLang="zh-CN"/>
              <a:t>2A</a:t>
            </a:r>
            <a:r>
              <a:rPr lang="zh-CN" altLang="en-US"/>
              <a:t>、</a:t>
            </a:r>
            <a:r>
              <a:rPr lang="en-US" altLang="zh-CN"/>
              <a:t>…</a:t>
            </a:r>
            <a:r>
              <a:rPr lang="zh-CN" altLang="en-US"/>
              <a:t>、</a:t>
            </a:r>
            <a:r>
              <a:rPr lang="en-US" altLang="zh-CN"/>
              <a:t>1B</a:t>
            </a:r>
            <a:r>
              <a:rPr lang="zh-CN" altLang="en-US"/>
              <a:t>、</a:t>
            </a:r>
            <a:r>
              <a:rPr lang="en-US" altLang="zh-CN"/>
              <a:t>…</a:t>
            </a:r>
            <a:r>
              <a:rPr lang="zh-CN" altLang="en-US"/>
              <a:t>、</a:t>
            </a:r>
            <a:r>
              <a:rPr lang="en-US" altLang="zh-CN"/>
              <a:t>3C</a:t>
            </a:r>
            <a:r>
              <a:rPr lang="zh-CN" altLang="en-US"/>
              <a:t>等都是一个交叉开关级，在相邻级别的交叉开关之间设置固定的物理连接。处理机和存储器模块分别位于网络的两侧，每台处理机通过网络访问存储器模块，而且所有处理机的访问方式都是一样的，机会均等。</a:t>
            </a:r>
          </a:p>
        </p:txBody>
      </p:sp>
      <p:sp>
        <p:nvSpPr>
          <p:cNvPr id="723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3835000"/>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endParaRPr lang="zh-CN" altLang="zh-CN"/>
          </a:p>
        </p:txBody>
      </p:sp>
      <p:sp>
        <p:nvSpPr>
          <p:cNvPr id="724995" name="Rectangle 3"/>
          <p:cNvSpPr>
            <a:spLocks noGrp="1" noChangeArrowheads="1"/>
          </p:cNvSpPr>
          <p:nvPr>
            <p:ph type="body" idx="1"/>
          </p:nvPr>
        </p:nvSpPr>
        <p:spPr>
          <a:xfrm>
            <a:off x="0" y="5589588"/>
            <a:ext cx="9144000" cy="476250"/>
          </a:xfrm>
        </p:spPr>
        <p:txBody>
          <a:bodyPr/>
          <a:lstStyle/>
          <a:p>
            <a:r>
              <a:rPr lang="zh-CN" altLang="en-US"/>
              <a:t>图</a:t>
            </a:r>
            <a:r>
              <a:rPr lang="en-US" altLang="zh-CN"/>
              <a:t>10-3  </a:t>
            </a:r>
            <a:r>
              <a:rPr lang="zh-CN" altLang="en-US"/>
              <a:t>使用多级交换网络的</a:t>
            </a:r>
            <a:r>
              <a:rPr lang="en-US" altLang="zh-CN"/>
              <a:t>SMP</a:t>
            </a:r>
            <a:r>
              <a:rPr lang="zh-CN" altLang="en-US"/>
              <a:t>结构示意图</a:t>
            </a:r>
          </a:p>
        </p:txBody>
      </p:sp>
      <p:pic>
        <p:nvPicPr>
          <p:cNvPr id="724996" name="Picture 4" descr="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7058025"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71127"/>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10.2.2  NUMA</a:t>
            </a:r>
            <a:r>
              <a:rPr lang="zh-CN" altLang="en-US">
                <a:latin typeface="黑体" panose="02010609060101010101" pitchFamily="49" charset="-122"/>
                <a:ea typeface="黑体" panose="02010609060101010101" pitchFamily="49" charset="-122"/>
              </a:rPr>
              <a:t>多处理机系统结构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NUMA</a:t>
            </a:r>
            <a:r>
              <a:rPr lang="zh-CN" altLang="en-US">
                <a:latin typeface="黑体" panose="02010609060101010101" pitchFamily="49" charset="-122"/>
                <a:ea typeface="黑体" panose="02010609060101010101" pitchFamily="49" charset="-122"/>
              </a:rPr>
              <a:t>结构和特点</a:t>
            </a:r>
            <a:br>
              <a:rPr lang="zh-CN" altLang="en-US">
                <a:latin typeface="黑体" panose="02010609060101010101" pitchFamily="49" charset="-122"/>
                <a:ea typeface="黑体" panose="02010609060101010101" pitchFamily="49" charset="-122"/>
              </a:rPr>
            </a:br>
            <a:r>
              <a:rPr lang="zh-CN" altLang="en-US"/>
              <a:t>　　所谓</a:t>
            </a:r>
            <a:r>
              <a:rPr lang="en-US" altLang="zh-CN"/>
              <a:t>NUMA(Nonuniform-Memory- Access)</a:t>
            </a:r>
            <a:r>
              <a:rPr lang="zh-CN" altLang="en-US"/>
              <a:t>，即非统一内存访问</a:t>
            </a:r>
            <a:r>
              <a:rPr lang="en-US" altLang="zh-CN"/>
              <a:t>(</a:t>
            </a:r>
            <a:r>
              <a:rPr lang="zh-CN" altLang="en-US"/>
              <a:t>也称非一致存储访问</a:t>
            </a:r>
            <a:r>
              <a:rPr lang="en-US" altLang="zh-CN"/>
              <a:t>)</a:t>
            </a:r>
            <a:r>
              <a:rPr lang="zh-CN" altLang="en-US"/>
              <a:t>。在这种结构的多处理机系统中，其访问时间随存储字的位置不同而变化，系统中的公共存储期和分布在所有处理机的本地存储器共同构成了系统的全局地址空间，可被所有的处理机访问。</a:t>
            </a:r>
          </a:p>
        </p:txBody>
      </p:sp>
      <p:sp>
        <p:nvSpPr>
          <p:cNvPr id="72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6435156"/>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p:txBody>
          <a:bodyPr/>
          <a:lstStyle/>
          <a:p>
            <a:endParaRPr lang="zh-CN" altLang="zh-CN"/>
          </a:p>
        </p:txBody>
      </p:sp>
      <p:sp>
        <p:nvSpPr>
          <p:cNvPr id="727043" name="Rectangle 3"/>
          <p:cNvSpPr>
            <a:spLocks noGrp="1" noChangeArrowheads="1"/>
          </p:cNvSpPr>
          <p:nvPr>
            <p:ph type="body" idx="1"/>
          </p:nvPr>
        </p:nvSpPr>
        <p:spPr/>
        <p:txBody>
          <a:bodyPr/>
          <a:lstStyle/>
          <a:p>
            <a:r>
              <a:rPr lang="zh-CN" altLang="en-US"/>
              <a:t>图</a:t>
            </a:r>
            <a:r>
              <a:rPr lang="en-US" altLang="zh-CN"/>
              <a:t>10-4  NUMA</a:t>
            </a:r>
            <a:r>
              <a:rPr lang="zh-CN" altLang="en-US"/>
              <a:t>结构的多处理机系统</a:t>
            </a:r>
          </a:p>
        </p:txBody>
      </p:sp>
      <p:pic>
        <p:nvPicPr>
          <p:cNvPr id="727044" name="Picture 4" descr="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19238"/>
            <a:ext cx="7200900" cy="373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66684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 CC-NUMA</a:t>
            </a:r>
            <a:r>
              <a:rPr lang="zh-CN" altLang="en-US">
                <a:latin typeface="黑体" panose="02010609060101010101" pitchFamily="49" charset="-122"/>
                <a:ea typeface="黑体" panose="02010609060101010101" pitchFamily="49" charset="-122"/>
              </a:rPr>
              <a:t>构造方法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目前，对于构造大型的</a:t>
            </a:r>
            <a:r>
              <a:rPr lang="en-US" altLang="zh-CN"/>
              <a:t>CC-NUMA</a:t>
            </a:r>
            <a:r>
              <a:rPr lang="zh-CN" altLang="en-US"/>
              <a:t>多处理机系统，最常用的方法是采用基于目录的多处理机。其基本思想是：对于系统中每一个</a:t>
            </a:r>
            <a:r>
              <a:rPr lang="en-US" altLang="zh-CN"/>
              <a:t>CPU</a:t>
            </a:r>
            <a:r>
              <a:rPr lang="zh-CN" altLang="en-US"/>
              <a:t>所拥有的若干高速缓存单元，都以一定数量的单元为一组，构成一个高速缓存块，为每个</a:t>
            </a:r>
            <a:r>
              <a:rPr lang="en-US" altLang="zh-CN"/>
              <a:t>CPU</a:t>
            </a:r>
            <a:r>
              <a:rPr lang="zh-CN" altLang="en-US"/>
              <a:t>配置一张高速缓存块目录表</a:t>
            </a:r>
            <a:r>
              <a:rPr lang="en-US" altLang="zh-CN"/>
              <a:t>(</a:t>
            </a:r>
            <a:r>
              <a:rPr lang="zh-CN" altLang="en-US"/>
              <a:t>下简称目录表</a:t>
            </a:r>
            <a:r>
              <a:rPr lang="en-US" altLang="zh-CN"/>
              <a:t>)</a:t>
            </a:r>
            <a:r>
              <a:rPr lang="zh-CN" altLang="en-US"/>
              <a:t>，对每一个高速缓存块的位置和状态进行记录和维护。每个</a:t>
            </a:r>
            <a:r>
              <a:rPr lang="en-US" altLang="zh-CN"/>
              <a:t>CPU</a:t>
            </a:r>
            <a:r>
              <a:rPr lang="zh-CN" altLang="en-US"/>
              <a:t>的每条访问存储器单元的指令都必须首先查询这张表，从中判断该存储器单元是否在目录表中，即其内容是否已存在于某个高速缓存块中，并进行相应的操作。 </a:t>
            </a:r>
          </a:p>
        </p:txBody>
      </p:sp>
      <p:sp>
        <p:nvSpPr>
          <p:cNvPr id="728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03124693"/>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endParaRPr lang="zh-CN" altLang="zh-CN"/>
          </a:p>
        </p:txBody>
      </p:sp>
      <p:sp>
        <p:nvSpPr>
          <p:cNvPr id="729091" name="Rectangle 3"/>
          <p:cNvSpPr>
            <a:spLocks noGrp="1" noChangeArrowheads="1"/>
          </p:cNvSpPr>
          <p:nvPr>
            <p:ph type="body" idx="1"/>
          </p:nvPr>
        </p:nvSpPr>
        <p:spPr/>
        <p:txBody>
          <a:bodyPr/>
          <a:lstStyle/>
          <a:p>
            <a:r>
              <a:rPr lang="zh-CN" altLang="en-US"/>
              <a:t>图</a:t>
            </a:r>
            <a:r>
              <a:rPr lang="en-US" altLang="zh-CN"/>
              <a:t>10-5  CC-NUMA</a:t>
            </a:r>
            <a:r>
              <a:rPr lang="zh-CN" altLang="en-US"/>
              <a:t>构造方法</a:t>
            </a:r>
          </a:p>
        </p:txBody>
      </p:sp>
      <p:pic>
        <p:nvPicPr>
          <p:cNvPr id="729092" name="Picture 4" descr="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84313"/>
            <a:ext cx="6913563" cy="3778250"/>
          </a:xfrm>
          <a:prstGeom prst="rect">
            <a:avLst/>
          </a:prstGeom>
          <a:noFill/>
          <a:extLst>
            <a:ext uri="{909E8E84-426E-40DD-AFC4-6F175D3DCCD1}">
              <a14:hiddenFill xmlns:a14="http://schemas.microsoft.com/office/drawing/2010/main">
                <a:solidFill>
                  <a:srgbClr val="FFFFFF"/>
                </a:solidFill>
              </a14:hiddenFill>
            </a:ext>
          </a:extLst>
        </p:spPr>
      </p:pic>
      <p:sp>
        <p:nvSpPr>
          <p:cNvPr id="729093" name="AutoShape 5">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13548171"/>
      </p:ext>
    </p:extLst>
  </p:cSld>
  <p:clrMapOvr>
    <a:masterClrMapping/>
  </p:clrMapOvr>
  <p:timing>
    <p:tnLst>
      <p:par>
        <p:cTn id="1" dur="indefinite" restart="never" nodeType="tmRoot"/>
      </p:par>
    </p:tnLst>
  </p:timing>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10.3  </a:t>
            </a:r>
            <a:r>
              <a:rPr lang="zh-CN" altLang="en-US" sz="3200">
                <a:latin typeface="黑体" panose="02010609060101010101" pitchFamily="49" charset="-122"/>
                <a:ea typeface="黑体" panose="02010609060101010101" pitchFamily="49" charset="-122"/>
              </a:rPr>
              <a:t>多处理机操作系统的特征与分类</a:t>
            </a:r>
            <a:br>
              <a:rPr lang="zh-CN" altLang="en-US" sz="3200">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r>
            <a:br>
              <a:rPr lang="zh-CN" altLang="en-US">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10.3.1  </a:t>
            </a:r>
            <a:r>
              <a:rPr lang="zh-CN" altLang="en-US">
                <a:latin typeface="黑体" panose="02010609060101010101" pitchFamily="49" charset="-122"/>
                <a:ea typeface="黑体" panose="02010609060101010101" pitchFamily="49" charset="-122"/>
              </a:rPr>
              <a:t>多处理机操作系统的特征</a:t>
            </a:r>
            <a:br>
              <a:rPr lang="zh-CN" altLang="en-US">
                <a:latin typeface="黑体" panose="02010609060101010101" pitchFamily="49" charset="-122"/>
                <a:ea typeface="黑体" panose="02010609060101010101" pitchFamily="49" charset="-122"/>
              </a:rPr>
            </a:br>
            <a:r>
              <a:rPr lang="zh-CN" altLang="en-US"/>
              <a:t>　　多处理机操作系统是在单机多道程序系统的基础上发展起来的，它们之间有许多相似之处，但也存在着较大的差异。归纳起来，多处理机操作系统具有以下几方面的新特征：</a:t>
            </a:r>
          </a:p>
        </p:txBody>
      </p:sp>
      <p:sp>
        <p:nvSpPr>
          <p:cNvPr id="73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8232859"/>
      </p:ext>
    </p:extLst>
  </p:cSld>
  <p:clrMapOvr>
    <a:masterClrMapping/>
  </p:clrMapOvr>
  <p:timing>
    <p:tnLst>
      <p:par>
        <p:cTn id="1" dur="indefinite" restart="never" nodeType="tmRoot"/>
      </p:par>
    </p:tnLst>
  </p:timing>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并行性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单机多道程序系统的主要目标是，为用户建立多个虚拟处理机以及模拟多处理机环境，使程序能并发执行，从而改善资源利用率并提高系统的吞吐量。而在多处理机系统中，由于存在着多个实处理机，已经可使多个进程并行执行，因此，多处理机操作系统的主要目标应是进一步增强程序执行的并行性程度，以获得更高的系统吞吐量及提高系统的运算速度。 </a:t>
            </a:r>
          </a:p>
        </p:txBody>
      </p:sp>
      <p:sp>
        <p:nvSpPr>
          <p:cNvPr id="731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36101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endParaRPr lang="zh-CN" altLang="zh-CN"/>
          </a:p>
        </p:txBody>
      </p:sp>
      <p:sp>
        <p:nvSpPr>
          <p:cNvPr id="715779" name="Rectangle 3"/>
          <p:cNvSpPr>
            <a:spLocks noGrp="1" noChangeArrowheads="1"/>
          </p:cNvSpPr>
          <p:nvPr>
            <p:ph type="body" idx="1"/>
          </p:nvPr>
        </p:nvSpPr>
        <p:spPr>
          <a:xfrm>
            <a:off x="0" y="5516563"/>
            <a:ext cx="9144000" cy="476250"/>
          </a:xfrm>
        </p:spPr>
        <p:txBody>
          <a:bodyPr/>
          <a:lstStyle/>
          <a:p>
            <a:r>
              <a:rPr lang="zh-CN" altLang="en-US"/>
              <a:t>图</a:t>
            </a:r>
            <a:r>
              <a:rPr lang="en-US" altLang="zh-CN"/>
              <a:t>2-1  </a:t>
            </a:r>
            <a:r>
              <a:rPr lang="zh-CN" altLang="en-US"/>
              <a:t>前趋图</a:t>
            </a:r>
          </a:p>
        </p:txBody>
      </p:sp>
      <p:pic>
        <p:nvPicPr>
          <p:cNvPr id="71578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73238"/>
            <a:ext cx="6313487"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59257"/>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分布性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单处理机系统中，所有的任务都是在同一台处理机上执行的，所有的文件和资源也都处于操作系统的统一管理之下。然而对于多处理机系统而言，无论其结构如何，在任务、资源和对它们的控制等方面，都呈现出一定的分布性。这种情况，在松散耦合系统中表现尤其明显：</a:t>
            </a:r>
            <a:br>
              <a:rPr lang="zh-CN" altLang="en-US"/>
            </a:br>
            <a:r>
              <a:rPr lang="zh-CN" altLang="en-US"/>
              <a:t>　　</a:t>
            </a:r>
            <a:r>
              <a:rPr lang="en-US" altLang="zh-CN"/>
              <a:t>(1) </a:t>
            </a:r>
            <a:r>
              <a:rPr lang="zh-CN" altLang="en-US"/>
              <a:t>任务的分布</a:t>
            </a:r>
            <a:br>
              <a:rPr lang="zh-CN" altLang="en-US"/>
            </a:br>
            <a:r>
              <a:rPr lang="zh-CN" altLang="en-US"/>
              <a:t>　　</a:t>
            </a:r>
            <a:r>
              <a:rPr lang="en-US" altLang="zh-CN"/>
              <a:t>(2) </a:t>
            </a:r>
            <a:r>
              <a:rPr lang="zh-CN" altLang="en-US"/>
              <a:t>资源的分布</a:t>
            </a:r>
            <a:br>
              <a:rPr lang="zh-CN" altLang="en-US"/>
            </a:br>
            <a:r>
              <a:rPr lang="zh-CN" altLang="en-US"/>
              <a:t>　　</a:t>
            </a:r>
            <a:r>
              <a:rPr lang="en-US" altLang="zh-CN"/>
              <a:t>(3) </a:t>
            </a:r>
            <a:r>
              <a:rPr lang="zh-CN" altLang="en-US"/>
              <a:t>控制的分布</a:t>
            </a:r>
          </a:p>
        </p:txBody>
      </p:sp>
      <p:sp>
        <p:nvSpPr>
          <p:cNvPr id="732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3708848"/>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机间的通信和同步性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处理机系统中，不仅在同一处理机上并发执行的诸进程之间，由于资源共享和相互合作的需要，须实现同步和通信，而且在不同处理机上运行的不同进程之间，也需要进行同步和通信，除了它们之间也需要资源共享和相互合作外，这对于提高程序执行的并行性、改善系统的性能至关重要。 </a:t>
            </a:r>
          </a:p>
        </p:txBody>
      </p:sp>
      <p:sp>
        <p:nvSpPr>
          <p:cNvPr id="73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65611218"/>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可重构性</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提高系统的可靠性，在多处理机系统中，应使操作系统具有这样的能力：当系统中某个处理机或存储模块等资源发生故障时，系统能够自动切除故障资源，换上备份资源，并对系统进行重构，保证其能继续工作。 </a:t>
            </a:r>
          </a:p>
        </p:txBody>
      </p:sp>
      <p:sp>
        <p:nvSpPr>
          <p:cNvPr id="73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7866281"/>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10.3.2  </a:t>
            </a:r>
            <a:r>
              <a:rPr lang="zh-CN" altLang="en-US">
                <a:latin typeface="黑体" panose="02010609060101010101" pitchFamily="49" charset="-122"/>
                <a:ea typeface="黑体" panose="02010609060101010101" pitchFamily="49" charset="-122"/>
              </a:rPr>
              <a:t>多处理机操作系统的功能</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进程管理</a:t>
            </a:r>
            <a:br>
              <a:rPr lang="zh-CN" altLang="en-US">
                <a:latin typeface="黑体" panose="02010609060101010101" pitchFamily="49" charset="-122"/>
                <a:ea typeface="黑体" panose="02010609060101010101" pitchFamily="49" charset="-122"/>
              </a:rPr>
            </a:br>
            <a:r>
              <a:rPr lang="zh-CN" altLang="en-US"/>
              <a:t>　　对于多处理机系统中的进程管理，主要体现在进程同步和进程通信几个方面：</a:t>
            </a:r>
            <a:br>
              <a:rPr lang="zh-CN" altLang="en-US"/>
            </a:br>
            <a:r>
              <a:rPr lang="zh-CN" altLang="en-US"/>
              <a:t>　　</a:t>
            </a:r>
            <a:r>
              <a:rPr lang="en-US" altLang="zh-CN"/>
              <a:t>1) </a:t>
            </a:r>
            <a:r>
              <a:rPr lang="zh-CN" altLang="en-US"/>
              <a:t>进程同步</a:t>
            </a:r>
            <a:br>
              <a:rPr lang="zh-CN" altLang="en-US"/>
            </a:br>
            <a:r>
              <a:rPr lang="zh-CN" altLang="en-US"/>
              <a:t>　　</a:t>
            </a:r>
            <a:r>
              <a:rPr lang="en-US" altLang="zh-CN"/>
              <a:t>2) </a:t>
            </a:r>
            <a:r>
              <a:rPr lang="zh-CN" altLang="en-US"/>
              <a:t>进程通信</a:t>
            </a:r>
            <a:br>
              <a:rPr lang="zh-CN" altLang="en-US"/>
            </a:br>
            <a:r>
              <a:rPr lang="zh-CN" altLang="en-US"/>
              <a:t>　　</a:t>
            </a:r>
            <a:r>
              <a:rPr lang="en-US" altLang="zh-CN"/>
              <a:t>3) </a:t>
            </a:r>
            <a:r>
              <a:rPr lang="zh-CN" altLang="en-US"/>
              <a:t>进程调度</a:t>
            </a:r>
            <a:br>
              <a:rPr lang="zh-CN" altLang="en-US"/>
            </a:br>
            <a:endParaRPr lang="zh-CN" altLang="en-US"/>
          </a:p>
        </p:txBody>
      </p:sp>
      <p:sp>
        <p:nvSpPr>
          <p:cNvPr id="73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0999271"/>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存储器管理</a:t>
            </a:r>
            <a:r>
              <a:rPr lang="zh-CN" altLang="en-US"/>
              <a:t/>
            </a:r>
            <a:br>
              <a:rPr lang="zh-CN" altLang="en-US"/>
            </a:br>
            <a:r>
              <a:rPr lang="zh-CN" altLang="en-US"/>
              <a:t>　　在多处理机环境下，通常每个处理机都有属于自己局部的</a:t>
            </a:r>
            <a:r>
              <a:rPr lang="en-US" altLang="zh-CN"/>
              <a:t>(</a:t>
            </a:r>
            <a:r>
              <a:rPr lang="zh-CN" altLang="en-US"/>
              <a:t>本地</a:t>
            </a:r>
            <a:r>
              <a:rPr lang="en-US" altLang="zh-CN"/>
              <a:t>)</a:t>
            </a:r>
            <a:r>
              <a:rPr lang="zh-CN" altLang="en-US"/>
              <a:t>存储器，也有可供多个处理机所共享的</a:t>
            </a:r>
            <a:r>
              <a:rPr lang="en-US" altLang="zh-CN"/>
              <a:t>(</a:t>
            </a:r>
            <a:r>
              <a:rPr lang="zh-CN" altLang="en-US"/>
              <a:t>系统</a:t>
            </a:r>
            <a:r>
              <a:rPr lang="en-US" altLang="zh-CN"/>
              <a:t>)</a:t>
            </a:r>
            <a:r>
              <a:rPr lang="zh-CN" altLang="en-US"/>
              <a:t>存储器。每个处理机在访问本地存储器模块时，与访问系统存储器或其它处理机的局部存储器模块</a:t>
            </a:r>
            <a:r>
              <a:rPr lang="en-US" altLang="zh-CN"/>
              <a:t>(</a:t>
            </a:r>
            <a:r>
              <a:rPr lang="zh-CN" altLang="en-US"/>
              <a:t>统称远地存储器</a:t>
            </a:r>
            <a:r>
              <a:rPr lang="en-US" altLang="zh-CN"/>
              <a:t>)</a:t>
            </a:r>
            <a:r>
              <a:rPr lang="zh-CN" altLang="en-US"/>
              <a:t>时相比，所花费的时间也可能是不同的。</a:t>
            </a:r>
          </a:p>
        </p:txBody>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720559"/>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pPr>
              <a:lnSpc>
                <a:spcPct val="140000"/>
              </a:lnSpc>
            </a:pPr>
            <a:r>
              <a:rPr lang="zh-CN" altLang="en-US"/>
              <a:t>　　因此，在多处理机系统中，存储器系统的结构十分复杂，致使对存储器系统的管理也变得非常复杂：除了需要具有单机多道程序系统中的地址变换机构和虚拟存储器功能外，还应增强和增加下面的功能和机制：</a:t>
            </a:r>
            <a:br>
              <a:rPr lang="zh-CN" altLang="en-US"/>
            </a:br>
            <a:r>
              <a:rPr lang="zh-CN" altLang="en-US"/>
              <a:t>　　</a:t>
            </a:r>
            <a:r>
              <a:rPr lang="en-US" altLang="zh-CN"/>
              <a:t>(1) </a:t>
            </a:r>
            <a:r>
              <a:rPr lang="zh-CN" altLang="en-US"/>
              <a:t>地址变换机构。 </a:t>
            </a:r>
            <a:br>
              <a:rPr lang="zh-CN" altLang="en-US"/>
            </a:br>
            <a:r>
              <a:rPr lang="zh-CN" altLang="en-US"/>
              <a:t>　　</a:t>
            </a:r>
            <a:r>
              <a:rPr lang="en-US" altLang="zh-CN"/>
              <a:t>(2) </a:t>
            </a:r>
            <a:r>
              <a:rPr lang="zh-CN" altLang="en-US"/>
              <a:t>访问冲突仲裁机构。</a:t>
            </a:r>
            <a:br>
              <a:rPr lang="zh-CN" altLang="en-US"/>
            </a:br>
            <a:r>
              <a:rPr lang="zh-CN" altLang="en-US"/>
              <a:t>　　</a:t>
            </a:r>
            <a:r>
              <a:rPr lang="en-US" altLang="zh-CN"/>
              <a:t>(3) </a:t>
            </a:r>
            <a:r>
              <a:rPr lang="zh-CN" altLang="en-US"/>
              <a:t>数据一致性机制。</a:t>
            </a:r>
          </a:p>
        </p:txBody>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302261"/>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文件管理</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在单处理机系统中，通常只有一个文件系统，所有的文件都存放在磁盘上，采用集中统一管理方式，也称为集中式文件系统。而在多处理机系统中，则可能采用以下三种文件系统管理方式：</a:t>
            </a:r>
            <a:br>
              <a:rPr lang="zh-CN" altLang="en-US"/>
            </a:br>
            <a:r>
              <a:rPr lang="zh-CN" altLang="en-US"/>
              <a:t>　　</a:t>
            </a:r>
            <a:r>
              <a:rPr lang="en-US" altLang="zh-CN"/>
              <a:t>(1) </a:t>
            </a:r>
            <a:r>
              <a:rPr lang="zh-CN" altLang="en-US"/>
              <a:t>集中式。</a:t>
            </a:r>
            <a:br>
              <a:rPr lang="zh-CN" altLang="en-US"/>
            </a:br>
            <a:r>
              <a:rPr lang="zh-CN" altLang="en-US"/>
              <a:t>　　</a:t>
            </a:r>
            <a:r>
              <a:rPr lang="en-US" altLang="zh-CN"/>
              <a:t>(2) </a:t>
            </a:r>
            <a:r>
              <a:rPr lang="zh-CN" altLang="en-US"/>
              <a:t>分散式。</a:t>
            </a:r>
            <a:br>
              <a:rPr lang="zh-CN" altLang="en-US"/>
            </a:br>
            <a:r>
              <a:rPr lang="zh-CN" altLang="en-US"/>
              <a:t>　　</a:t>
            </a:r>
            <a:r>
              <a:rPr lang="en-US" altLang="zh-CN"/>
              <a:t>(3) </a:t>
            </a:r>
            <a:r>
              <a:rPr lang="zh-CN" altLang="en-US"/>
              <a:t>分布式。 </a:t>
            </a:r>
          </a:p>
        </p:txBody>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1471286"/>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系统重构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单处理机系统中，一旦处理机发生故障，将引发整个系统的崩溃。但在多处理机系统中，尤其是在对称多处理机系统中，由于各处理机的结构和功能相同，为了提高系统的可靠性，应使操作系统具有重构能力，即当系统中某个处理机或存储块等资源发生故障时，系统能够自动切除故障资源并换上备份资源，使之继续工作。如果没有备份资源，则重构系统使之降级运行。如果在故障的处理机上有进程亟待执行，操作系统应能安全地把它迁移到其它处理机上继续运行，对处于故障处的其它可利用资源同样也予以安全转移。 </a:t>
            </a:r>
          </a:p>
        </p:txBody>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00697117"/>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10.3.3  </a:t>
            </a:r>
            <a:r>
              <a:rPr lang="zh-CN" altLang="en-US">
                <a:latin typeface="黑体" panose="02010609060101010101" pitchFamily="49" charset="-122"/>
                <a:ea typeface="黑体" panose="02010609060101010101" pitchFamily="49" charset="-122"/>
              </a:rPr>
              <a:t>多处理机操作系统的类型 </a:t>
            </a:r>
            <a:r>
              <a:rPr lang="zh-CN" altLang="en-US"/>
              <a:t/>
            </a:r>
            <a:br>
              <a:rPr lang="zh-CN" altLang="en-US"/>
            </a:br>
            <a:r>
              <a:rPr lang="zh-CN" altLang="en-US"/>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主从式</a:t>
            </a:r>
            <a:r>
              <a:rPr lang="en-US" altLang="zh-CN">
                <a:latin typeface="黑体" panose="02010609060101010101" pitchFamily="49" charset="-122"/>
                <a:ea typeface="黑体" panose="02010609060101010101" pitchFamily="49" charset="-122"/>
              </a:rPr>
              <a:t>(master-slave) </a:t>
            </a:r>
            <a:r>
              <a:rPr lang="en-US" altLang="zh-CN"/>
              <a:t/>
            </a:r>
            <a:br>
              <a:rPr lang="en-US" altLang="zh-CN"/>
            </a:br>
            <a:r>
              <a:rPr lang="zh-CN" altLang="en-US"/>
              <a:t>　　在这种类型的操作系统中，有一台特定的处理机被称为主处理机</a:t>
            </a:r>
            <a:r>
              <a:rPr lang="en-US" altLang="zh-CN"/>
              <a:t>(Master Processor)</a:t>
            </a:r>
            <a:r>
              <a:rPr lang="zh-CN" altLang="en-US"/>
              <a:t>，其它处理机则称为从处理机。操作系统始终运行在主处理机上，负责保持和记录系统中所有处理机的属性、状态等信息，而将其它从处理机视做为可调度和分配的资源，负责为它们分配任务。从处理机不具有调度功能，只能运行主处理机分配给它的任务。</a:t>
            </a:r>
          </a:p>
        </p:txBody>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6535656"/>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lnSpc>
                <a:spcPct val="150000"/>
              </a:lnSpc>
            </a:pPr>
            <a:r>
              <a:rPr lang="zh-CN" altLang="en-US"/>
              <a:t>　　主从式操作系统具有如下优缺点：</a:t>
            </a:r>
            <a:br>
              <a:rPr lang="zh-CN" altLang="en-US"/>
            </a:br>
            <a:r>
              <a:rPr lang="zh-CN" altLang="en-US"/>
              <a:t>　　</a:t>
            </a:r>
            <a:r>
              <a:rPr lang="en-US" altLang="zh-CN"/>
              <a:t>(1) </a:t>
            </a:r>
            <a:r>
              <a:rPr lang="zh-CN" altLang="en-US"/>
              <a:t>易于实现。</a:t>
            </a:r>
            <a:br>
              <a:rPr lang="zh-CN" altLang="en-US"/>
            </a:br>
            <a:r>
              <a:rPr lang="zh-CN" altLang="en-US"/>
              <a:t>　　</a:t>
            </a:r>
            <a:r>
              <a:rPr lang="en-US" altLang="zh-CN"/>
              <a:t>(2) </a:t>
            </a:r>
            <a:r>
              <a:rPr lang="zh-CN" altLang="en-US"/>
              <a:t>资源利用率低。</a:t>
            </a:r>
            <a:br>
              <a:rPr lang="zh-CN" altLang="en-US"/>
            </a:br>
            <a:r>
              <a:rPr lang="zh-CN" altLang="en-US"/>
              <a:t>　　</a:t>
            </a:r>
            <a:r>
              <a:rPr lang="en-US" altLang="zh-CN"/>
              <a:t>(3) </a:t>
            </a:r>
            <a:r>
              <a:rPr lang="zh-CN" altLang="en-US"/>
              <a:t>安全性较差。 </a:t>
            </a:r>
          </a:p>
        </p:txBody>
      </p:sp>
      <p:sp>
        <p:nvSpPr>
          <p:cNvPr id="74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1240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2.1.2  </a:t>
            </a:r>
            <a:r>
              <a:rPr lang="zh-CN" altLang="en-US">
                <a:latin typeface="黑体" panose="02010609060101010101" pitchFamily="49" charset="-122"/>
                <a:ea typeface="黑体" panose="02010609060101010101" pitchFamily="49" charset="-122"/>
              </a:rPr>
              <a:t>程序顺序执行</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程序的顺序执行</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通常，一个应用程序由若干个程序段组成，每一个程序段完成特定的功能，它们在执行时，都需要按照某种先后次序顺序执行，仅当前一程序段执行完后，才运行后一程序段。例如，在进行计算时，应先运行输入程序，用于输入用户的程序和数据；然后运行计算程序，对所输入的数据进行计算；最后才是运行打印程序，打印计算结果。我们用结点</a:t>
            </a:r>
            <a:r>
              <a:rPr lang="en-US" altLang="zh-CN"/>
              <a:t>(Node)</a:t>
            </a:r>
            <a:r>
              <a:rPr lang="zh-CN" altLang="en-US"/>
              <a:t>代表各程序段的操作</a:t>
            </a:r>
            <a:r>
              <a:rPr lang="en-US" altLang="zh-CN"/>
              <a:t>(</a:t>
            </a:r>
            <a:r>
              <a:rPr lang="zh-CN" altLang="en-US"/>
              <a:t>在图</a:t>
            </a:r>
            <a:r>
              <a:rPr lang="en-US" altLang="zh-CN"/>
              <a:t>2-1</a:t>
            </a:r>
            <a:r>
              <a:rPr lang="zh-CN" altLang="en-US"/>
              <a:t>中用圆圈表示</a:t>
            </a:r>
            <a:r>
              <a:rPr lang="en-US" altLang="zh-CN"/>
              <a:t>)</a:t>
            </a:r>
            <a:r>
              <a:rPr lang="zh-CN" altLang="en-US"/>
              <a:t>，其中</a:t>
            </a:r>
            <a:r>
              <a:rPr lang="en-US" altLang="zh-CN"/>
              <a:t>I</a:t>
            </a:r>
            <a:r>
              <a:rPr lang="zh-CN" altLang="en-US"/>
              <a:t>代表输入操作，</a:t>
            </a:r>
            <a:r>
              <a:rPr lang="en-US" altLang="zh-CN"/>
              <a:t>C</a:t>
            </a:r>
            <a:r>
              <a:rPr lang="zh-CN" altLang="en-US"/>
              <a:t>代表计算操作，</a:t>
            </a:r>
            <a:r>
              <a:rPr lang="en-US" altLang="zh-CN"/>
              <a:t>P</a:t>
            </a:r>
            <a:r>
              <a:rPr lang="zh-CN" altLang="en-US"/>
              <a:t>为打印操作，用箭头指示操作的先后次序。</a:t>
            </a:r>
          </a:p>
        </p:txBody>
      </p:sp>
      <p:sp>
        <p:nvSpPr>
          <p:cNvPr id="716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3580684"/>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独立监督式</a:t>
            </a:r>
            <a:r>
              <a:rPr lang="en-US" altLang="zh-CN">
                <a:latin typeface="黑体" panose="02010609060101010101" pitchFamily="49" charset="-122"/>
                <a:ea typeface="黑体" panose="02010609060101010101" pitchFamily="49" charset="-122"/>
              </a:rPr>
              <a:t>(separate supervisor System)</a:t>
            </a:r>
            <a:br>
              <a:rPr lang="en-US" altLang="zh-CN">
                <a:latin typeface="黑体" panose="02010609060101010101" pitchFamily="49" charset="-122"/>
                <a:ea typeface="黑体" panose="02010609060101010101" pitchFamily="49" charset="-122"/>
              </a:rPr>
            </a:br>
            <a:r>
              <a:rPr lang="zh-CN" altLang="en-US"/>
              <a:t>　　独立监督式操作系统具有如下的优缺点：</a:t>
            </a:r>
            <a:br>
              <a:rPr lang="zh-CN" altLang="en-US"/>
            </a:br>
            <a:r>
              <a:rPr lang="zh-CN" altLang="en-US"/>
              <a:t>　　</a:t>
            </a:r>
            <a:r>
              <a:rPr lang="en-US" altLang="zh-CN"/>
              <a:t>(1) </a:t>
            </a:r>
            <a:r>
              <a:rPr lang="zh-CN" altLang="en-US"/>
              <a:t>自主性强。</a:t>
            </a:r>
            <a:br>
              <a:rPr lang="zh-CN" altLang="en-US"/>
            </a:br>
            <a:r>
              <a:rPr lang="zh-CN" altLang="en-US"/>
              <a:t>　　</a:t>
            </a:r>
            <a:r>
              <a:rPr lang="en-US" altLang="zh-CN"/>
              <a:t>(2) </a:t>
            </a:r>
            <a:r>
              <a:rPr lang="zh-CN" altLang="en-US"/>
              <a:t>可靠性高。</a:t>
            </a:r>
            <a:br>
              <a:rPr lang="zh-CN" altLang="en-US"/>
            </a:br>
            <a:r>
              <a:rPr lang="zh-CN" altLang="en-US"/>
              <a:t>　　</a:t>
            </a:r>
            <a:r>
              <a:rPr lang="en-US" altLang="zh-CN"/>
              <a:t>(3) </a:t>
            </a:r>
            <a:r>
              <a:rPr lang="zh-CN" altLang="en-US"/>
              <a:t>实现复杂。</a:t>
            </a:r>
            <a:br>
              <a:rPr lang="zh-CN" altLang="en-US"/>
            </a:br>
            <a:r>
              <a:rPr lang="zh-CN" altLang="en-US"/>
              <a:t>　　</a:t>
            </a:r>
            <a:r>
              <a:rPr lang="en-US" altLang="zh-CN"/>
              <a:t>(4) </a:t>
            </a:r>
            <a:r>
              <a:rPr lang="zh-CN" altLang="en-US"/>
              <a:t>存储空间开销大。</a:t>
            </a:r>
            <a:br>
              <a:rPr lang="zh-CN" altLang="en-US"/>
            </a:br>
            <a:r>
              <a:rPr lang="zh-CN" altLang="en-US"/>
              <a:t>　　</a:t>
            </a:r>
            <a:r>
              <a:rPr lang="en-US" altLang="zh-CN"/>
              <a:t>(5) </a:t>
            </a:r>
            <a:r>
              <a:rPr lang="zh-CN" altLang="en-US"/>
              <a:t>处理机负载不平衡。</a:t>
            </a:r>
          </a:p>
        </p:txBody>
      </p:sp>
      <p:sp>
        <p:nvSpPr>
          <p:cNvPr id="74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84896937"/>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浮动监督式</a:t>
            </a:r>
            <a:r>
              <a:rPr lang="en-US" altLang="zh-CN">
                <a:latin typeface="黑体" panose="02010609060101010101" pitchFamily="49" charset="-122"/>
                <a:ea typeface="黑体" panose="02010609060101010101" pitchFamily="49" charset="-122"/>
              </a:rPr>
              <a:t>(floating supervisor Control Mode)</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浮动监督式，也称为浮动管理程序控制方式，这是最复杂的，但也是最有效、最灵活的一种多处理机操作系统方式，常用于紧密耦合式的对称多处理机系统中。 </a:t>
            </a:r>
          </a:p>
        </p:txBody>
      </p:sp>
      <p:sp>
        <p:nvSpPr>
          <p:cNvPr id="74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00594524"/>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lnSpc>
                <a:spcPct val="140000"/>
              </a:lnSpc>
            </a:pPr>
            <a:r>
              <a:rPr lang="zh-CN" altLang="en-US"/>
              <a:t>　　浮动监督式操作系统具有如下的优缺点：</a:t>
            </a:r>
            <a:br>
              <a:rPr lang="zh-CN" altLang="en-US"/>
            </a:br>
            <a:r>
              <a:rPr lang="zh-CN" altLang="en-US"/>
              <a:t>　　</a:t>
            </a:r>
            <a:r>
              <a:rPr lang="en-US" altLang="zh-CN"/>
              <a:t>(1) </a:t>
            </a:r>
            <a:r>
              <a:rPr lang="zh-CN" altLang="en-US"/>
              <a:t>高灵活性。</a:t>
            </a:r>
            <a:br>
              <a:rPr lang="zh-CN" altLang="en-US"/>
            </a:br>
            <a:r>
              <a:rPr lang="zh-CN" altLang="en-US"/>
              <a:t>　　</a:t>
            </a:r>
            <a:r>
              <a:rPr lang="en-US" altLang="zh-CN"/>
              <a:t>(2) </a:t>
            </a:r>
            <a:r>
              <a:rPr lang="zh-CN" altLang="en-US"/>
              <a:t>高可靠性。</a:t>
            </a:r>
            <a:br>
              <a:rPr lang="zh-CN" altLang="en-US"/>
            </a:br>
            <a:r>
              <a:rPr lang="zh-CN" altLang="en-US"/>
              <a:t>　　</a:t>
            </a:r>
            <a:r>
              <a:rPr lang="en-US" altLang="zh-CN"/>
              <a:t>(3) </a:t>
            </a:r>
            <a:r>
              <a:rPr lang="zh-CN" altLang="en-US"/>
              <a:t>负责均衡。</a:t>
            </a:r>
            <a:br>
              <a:rPr lang="zh-CN" altLang="en-US"/>
            </a:br>
            <a:r>
              <a:rPr lang="zh-CN" altLang="en-US"/>
              <a:t>　　</a:t>
            </a:r>
            <a:r>
              <a:rPr lang="en-US" altLang="zh-CN"/>
              <a:t>(4) </a:t>
            </a:r>
            <a:r>
              <a:rPr lang="zh-CN" altLang="en-US"/>
              <a:t>实现复杂。 </a:t>
            </a:r>
          </a:p>
        </p:txBody>
      </p:sp>
      <p:sp>
        <p:nvSpPr>
          <p:cNvPr id="744451" name="Rectangle 3"/>
          <p:cNvSpPr>
            <a:spLocks noGrp="1" noChangeArrowheads="1"/>
          </p:cNvSpPr>
          <p:nvPr>
            <p:ph type="body" idx="1"/>
          </p:nvPr>
        </p:nvSpPr>
        <p:spPr/>
        <p:txBody>
          <a:bodyPr/>
          <a:lstStyle/>
          <a:p>
            <a:endParaRPr lang="zh-CN" altLang="zh-CN"/>
          </a:p>
        </p:txBody>
      </p:sp>
      <p:sp>
        <p:nvSpPr>
          <p:cNvPr id="74445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74965265"/>
      </p:ext>
    </p:extLst>
  </p:cSld>
  <p:clrMapOvr>
    <a:masterClrMapping/>
  </p:clrMapOvr>
  <p:timing>
    <p:tnLst>
      <p:par>
        <p:cTn id="1" dur="indefinite" restart="never" nodeType="tmRoot"/>
      </p:par>
    </p:tnLst>
  </p:timing>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pPr>
              <a:lnSpc>
                <a:spcPct val="140000"/>
              </a:lnSpc>
            </a:pP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10.4  </a:t>
            </a:r>
            <a:r>
              <a:rPr lang="zh-CN" altLang="en-US" sz="3200">
                <a:latin typeface="黑体" panose="02010609060101010101" pitchFamily="49" charset="-122"/>
                <a:ea typeface="黑体" panose="02010609060101010101" pitchFamily="49" charset="-122"/>
              </a:rPr>
              <a:t>进 程 同 步</a:t>
            </a:r>
            <a:r>
              <a:rPr lang="zh-CN" altLang="en-US"/>
              <a:t/>
            </a:r>
            <a:br>
              <a:rPr lang="zh-CN" altLang="en-US"/>
            </a:br>
            <a:r>
              <a:rPr lang="zh-CN" altLang="en-US"/>
              <a:t/>
            </a:r>
            <a:br>
              <a:rPr lang="zh-CN" altLang="en-US"/>
            </a:br>
            <a:r>
              <a:rPr lang="zh-CN" altLang="en-US"/>
              <a:t>　　在多处理机系统中，进程间的同步显得更加重要和复杂。在紧密耦合多处理机中，多个处理机是共享存储的，因此各处理机上的诸进程之间可通过该共享存储来实现同步，进程间的同步实现相对也比较简单。但对于松散耦合的多处理机，进程之间的同步可能采取的方式较多且复杂，可分为集中式和分布式两大类同步方式。</a:t>
            </a:r>
          </a:p>
        </p:txBody>
      </p:sp>
      <p:sp>
        <p:nvSpPr>
          <p:cNvPr id="74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98246450"/>
      </p:ext>
    </p:extLst>
  </p:cSld>
  <p:clrMapOvr>
    <a:masterClrMapping/>
  </p:clrMapOvr>
  <p:timing>
    <p:tnLst>
      <p:par>
        <p:cTn id="1" dur="indefinite" restart="never" nodeType="tmRoot"/>
      </p:par>
    </p:tnLst>
  </p:timing>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10.4.1  </a:t>
            </a:r>
            <a:r>
              <a:rPr lang="zh-CN" altLang="en-US">
                <a:latin typeface="黑体" panose="02010609060101010101" pitchFamily="49" charset="-122"/>
                <a:ea typeface="黑体" panose="02010609060101010101" pitchFamily="49" charset="-122"/>
              </a:rPr>
              <a:t>集中式与分布式同步方式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中心同步实体</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为实现进程之间的同步，系统中必须有相应的同步实体</a:t>
            </a:r>
            <a:r>
              <a:rPr lang="en-US" altLang="zh-CN"/>
              <a:t>(Synchronizing Entity)</a:t>
            </a:r>
            <a:r>
              <a:rPr lang="zh-CN" altLang="en-US"/>
              <a:t>，如硬件锁、信号量以及进程等。如果该同步实体满足下述两个条件，则称之为中心同步实体：</a:t>
            </a:r>
            <a:br>
              <a:rPr lang="zh-CN" altLang="en-US"/>
            </a:br>
            <a:r>
              <a:rPr lang="zh-CN" altLang="en-US"/>
              <a:t>　　</a:t>
            </a:r>
            <a:r>
              <a:rPr lang="en-US" altLang="zh-CN"/>
              <a:t>(1) </a:t>
            </a:r>
            <a:r>
              <a:rPr lang="zh-CN" altLang="en-US"/>
              <a:t>具有唯一的名字，并且为彼此必须同步的所有进程所知道。</a:t>
            </a:r>
            <a:br>
              <a:rPr lang="zh-CN" altLang="en-US"/>
            </a:br>
            <a:r>
              <a:rPr lang="zh-CN" altLang="en-US"/>
              <a:t>　　</a:t>
            </a:r>
            <a:r>
              <a:rPr lang="en-US" altLang="zh-CN"/>
              <a:t>(2) </a:t>
            </a:r>
            <a:r>
              <a:rPr lang="zh-CN" altLang="en-US"/>
              <a:t>在任何时刻，这些进程中的任何一个都可以访问该同步实体。</a:t>
            </a:r>
          </a:p>
        </p:txBody>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0850879"/>
      </p:ext>
    </p:extLst>
  </p:cSld>
  <p:clrMapOvr>
    <a:masterClrMapping/>
  </p:clrMapOvr>
  <p:timing>
    <p:tnLst>
      <p:par>
        <p:cTn id="1" dur="indefinite" restart="never" nodeType="tmRoot"/>
      </p:par>
    </p:tnLst>
  </p:timing>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集中式同步机构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基于中心同步实体所构成的所有同步机构被称为集中式同步机构。相应的，其它同步机构则称为非集中式同步机构。 </a:t>
            </a:r>
          </a:p>
        </p:txBody>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16760471"/>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集中式与分布式同步算法</a:t>
            </a:r>
            <a:r>
              <a:rPr lang="zh-CN" altLang="en-US"/>
              <a:t/>
            </a:r>
            <a:br>
              <a:rPr lang="zh-CN" altLang="en-US"/>
            </a:br>
            <a:r>
              <a:rPr lang="zh-CN" altLang="en-US"/>
              <a:t>　　在多处理机系统中，为实现进程同步，往往还需要有相应的同步算法支持同步机构，一般分为以下两种：</a:t>
            </a:r>
            <a:br>
              <a:rPr lang="zh-CN" altLang="en-US"/>
            </a:br>
            <a:r>
              <a:rPr lang="zh-CN" altLang="en-US"/>
              <a:t>　　</a:t>
            </a:r>
            <a:r>
              <a:rPr lang="en-US" altLang="zh-CN"/>
              <a:t>(1) </a:t>
            </a:r>
            <a:r>
              <a:rPr lang="zh-CN" altLang="en-US"/>
              <a:t>集中式同步算法。</a:t>
            </a:r>
            <a:br>
              <a:rPr lang="zh-CN" altLang="en-US"/>
            </a:br>
            <a:r>
              <a:rPr lang="zh-CN" altLang="en-US"/>
              <a:t>　　</a:t>
            </a:r>
            <a:r>
              <a:rPr lang="en-US" altLang="zh-CN"/>
              <a:t>(2) </a:t>
            </a:r>
            <a:r>
              <a:rPr lang="zh-CN" altLang="en-US"/>
              <a:t>分布式同步算法。 </a:t>
            </a:r>
          </a:p>
        </p:txBody>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57852768"/>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中心进程方式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该方式是在系统中设置一个中心进程</a:t>
            </a:r>
            <a:r>
              <a:rPr lang="en-US" altLang="zh-CN"/>
              <a:t>(</a:t>
            </a:r>
            <a:r>
              <a:rPr lang="zh-CN" altLang="en-US"/>
              <a:t>或称为协调进程</a:t>
            </a:r>
            <a:r>
              <a:rPr lang="en-US" altLang="zh-CN"/>
              <a:t>)</a:t>
            </a:r>
            <a:r>
              <a:rPr lang="zh-CN" altLang="en-US"/>
              <a:t>，该进程保存了所有用户的存取权限、冲突图</a:t>
            </a:r>
            <a:r>
              <a:rPr lang="en-US" altLang="zh-CN"/>
              <a:t>(conflict graph)</a:t>
            </a:r>
            <a:r>
              <a:rPr lang="zh-CN" altLang="en-US"/>
              <a:t>等信息。 </a:t>
            </a:r>
          </a:p>
        </p:txBody>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3830210"/>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10.4.2  </a:t>
            </a:r>
            <a:r>
              <a:rPr lang="zh-CN" altLang="en-US">
                <a:latin typeface="黑体" panose="02010609060101010101" pitchFamily="49" charset="-122"/>
                <a:ea typeface="黑体" panose="02010609060101010101" pitchFamily="49" charset="-122"/>
              </a:rPr>
              <a:t>自旋锁</a:t>
            </a:r>
            <a:r>
              <a:rPr lang="en-US" altLang="zh-CN">
                <a:latin typeface="黑体" panose="02010609060101010101" pitchFamily="49" charset="-122"/>
                <a:ea typeface="黑体" panose="02010609060101010101" pitchFamily="49" charset="-122"/>
              </a:rPr>
              <a:t>(spin lock)</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自旋锁的引入</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如前所述，在单</a:t>
            </a:r>
            <a:r>
              <a:rPr lang="en-US" altLang="zh-CN"/>
              <a:t>CPU</a:t>
            </a:r>
            <a:r>
              <a:rPr lang="zh-CN" altLang="en-US"/>
              <a:t>系统中，</a:t>
            </a:r>
            <a:r>
              <a:rPr lang="en-US" altLang="zh-CN"/>
              <a:t>CPU</a:t>
            </a:r>
            <a:r>
              <a:rPr lang="zh-CN" altLang="en-US"/>
              <a:t>在执行读</a:t>
            </a:r>
            <a:r>
              <a:rPr lang="en-US" altLang="zh-CN"/>
              <a:t>—</a:t>
            </a:r>
            <a:r>
              <a:rPr lang="zh-CN" altLang="en-US"/>
              <a:t>修改</a:t>
            </a:r>
            <a:r>
              <a:rPr lang="en-US" altLang="zh-CN"/>
              <a:t>—</a:t>
            </a:r>
            <a:r>
              <a:rPr lang="zh-CN" altLang="en-US"/>
              <a:t>写原语操作时，是具有原子性的，即在执行这些操作时不会被中断。保证原子性的基本方法是，在执行原语之前关中断，完成后再开中断。 </a:t>
            </a:r>
          </a:p>
        </p:txBody>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7146225"/>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实现对总线互斥访问的方法</a:t>
            </a:r>
            <a:r>
              <a:rPr lang="zh-CN" altLang="en-US"/>
              <a:t/>
            </a:r>
            <a:br>
              <a:rPr lang="zh-CN" altLang="en-US"/>
            </a:br>
            <a:r>
              <a:rPr lang="zh-CN" altLang="en-US"/>
              <a:t>　　利用自旋锁实现对总线互斥访问的方法是：在总线上设置一个自旋锁，该锁最多只能被一个内核进程持有。 </a:t>
            </a:r>
          </a:p>
        </p:txBody>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67682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　　这样，上述的三个程序段间就存在着这样的前趋关系：</a:t>
            </a:r>
            <a:r>
              <a:rPr lang="en-US" altLang="zh-CN"/>
              <a:t>I</a:t>
            </a:r>
            <a:r>
              <a:rPr lang="en-US" altLang="zh-CN" baseline="-25000"/>
              <a:t>i</a:t>
            </a:r>
            <a:r>
              <a:rPr lang="en-US" altLang="zh-CN"/>
              <a:t>→C</a:t>
            </a:r>
            <a:r>
              <a:rPr lang="en-US" altLang="zh-CN" baseline="-25000"/>
              <a:t>i</a:t>
            </a:r>
            <a:r>
              <a:rPr lang="en-US" altLang="zh-CN"/>
              <a:t>→P</a:t>
            </a:r>
            <a:r>
              <a:rPr lang="en-US" altLang="zh-CN" baseline="-25000"/>
              <a:t>i</a:t>
            </a:r>
            <a:r>
              <a:rPr lang="zh-CN" altLang="en-US"/>
              <a:t>，其执行的顺序可用前趋图</a:t>
            </a:r>
            <a:r>
              <a:rPr lang="en-US" altLang="zh-CN"/>
              <a:t>2-2(a)</a:t>
            </a:r>
            <a:r>
              <a:rPr lang="zh-CN" altLang="en-US"/>
              <a:t>描述。</a:t>
            </a:r>
            <a:br>
              <a:rPr lang="zh-CN" altLang="en-US"/>
            </a:br>
            <a:r>
              <a:rPr lang="zh-CN" altLang="en-US"/>
              <a:t>　　即使是一个程序段，也可能存在着执行顺序问题，下面示出了一个包含了三条语句的程序段：</a:t>
            </a:r>
            <a:br>
              <a:rPr lang="zh-CN" altLang="en-US"/>
            </a:br>
            <a:r>
              <a:rPr lang="zh-CN" altLang="en-US"/>
              <a:t>　　</a:t>
            </a:r>
            <a:r>
              <a:rPr lang="en-US" altLang="zh-CN"/>
              <a:t>S</a:t>
            </a:r>
            <a:r>
              <a:rPr lang="en-US" altLang="zh-CN" baseline="-25000"/>
              <a:t>1</a:t>
            </a:r>
            <a:r>
              <a:rPr lang="en-US" altLang="zh-CN"/>
              <a:t>: a :=x+y</a:t>
            </a:r>
            <a:r>
              <a:rPr lang="zh-CN" altLang="en-US"/>
              <a:t>；</a:t>
            </a:r>
            <a:br>
              <a:rPr lang="zh-CN" altLang="en-US"/>
            </a:br>
            <a:r>
              <a:rPr lang="zh-CN" altLang="en-US"/>
              <a:t>　　</a:t>
            </a:r>
            <a:r>
              <a:rPr lang="en-US" altLang="zh-CN"/>
              <a:t>S</a:t>
            </a:r>
            <a:r>
              <a:rPr lang="en-US" altLang="zh-CN" baseline="-25000"/>
              <a:t>2</a:t>
            </a:r>
            <a:r>
              <a:rPr lang="en-US" altLang="zh-CN"/>
              <a:t>: b :=a-5</a:t>
            </a:r>
            <a:r>
              <a:rPr lang="zh-CN" altLang="en-US"/>
              <a:t>；</a:t>
            </a:r>
            <a:br>
              <a:rPr lang="zh-CN" altLang="en-US"/>
            </a:br>
            <a:r>
              <a:rPr lang="zh-CN" altLang="en-US"/>
              <a:t>　　</a:t>
            </a:r>
            <a:r>
              <a:rPr lang="en-US" altLang="zh-CN"/>
              <a:t>S</a:t>
            </a:r>
            <a:r>
              <a:rPr lang="en-US" altLang="zh-CN" baseline="-25000"/>
              <a:t>3</a:t>
            </a:r>
            <a:r>
              <a:rPr lang="en-US" altLang="zh-CN"/>
              <a:t>: c :=b+1</a:t>
            </a:r>
            <a:r>
              <a:rPr lang="zh-CN" altLang="en-US"/>
              <a:t>；</a:t>
            </a:r>
            <a:br>
              <a:rPr lang="zh-CN" altLang="en-US"/>
            </a:br>
            <a:r>
              <a:rPr lang="zh-CN" altLang="en-US"/>
              <a:t>其中，语句</a:t>
            </a:r>
            <a:r>
              <a:rPr lang="en-US" altLang="zh-CN"/>
              <a:t>S</a:t>
            </a:r>
            <a:r>
              <a:rPr lang="en-US" altLang="zh-CN" baseline="-25000"/>
              <a:t>2</a:t>
            </a:r>
            <a:r>
              <a:rPr lang="zh-CN" altLang="en-US"/>
              <a:t>必须在语句</a:t>
            </a:r>
            <a:r>
              <a:rPr lang="en-US" altLang="zh-CN"/>
              <a:t>S</a:t>
            </a:r>
            <a:r>
              <a:rPr lang="en-US" altLang="zh-CN" baseline="-25000"/>
              <a:t>1</a:t>
            </a:r>
            <a:r>
              <a:rPr lang="zh-CN" altLang="en-US"/>
              <a:t>后</a:t>
            </a:r>
            <a:r>
              <a:rPr lang="en-US" altLang="zh-CN"/>
              <a:t>(</a:t>
            </a:r>
            <a:r>
              <a:rPr lang="zh-CN" altLang="en-US"/>
              <a:t>即</a:t>
            </a:r>
            <a:r>
              <a:rPr lang="en-US" altLang="zh-CN"/>
              <a:t>a</a:t>
            </a:r>
            <a:r>
              <a:rPr lang="zh-CN" altLang="en-US"/>
              <a:t>被赋值</a:t>
            </a:r>
            <a:r>
              <a:rPr lang="en-US" altLang="zh-CN"/>
              <a:t>)</a:t>
            </a:r>
            <a:r>
              <a:rPr lang="zh-CN" altLang="en-US"/>
              <a:t>才能执行，语句</a:t>
            </a:r>
            <a:r>
              <a:rPr lang="en-US" altLang="zh-CN"/>
              <a:t>S</a:t>
            </a:r>
            <a:r>
              <a:rPr lang="en-US" altLang="zh-CN" baseline="-25000"/>
              <a:t>3</a:t>
            </a:r>
            <a:r>
              <a:rPr lang="zh-CN" altLang="en-US"/>
              <a:t>也只能在</a:t>
            </a:r>
            <a:r>
              <a:rPr lang="en-US" altLang="zh-CN"/>
              <a:t>b</a:t>
            </a:r>
            <a:r>
              <a:rPr lang="zh-CN" altLang="en-US"/>
              <a:t>被赋值后才能执行，因此，三条语句存在着这样的前趋关系：</a:t>
            </a:r>
            <a:r>
              <a:rPr lang="en-US" altLang="zh-CN"/>
              <a:t>S</a:t>
            </a:r>
            <a:r>
              <a:rPr lang="en-US" altLang="zh-CN" baseline="-25000"/>
              <a:t>1</a:t>
            </a:r>
            <a:r>
              <a:rPr lang="en-US" altLang="zh-CN"/>
              <a:t>→S</a:t>
            </a:r>
            <a:r>
              <a:rPr lang="en-US" altLang="zh-CN" baseline="-25000"/>
              <a:t>2</a:t>
            </a:r>
            <a:r>
              <a:rPr lang="en-US" altLang="zh-CN"/>
              <a:t>→S</a:t>
            </a:r>
            <a:r>
              <a:rPr lang="en-US" altLang="zh-CN" baseline="-25000"/>
              <a:t>3</a:t>
            </a:r>
            <a:r>
              <a:rPr lang="zh-CN" altLang="en-US"/>
              <a:t>，应按前趋图</a:t>
            </a:r>
            <a:r>
              <a:rPr lang="en-US" altLang="zh-CN"/>
              <a:t>2-2(b)</a:t>
            </a:r>
            <a:r>
              <a:rPr lang="zh-CN" altLang="en-US"/>
              <a:t>所示的顺序执行。</a:t>
            </a:r>
          </a:p>
        </p:txBody>
      </p:sp>
      <p:sp>
        <p:nvSpPr>
          <p:cNvPr id="717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1848101"/>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自旋锁与信号量的主要差别</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自旋锁与信号量的主要差别在于：自旋锁可避免调用进程阻塞。由于自旋锁使用者一般保持锁时间非常短，调用进程用“旋转”来取代进程切换。而我们知道进程切换需要花费一定开销，并且会使高速缓存失效，直接影响系统的性能，因此将自旋锁应用于对总线资源的竞争，其效率远高于信号量机制，且在多处理器环境中非常方便。</a:t>
            </a:r>
          </a:p>
        </p:txBody>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30974393"/>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自旋锁的类型</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使用自旋锁的基本形式为：</a:t>
            </a:r>
            <a:br>
              <a:rPr lang="zh-CN" altLang="en-US"/>
            </a:br>
            <a:r>
              <a:rPr lang="zh-CN" altLang="en-US"/>
              <a:t>　　　　</a:t>
            </a:r>
            <a:r>
              <a:rPr lang="en-US" altLang="zh-CN"/>
              <a:t>spin_lock(&amp;lock)</a:t>
            </a:r>
            <a:r>
              <a:rPr lang="zh-CN" altLang="en-US"/>
              <a:t>；</a:t>
            </a:r>
            <a:br>
              <a:rPr lang="zh-CN" altLang="en-US"/>
            </a:br>
            <a:r>
              <a:rPr lang="zh-CN" altLang="en-US"/>
              <a:t>　　　　</a:t>
            </a:r>
            <a:r>
              <a:rPr lang="en-US" altLang="zh-CN"/>
              <a:t>/*</a:t>
            </a:r>
            <a:r>
              <a:rPr lang="zh-CN" altLang="en-US"/>
              <a:t>临界区代码；*</a:t>
            </a:r>
            <a:r>
              <a:rPr lang="en-US" altLang="zh-CN"/>
              <a:t>/</a:t>
            </a:r>
            <a:br>
              <a:rPr lang="en-US" altLang="zh-CN"/>
            </a:br>
            <a:r>
              <a:rPr lang="zh-CN" altLang="en-US"/>
              <a:t>　　　　</a:t>
            </a:r>
            <a:r>
              <a:rPr lang="en-US" altLang="zh-CN"/>
              <a:t>……</a:t>
            </a:r>
            <a:br>
              <a:rPr lang="en-US" altLang="zh-CN"/>
            </a:br>
            <a:r>
              <a:rPr lang="zh-CN" altLang="en-US"/>
              <a:t>　　　　</a:t>
            </a:r>
            <a:r>
              <a:rPr lang="en-US" altLang="zh-CN"/>
              <a:t>spin_unlock(&amp;lock)</a:t>
            </a:r>
            <a:r>
              <a:rPr lang="zh-CN" altLang="en-US"/>
              <a:t>；</a:t>
            </a:r>
          </a:p>
        </p:txBody>
      </p:sp>
      <p:sp>
        <p:nvSpPr>
          <p:cNvPr id="75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4828690"/>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en-US" altLang="zh-CN">
                <a:latin typeface="黑体" panose="02010609060101010101" pitchFamily="49" charset="-122"/>
                <a:ea typeface="黑体" panose="02010609060101010101" pitchFamily="49" charset="-122"/>
              </a:rPr>
              <a:t>10.4.3  </a:t>
            </a:r>
            <a:r>
              <a:rPr lang="zh-CN" altLang="en-US">
                <a:latin typeface="黑体" panose="02010609060101010101" pitchFamily="49" charset="-122"/>
                <a:ea typeface="黑体" panose="02010609060101010101" pitchFamily="49" charset="-122"/>
              </a:rPr>
              <a:t>读</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拷贝</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修改锁和二进制指数补偿算法</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读</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拷贝</a:t>
            </a:r>
            <a:r>
              <a:rPr lang="en-US" altLang="zh-CN">
                <a:ea typeface="黑体" panose="02010609060101010101" pitchFamily="49" charset="-122"/>
              </a:rPr>
              <a:t>—</a:t>
            </a:r>
            <a:r>
              <a:rPr lang="zh-CN" altLang="en-US">
                <a:latin typeface="黑体" panose="02010609060101010101" pitchFamily="49" charset="-122"/>
                <a:ea typeface="黑体" panose="02010609060101010101" pitchFamily="49" charset="-122"/>
              </a:rPr>
              <a:t>修改锁</a:t>
            </a:r>
            <a:r>
              <a:rPr lang="en-US" altLang="zh-CN">
                <a:latin typeface="黑体" panose="02010609060101010101" pitchFamily="49" charset="-122"/>
                <a:ea typeface="黑体" panose="02010609060101010101" pitchFamily="49" charset="-122"/>
              </a:rPr>
              <a:t>(RCU)</a:t>
            </a:r>
            <a:r>
              <a:rPr lang="zh-CN" altLang="en-US">
                <a:latin typeface="黑体" panose="02010609060101010101" pitchFamily="49" charset="-122"/>
                <a:ea typeface="黑体" panose="02010609060101010101" pitchFamily="49" charset="-122"/>
              </a:rPr>
              <a:t>的引入</a:t>
            </a:r>
            <a:br>
              <a:rPr lang="zh-CN" altLang="en-US">
                <a:latin typeface="黑体" panose="02010609060101010101" pitchFamily="49" charset="-122"/>
                <a:ea typeface="黑体" panose="02010609060101010101" pitchFamily="49" charset="-122"/>
              </a:rPr>
            </a:br>
            <a:r>
              <a:rPr lang="zh-CN" altLang="en-US"/>
              <a:t>　　不论是第二章中的读写问题，还是前面所介绍的读写自旋锁，都是允许多个进程同时读，但只要有一个写进程在写，便禁止所有读进程去读，使读者进入阻塞状态。如果写的时间非常长，将严重影响到多个读进程的工作。是否能改善这一情况呢</a:t>
            </a:r>
            <a:r>
              <a:rPr lang="en-US" altLang="zh-CN"/>
              <a:t>? </a:t>
            </a:r>
            <a:r>
              <a:rPr lang="zh-CN" altLang="en-US"/>
              <a:t>即使有写进程在写，读进程仍可以去读，不会引起读进程的阻塞。回答是肯定的，其解决方法是改变写进程对文件</a:t>
            </a:r>
            <a:r>
              <a:rPr lang="en-US" altLang="zh-CN"/>
              <a:t>(</a:t>
            </a:r>
            <a:r>
              <a:rPr lang="zh-CN" altLang="en-US"/>
              <a:t>共享数据结构</a:t>
            </a:r>
            <a:r>
              <a:rPr lang="en-US" altLang="zh-CN"/>
              <a:t>)</a:t>
            </a:r>
            <a:r>
              <a:rPr lang="zh-CN" altLang="en-US"/>
              <a:t>进行修改</a:t>
            </a:r>
            <a:r>
              <a:rPr lang="en-US" altLang="zh-CN"/>
              <a:t>(</a:t>
            </a:r>
            <a:r>
              <a:rPr lang="zh-CN" altLang="en-US"/>
              <a:t>写</a:t>
            </a:r>
            <a:r>
              <a:rPr lang="en-US" altLang="zh-CN"/>
              <a:t>)</a:t>
            </a:r>
            <a:r>
              <a:rPr lang="zh-CN" altLang="en-US"/>
              <a:t>的方式。</a:t>
            </a:r>
          </a:p>
        </p:txBody>
      </p:sp>
      <p:sp>
        <p:nvSpPr>
          <p:cNvPr id="75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0602540"/>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RCU(Read-Copy-Update)</a:t>
            </a:r>
            <a:r>
              <a:rPr lang="zh-CN" altLang="en-US">
                <a:latin typeface="黑体" panose="02010609060101010101" pitchFamily="49" charset="-122"/>
                <a:ea typeface="黑体" panose="02010609060101010101" pitchFamily="49" charset="-122"/>
              </a:rPr>
              <a:t>锁</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RCU</a:t>
            </a:r>
            <a:r>
              <a:rPr lang="zh-CN" altLang="en-US"/>
              <a:t>锁用来解决读者</a:t>
            </a:r>
            <a:r>
              <a:rPr lang="en-US" altLang="zh-CN"/>
              <a:t>—</a:t>
            </a:r>
            <a:r>
              <a:rPr lang="zh-CN" altLang="en-US"/>
              <a:t>写者问题。对于被</a:t>
            </a:r>
            <a:r>
              <a:rPr lang="en-US" altLang="zh-CN"/>
              <a:t>RCU</a:t>
            </a:r>
            <a:r>
              <a:rPr lang="zh-CN" altLang="en-US"/>
              <a:t>保护的共享文件</a:t>
            </a:r>
            <a:r>
              <a:rPr lang="en-US" altLang="zh-CN"/>
              <a:t>(</a:t>
            </a:r>
            <a:r>
              <a:rPr lang="zh-CN" altLang="en-US"/>
              <a:t>数据结构</a:t>
            </a:r>
            <a:r>
              <a:rPr lang="en-US" altLang="zh-CN"/>
              <a:t>)</a:t>
            </a:r>
            <a:r>
              <a:rPr lang="zh-CN" altLang="en-US"/>
              <a:t>，无论读者和写者，都是以读的方式对其进行访问的，对于读者而言，不需要获得任何锁就可以访问它，对于写者而言，在访问它时，先制作该文件的一个副本，只对副本上的内容进行修改，然后使用一个回调</a:t>
            </a:r>
            <a:r>
              <a:rPr lang="en-US" altLang="zh-CN"/>
              <a:t>(callback)</a:t>
            </a:r>
            <a:r>
              <a:rPr lang="zh-CN" altLang="en-US"/>
              <a:t>机制，即向系统中一个称为垃圾收集器的机构注册一个回调函数。最后，在适当的时机，由垃圾收集器调用写者注册的回调函数，把指向原来数据的指针重新指向新的被修改的数据，完成最后的数据释放或修改操作。</a:t>
            </a:r>
          </a:p>
        </p:txBody>
      </p:sp>
      <p:sp>
        <p:nvSpPr>
          <p:cNvPr id="75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78334138"/>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写回时机</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a:t>
            </a:r>
            <a:r>
              <a:rPr lang="en-US" altLang="zh-CN"/>
              <a:t>RCU</a:t>
            </a:r>
            <a:r>
              <a:rPr lang="zh-CN" altLang="en-US"/>
              <a:t>锁机构中，如何确定将修改后的内容写回的时机</a:t>
            </a:r>
            <a:r>
              <a:rPr lang="en-US" altLang="zh-CN"/>
              <a:t>? </a:t>
            </a:r>
            <a:r>
              <a:rPr lang="zh-CN" altLang="en-US"/>
              <a:t>显然，最好是在所有读者都已完成自己的读任务后再将修改后的文件写回。 </a:t>
            </a:r>
          </a:p>
        </p:txBody>
      </p:sp>
      <p:sp>
        <p:nvSpPr>
          <p:cNvPr id="75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2373715"/>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 RCU</a:t>
            </a:r>
            <a:r>
              <a:rPr lang="zh-CN" altLang="en-US">
                <a:latin typeface="黑体" panose="02010609060101010101" pitchFamily="49" charset="-122"/>
                <a:ea typeface="黑体" panose="02010609060101010101" pitchFamily="49" charset="-122"/>
              </a:rPr>
              <a:t>锁的优点</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t>RCU</a:t>
            </a:r>
            <a:r>
              <a:rPr lang="zh-CN" altLang="en-US"/>
              <a:t>实际上是一种改进的读写自旋锁。它的主要优点表现为如下两方面：</a:t>
            </a:r>
            <a:br>
              <a:rPr lang="zh-CN" altLang="en-US"/>
            </a:br>
            <a:r>
              <a:rPr lang="zh-CN" altLang="en-US"/>
              <a:t>　　</a:t>
            </a:r>
            <a:r>
              <a:rPr lang="en-US" altLang="zh-CN"/>
              <a:t>(1) </a:t>
            </a:r>
            <a:r>
              <a:rPr lang="zh-CN" altLang="en-US"/>
              <a:t>读者不会被阻塞。</a:t>
            </a:r>
            <a:br>
              <a:rPr lang="zh-CN" altLang="en-US"/>
            </a:br>
            <a:r>
              <a:rPr lang="zh-CN" altLang="en-US"/>
              <a:t>　　</a:t>
            </a:r>
            <a:r>
              <a:rPr lang="en-US" altLang="zh-CN"/>
              <a:t>(2) </a:t>
            </a:r>
            <a:r>
              <a:rPr lang="zh-CN" altLang="en-US"/>
              <a:t>无需为共享文件</a:t>
            </a:r>
            <a:r>
              <a:rPr lang="en-US" altLang="zh-CN"/>
              <a:t>(</a:t>
            </a:r>
            <a:r>
              <a:rPr lang="zh-CN" altLang="en-US"/>
              <a:t>数据</a:t>
            </a:r>
            <a:r>
              <a:rPr lang="en-US" altLang="zh-CN"/>
              <a:t>)</a:t>
            </a:r>
            <a:r>
              <a:rPr lang="zh-CN" altLang="en-US"/>
              <a:t>设置同步机构。 　</a:t>
            </a:r>
          </a:p>
        </p:txBody>
      </p:sp>
      <p:sp>
        <p:nvSpPr>
          <p:cNvPr id="75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108236"/>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10.4.4  </a:t>
            </a:r>
            <a:r>
              <a:rPr lang="zh-CN" altLang="en-US">
                <a:latin typeface="黑体" panose="02010609060101010101" pitchFamily="49" charset="-122"/>
                <a:ea typeface="黑体" panose="02010609060101010101" pitchFamily="49" charset="-122"/>
              </a:rPr>
              <a:t>二进制指数补偿算法和待锁</a:t>
            </a:r>
            <a:r>
              <a:rPr lang="en-US" altLang="zh-CN">
                <a:latin typeface="黑体" panose="02010609060101010101" pitchFamily="49" charset="-122"/>
                <a:ea typeface="黑体" panose="02010609060101010101" pitchFamily="49" charset="-122"/>
              </a:rPr>
              <a:t>CPU</a:t>
            </a:r>
            <a:r>
              <a:rPr lang="zh-CN" altLang="en-US">
                <a:latin typeface="黑体" panose="02010609060101010101" pitchFamily="49" charset="-122"/>
                <a:ea typeface="黑体" panose="02010609060101010101" pitchFamily="49" charset="-122"/>
              </a:rPr>
              <a:t>等待队列机构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二进制指数补偿算法</a:t>
            </a:r>
            <a:br>
              <a:rPr lang="zh-CN" altLang="en-US">
                <a:latin typeface="黑体" panose="02010609060101010101" pitchFamily="49" charset="-122"/>
                <a:ea typeface="黑体" panose="02010609060101010101" pitchFamily="49" charset="-122"/>
              </a:rPr>
            </a:br>
            <a:r>
              <a:rPr lang="zh-CN" altLang="en-US"/>
              <a:t>　　多个</a:t>
            </a:r>
            <a:r>
              <a:rPr lang="en-US" altLang="zh-CN"/>
              <a:t>CPU</a:t>
            </a:r>
            <a:r>
              <a:rPr lang="zh-CN" altLang="en-US"/>
              <a:t>在对共享数据结构互斥访问时，如果该数据结构已被占用，就需要不断地对锁进行测试，造成总线流量的增大。 </a:t>
            </a:r>
          </a:p>
        </p:txBody>
      </p:sp>
      <p:sp>
        <p:nvSpPr>
          <p:cNvPr id="75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35263063"/>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待锁</a:t>
            </a:r>
            <a:r>
              <a:rPr lang="en-US" altLang="zh-CN">
                <a:latin typeface="黑体" panose="02010609060101010101" pitchFamily="49" charset="-122"/>
                <a:ea typeface="黑体" panose="02010609060101010101" pitchFamily="49" charset="-122"/>
              </a:rPr>
              <a:t>CPU</a:t>
            </a:r>
            <a:r>
              <a:rPr lang="zh-CN" altLang="en-US">
                <a:latin typeface="黑体" panose="02010609060101010101" pitchFamily="49" charset="-122"/>
                <a:ea typeface="黑体" panose="02010609060101010101" pitchFamily="49" charset="-122"/>
              </a:rPr>
              <a:t>等待队列机构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如何及时发现锁空闲，另一种同步机构</a:t>
            </a:r>
            <a:r>
              <a:rPr lang="en-US" altLang="zh-CN"/>
              <a:t>——</a:t>
            </a:r>
            <a:r>
              <a:rPr lang="zh-CN" altLang="en-US"/>
              <a:t>锁等待队列机构很好地解决了这一问题。这种机构的核心思想是：为每一个</a:t>
            </a:r>
            <a:r>
              <a:rPr lang="en-US" altLang="zh-CN"/>
              <a:t>CPU</a:t>
            </a:r>
            <a:r>
              <a:rPr lang="zh-CN" altLang="en-US"/>
              <a:t>配置一个用于测试的私有锁变量和一个记录待锁</a:t>
            </a:r>
            <a:r>
              <a:rPr lang="en-US" altLang="zh-CN"/>
              <a:t>CPU</a:t>
            </a:r>
            <a:r>
              <a:rPr lang="zh-CN" altLang="en-US"/>
              <a:t>的待锁清单，存放在其私有的高速缓存中。 </a:t>
            </a:r>
          </a:p>
        </p:txBody>
      </p:sp>
      <p:sp>
        <p:nvSpPr>
          <p:cNvPr id="75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9194712"/>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10.4.5  </a:t>
            </a:r>
            <a:r>
              <a:rPr lang="zh-CN" altLang="en-US">
                <a:latin typeface="黑体" panose="02010609060101010101" pitchFamily="49" charset="-122"/>
                <a:ea typeface="黑体" panose="02010609060101010101" pitchFamily="49" charset="-122"/>
              </a:rPr>
              <a:t>定序机构</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时间邮戳定序机构</a:t>
            </a:r>
            <a:r>
              <a:rPr lang="en-US" altLang="zh-CN">
                <a:latin typeface="黑体" panose="02010609060101010101" pitchFamily="49" charset="-122"/>
                <a:ea typeface="黑体" panose="02010609060101010101" pitchFamily="49" charset="-122"/>
              </a:rPr>
              <a:t>(Timestamp Ordering Mechanism)</a:t>
            </a:r>
            <a:br>
              <a:rPr lang="en-US" altLang="zh-CN">
                <a:latin typeface="黑体" panose="02010609060101010101" pitchFamily="49" charset="-122"/>
                <a:ea typeface="黑体" panose="02010609060101010101" pitchFamily="49" charset="-122"/>
              </a:rPr>
            </a:br>
            <a:r>
              <a:rPr lang="zh-CN" altLang="en-US"/>
              <a:t>　　对时间邮戳定序机构最基本的要求是，在系统中应具有唯一的、由单一物理时钟驱动的物理时钟体系，确保各处理机时钟间的严格同步。该定序机构的基本功能是：</a:t>
            </a:r>
            <a:br>
              <a:rPr lang="zh-CN" altLang="en-US"/>
            </a:br>
            <a:r>
              <a:rPr lang="zh-CN" altLang="en-US"/>
              <a:t>　　</a:t>
            </a:r>
            <a:r>
              <a:rPr lang="en-US" altLang="zh-CN"/>
              <a:t>(1) </a:t>
            </a:r>
            <a:r>
              <a:rPr lang="zh-CN" altLang="en-US"/>
              <a:t>对所有的特殊事件，如资源请求、通信等，加印上时间邮戳；</a:t>
            </a:r>
            <a:br>
              <a:rPr lang="zh-CN" altLang="en-US"/>
            </a:br>
            <a:r>
              <a:rPr lang="zh-CN" altLang="en-US"/>
              <a:t>　　</a:t>
            </a:r>
            <a:r>
              <a:rPr lang="en-US" altLang="zh-CN"/>
              <a:t>(2) </a:t>
            </a:r>
            <a:r>
              <a:rPr lang="zh-CN" altLang="en-US"/>
              <a:t>对每一种特殊事件，只能使用唯一的时间邮戳；</a:t>
            </a:r>
            <a:br>
              <a:rPr lang="zh-CN" altLang="en-US"/>
            </a:br>
            <a:r>
              <a:rPr lang="zh-CN" altLang="en-US"/>
              <a:t>　　</a:t>
            </a:r>
            <a:r>
              <a:rPr lang="en-US" altLang="zh-CN"/>
              <a:t>(3) </a:t>
            </a:r>
            <a:r>
              <a:rPr lang="zh-CN" altLang="en-US"/>
              <a:t>根据事件上的时间邮戳，定义所有事件的全序。</a:t>
            </a:r>
          </a:p>
        </p:txBody>
      </p:sp>
      <p:sp>
        <p:nvSpPr>
          <p:cNvPr id="76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4720041"/>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事件计数</a:t>
            </a:r>
            <a:r>
              <a:rPr lang="en-US" altLang="zh-CN">
                <a:latin typeface="黑体" panose="02010609060101010101" pitchFamily="49" charset="-122"/>
                <a:ea typeface="黑体" panose="02010609060101010101" pitchFamily="49" charset="-122"/>
              </a:rPr>
              <a:t>(Event Counts)</a:t>
            </a:r>
            <a:r>
              <a:rPr lang="zh-CN" altLang="en-US">
                <a:latin typeface="黑体" panose="02010609060101010101" pitchFamily="49" charset="-122"/>
                <a:ea typeface="黑体" panose="02010609060101010101" pitchFamily="49" charset="-122"/>
              </a:rPr>
              <a:t>同步机构</a:t>
            </a:r>
            <a:br>
              <a:rPr lang="zh-CN" altLang="en-US">
                <a:latin typeface="黑体" panose="02010609060101010101" pitchFamily="49" charset="-122"/>
                <a:ea typeface="黑体" panose="02010609060101010101" pitchFamily="49" charset="-122"/>
              </a:rPr>
            </a:br>
            <a:r>
              <a:rPr lang="zh-CN" altLang="en-US"/>
              <a:t>　　</a:t>
            </a:r>
            <a:r>
              <a:rPr lang="en-US" altLang="zh-CN"/>
              <a:t>1)  await(E</a:t>
            </a:r>
            <a:r>
              <a:rPr lang="zh-CN" altLang="en-US"/>
              <a:t>，</a:t>
            </a:r>
            <a:r>
              <a:rPr lang="en-US" altLang="zh-CN"/>
              <a:t>V)</a:t>
            </a:r>
            <a:br>
              <a:rPr lang="en-US" altLang="zh-CN"/>
            </a:br>
            <a:r>
              <a:rPr lang="zh-CN" altLang="en-US"/>
              <a:t>　　每当进程要进入临界区之前，先执行</a:t>
            </a:r>
            <a:r>
              <a:rPr lang="en-US" altLang="zh-CN"/>
              <a:t>await</a:t>
            </a:r>
            <a:r>
              <a:rPr lang="zh-CN" altLang="en-US"/>
              <a:t>操作，如果</a:t>
            </a:r>
            <a:r>
              <a:rPr lang="en-US" altLang="zh-CN"/>
              <a:t>E &lt; V</a:t>
            </a:r>
            <a:r>
              <a:rPr lang="zh-CN" altLang="en-US"/>
              <a:t>，将执行进程插入到</a:t>
            </a:r>
            <a:r>
              <a:rPr lang="en-US" altLang="zh-CN"/>
              <a:t>EQ</a:t>
            </a:r>
            <a:r>
              <a:rPr lang="zh-CN" altLang="en-US"/>
              <a:t>队列，并重新调度；否则进程继续执行。 </a:t>
            </a:r>
          </a:p>
        </p:txBody>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37909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endParaRPr lang="zh-CN" altLang="zh-CN"/>
          </a:p>
        </p:txBody>
      </p:sp>
      <p:sp>
        <p:nvSpPr>
          <p:cNvPr id="718851" name="Rectangle 3"/>
          <p:cNvSpPr>
            <a:spLocks noGrp="1" noChangeArrowheads="1"/>
          </p:cNvSpPr>
          <p:nvPr>
            <p:ph type="body" idx="1"/>
          </p:nvPr>
        </p:nvSpPr>
        <p:spPr>
          <a:xfrm>
            <a:off x="0" y="4365625"/>
            <a:ext cx="9144000" cy="476250"/>
          </a:xfrm>
        </p:spPr>
        <p:txBody>
          <a:bodyPr/>
          <a:lstStyle/>
          <a:p>
            <a:r>
              <a:rPr lang="zh-CN" altLang="en-US"/>
              <a:t>图</a:t>
            </a:r>
            <a:r>
              <a:rPr lang="en-US" altLang="zh-CN"/>
              <a:t>2-2</a:t>
            </a:r>
            <a:r>
              <a:rPr lang="zh-CN" altLang="en-US"/>
              <a:t>　程序顺序执行的前趋图</a:t>
            </a:r>
          </a:p>
        </p:txBody>
      </p:sp>
      <p:pic>
        <p:nvPicPr>
          <p:cNvPr id="718852" name="Picture 4"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565400"/>
            <a:ext cx="7921625"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06656"/>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lnSpc>
                <a:spcPct val="140000"/>
              </a:lnSpc>
            </a:pPr>
            <a:r>
              <a:rPr lang="zh-CN" altLang="en-US"/>
              <a:t>　　</a:t>
            </a:r>
            <a:r>
              <a:rPr lang="en-US" altLang="zh-CN"/>
              <a:t>2)  advance(E)</a:t>
            </a:r>
            <a:br>
              <a:rPr lang="en-US" altLang="zh-CN"/>
            </a:br>
            <a:r>
              <a:rPr lang="zh-CN" altLang="en-US"/>
              <a:t>　　每当进程退出临界区时，应执行</a:t>
            </a:r>
            <a:r>
              <a:rPr lang="en-US" altLang="zh-CN"/>
              <a:t>advance(E)</a:t>
            </a:r>
            <a:r>
              <a:rPr lang="zh-CN" altLang="en-US"/>
              <a:t>操作，使</a:t>
            </a:r>
            <a:r>
              <a:rPr lang="en-US" altLang="zh-CN"/>
              <a:t>E</a:t>
            </a:r>
            <a:r>
              <a:rPr lang="zh-CN" altLang="en-US"/>
              <a:t>值增</a:t>
            </a:r>
            <a:r>
              <a:rPr lang="en-US" altLang="zh-CN"/>
              <a:t>1</a:t>
            </a:r>
            <a:r>
              <a:rPr lang="zh-CN" altLang="en-US"/>
              <a:t>。如果</a:t>
            </a:r>
            <a:r>
              <a:rPr lang="en-US" altLang="zh-CN"/>
              <a:t>EQ</a:t>
            </a:r>
            <a:r>
              <a:rPr lang="zh-CN" altLang="en-US"/>
              <a:t>队列不空，则进一步检查队首进程的</a:t>
            </a:r>
            <a:r>
              <a:rPr lang="en-US" altLang="zh-CN"/>
              <a:t>V</a:t>
            </a:r>
            <a:r>
              <a:rPr lang="zh-CN" altLang="en-US"/>
              <a:t>值；若</a:t>
            </a:r>
            <a:r>
              <a:rPr lang="en-US" altLang="zh-CN"/>
              <a:t>E=V</a:t>
            </a:r>
            <a:r>
              <a:rPr lang="zh-CN" altLang="en-US"/>
              <a:t>，则唤醒该进程。 </a:t>
            </a:r>
          </a:p>
        </p:txBody>
      </p:sp>
      <p:sp>
        <p:nvSpPr>
          <p:cNvPr id="76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30239093"/>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a:lnSpc>
                <a:spcPct val="150000"/>
              </a:lnSpc>
            </a:pPr>
            <a:r>
              <a:rPr lang="en-US" altLang="zh-CN">
                <a:latin typeface="黑体" panose="02010609060101010101" pitchFamily="49" charset="-122"/>
                <a:ea typeface="黑体" panose="02010609060101010101" pitchFamily="49" charset="-122"/>
              </a:rPr>
              <a:t>10.4.6  </a:t>
            </a:r>
            <a:r>
              <a:rPr lang="zh-CN" altLang="en-US">
                <a:latin typeface="黑体" panose="02010609060101010101" pitchFamily="49" charset="-122"/>
                <a:ea typeface="黑体" panose="02010609060101010101" pitchFamily="49" charset="-122"/>
              </a:rPr>
              <a:t>面包房算法</a:t>
            </a:r>
            <a:br>
              <a:rPr lang="zh-CN" altLang="en-US">
                <a:latin typeface="黑体" panose="02010609060101010101" pitchFamily="49" charset="-122"/>
                <a:ea typeface="黑体" panose="02010609060101010101" pitchFamily="49" charset="-122"/>
              </a:rPr>
            </a:br>
            <a:r>
              <a:rPr lang="zh-CN" altLang="en-US"/>
              <a:t>　　该算法是最早的分布式进程同步算法，是利用事件排序的方法对要求访问临界资源的全部事件进行排序，按照</a:t>
            </a:r>
            <a:r>
              <a:rPr lang="en-US" altLang="zh-CN"/>
              <a:t>FCFS </a:t>
            </a:r>
            <a:r>
              <a:rPr lang="zh-CN" altLang="en-US"/>
              <a:t>次序对事件进行处理。 </a:t>
            </a:r>
          </a:p>
        </p:txBody>
      </p:sp>
      <p:sp>
        <p:nvSpPr>
          <p:cNvPr id="76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93010478"/>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10.4.7  </a:t>
            </a:r>
            <a:r>
              <a:rPr lang="zh-CN" altLang="en-US">
                <a:latin typeface="黑体" panose="02010609060101010101" pitchFamily="49" charset="-122"/>
                <a:ea typeface="黑体" panose="02010609060101010101" pitchFamily="49" charset="-122"/>
              </a:rPr>
              <a:t>令牌环算法</a:t>
            </a:r>
            <a:br>
              <a:rPr lang="zh-CN" altLang="en-US">
                <a:latin typeface="黑体" panose="02010609060101010101" pitchFamily="49" charset="-122"/>
                <a:ea typeface="黑体" panose="02010609060101010101" pitchFamily="49" charset="-122"/>
              </a:rPr>
            </a:br>
            <a:r>
              <a:rPr lang="zh-CN" altLang="en-US"/>
              <a:t>　　该算法属于分布式同步算法，是将所有进程组成一个逻辑环</a:t>
            </a:r>
            <a:r>
              <a:rPr lang="en-US" altLang="zh-CN"/>
              <a:t>(Logical Ring)</a:t>
            </a:r>
            <a:r>
              <a:rPr lang="zh-CN" altLang="en-US"/>
              <a:t>，系统中设置一个象征存取权力的令牌</a:t>
            </a:r>
            <a:r>
              <a:rPr lang="en-US" altLang="zh-CN"/>
              <a:t>(Token)</a:t>
            </a:r>
            <a:r>
              <a:rPr lang="zh-CN" altLang="en-US"/>
              <a:t>，它是一种特定格式的报文，在进程所组成的逻辑环中，不断地循环传递，获得令牌的进程，才有权力进入临界区，访问共享资源。</a:t>
            </a:r>
          </a:p>
        </p:txBody>
      </p:sp>
      <p:sp>
        <p:nvSpPr>
          <p:cNvPr id="764931" name="Rectangle 3"/>
          <p:cNvSpPr>
            <a:spLocks noGrp="1" noChangeArrowheads="1"/>
          </p:cNvSpPr>
          <p:nvPr>
            <p:ph type="body" idx="1"/>
          </p:nvPr>
        </p:nvSpPr>
        <p:spPr/>
        <p:txBody>
          <a:bodyPr/>
          <a:lstStyle/>
          <a:p>
            <a:endParaRPr lang="zh-CN" altLang="zh-CN"/>
          </a:p>
        </p:txBody>
      </p:sp>
      <p:sp>
        <p:nvSpPr>
          <p:cNvPr id="764932" name="AutoShape 4">
            <a:hlinkClick r:id="" action="ppaction://hlinkshowjump?jump=firstslide" highlightClick="1"/>
          </p:cNvPr>
          <p:cNvSpPr>
            <a:spLocks noChangeArrowheads="1"/>
          </p:cNvSpPr>
          <p:nvPr/>
        </p:nvSpPr>
        <p:spPr bwMode="auto">
          <a:xfrm>
            <a:off x="8591550" y="6540500"/>
            <a:ext cx="527050" cy="304800"/>
          </a:xfrm>
          <a:prstGeom prst="actionButtonBackPrevious">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00780781"/>
      </p:ext>
    </p:extLst>
  </p:cSld>
  <p:clrMapOvr>
    <a:masterClrMapping/>
  </p:clrMapOvr>
  <p:timing>
    <p:tnLst>
      <p:par>
        <p:cTn id="1" dur="indefinite" restart="never" nodeType="tmRoot"/>
      </p:par>
    </p:tnLst>
  </p:timing>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10.5  </a:t>
            </a:r>
            <a:r>
              <a:rPr lang="zh-CN" altLang="en-US" sz="3200">
                <a:latin typeface="黑体" panose="02010609060101010101" pitchFamily="49" charset="-122"/>
                <a:ea typeface="黑体" panose="02010609060101010101" pitchFamily="49" charset="-122"/>
              </a:rPr>
              <a:t>多处理机系统的进程调度</a:t>
            </a:r>
            <a:br>
              <a:rPr lang="zh-CN" altLang="en-US" sz="3200">
                <a:latin typeface="黑体" panose="02010609060101010101" pitchFamily="49" charset="-122"/>
                <a:ea typeface="黑体" panose="02010609060101010101" pitchFamily="49" charset="-122"/>
              </a:rPr>
            </a:br>
            <a:r>
              <a:rPr lang="zh-CN" altLang="en-US"/>
              <a:t/>
            </a:r>
            <a:br>
              <a:rPr lang="zh-CN" altLang="en-US"/>
            </a:br>
            <a:r>
              <a:rPr lang="zh-CN" altLang="en-US"/>
              <a:t>　　在多处理机系统中，进程的调度与系统结构有关。例如，在同构型系统中，由于所有的处理机都是相同的，因而可将进程分配到任一处理机上运行； 但对于非对称多处理机系统，则只能把进程分配到适合于它运行的处理机上去执行。</a:t>
            </a:r>
          </a:p>
        </p:txBody>
      </p:sp>
      <p:sp>
        <p:nvSpPr>
          <p:cNvPr id="76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0334380"/>
      </p:ext>
    </p:extLst>
  </p:cSld>
  <p:clrMapOvr>
    <a:masterClrMapping/>
  </p:clrMapOvr>
  <p:timing>
    <p:tnLst>
      <p:par>
        <p:cTn id="1" dur="indefinite" restart="never" nodeType="tmRoot"/>
      </p:par>
    </p:tnLst>
  </p:timing>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10.5.1  </a:t>
            </a:r>
            <a:r>
              <a:rPr lang="zh-CN" altLang="en-US">
                <a:latin typeface="黑体" panose="02010609060101010101" pitchFamily="49" charset="-122"/>
                <a:ea typeface="黑体" panose="02010609060101010101" pitchFamily="49" charset="-122"/>
              </a:rPr>
              <a:t>评价调度性能的若干因素</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任务流时间 </a:t>
            </a:r>
            <a:br>
              <a:rPr lang="zh-CN" altLang="en-US">
                <a:latin typeface="黑体" panose="02010609060101010101" pitchFamily="49" charset="-122"/>
                <a:ea typeface="黑体" panose="02010609060101010101" pitchFamily="49" charset="-122"/>
              </a:rPr>
            </a:br>
            <a:r>
              <a:rPr lang="zh-CN" altLang="en-US"/>
              <a:t>　　把完成任务所需要的时间定义为任务流时间，例如，如图</a:t>
            </a:r>
            <a:r>
              <a:rPr lang="en-US" altLang="zh-CN"/>
              <a:t>10-6</a:t>
            </a:r>
            <a:r>
              <a:rPr lang="zh-CN" altLang="en-US"/>
              <a:t>所示，图中有三台处理机</a:t>
            </a:r>
            <a:r>
              <a:rPr lang="en-US" altLang="zh-CN"/>
              <a:t>P1</a:t>
            </a:r>
            <a:r>
              <a:rPr lang="zh-CN" altLang="en-US"/>
              <a:t>～</a:t>
            </a:r>
            <a:r>
              <a:rPr lang="en-US" altLang="zh-CN"/>
              <a:t>P3</a:t>
            </a:r>
            <a:r>
              <a:rPr lang="zh-CN" altLang="en-US"/>
              <a:t>和五个任务</a:t>
            </a:r>
            <a:r>
              <a:rPr lang="en-US" altLang="zh-CN"/>
              <a:t>T1</a:t>
            </a:r>
            <a:r>
              <a:rPr lang="zh-CN" altLang="en-US"/>
              <a:t>～</a:t>
            </a:r>
            <a:r>
              <a:rPr lang="en-US" altLang="zh-CN"/>
              <a:t>T5</a:t>
            </a:r>
            <a:r>
              <a:rPr lang="zh-CN" altLang="en-US"/>
              <a:t>，调度从时间</a:t>
            </a:r>
            <a:r>
              <a:rPr lang="en-US" altLang="zh-CN"/>
              <a:t>0</a:t>
            </a:r>
            <a:r>
              <a:rPr lang="zh-CN" altLang="en-US"/>
              <a:t>开始，共运行了</a:t>
            </a:r>
            <a:r>
              <a:rPr lang="en-US" altLang="zh-CN"/>
              <a:t>7</a:t>
            </a:r>
            <a:r>
              <a:rPr lang="zh-CN" altLang="en-US"/>
              <a:t>个时间单位，在处理机</a:t>
            </a:r>
            <a:r>
              <a:rPr lang="en-US" altLang="zh-CN"/>
              <a:t>P1</a:t>
            </a:r>
            <a:r>
              <a:rPr lang="zh-CN" altLang="en-US"/>
              <a:t>上运行任务</a:t>
            </a:r>
            <a:r>
              <a:rPr lang="en-US" altLang="zh-CN"/>
              <a:t>T1</a:t>
            </a:r>
            <a:r>
              <a:rPr lang="zh-CN" altLang="en-US"/>
              <a:t>和</a:t>
            </a:r>
            <a:r>
              <a:rPr lang="en-US" altLang="zh-CN"/>
              <a:t>T2</a:t>
            </a:r>
            <a:r>
              <a:rPr lang="zh-CN" altLang="en-US"/>
              <a:t>，分别需要</a:t>
            </a:r>
            <a:r>
              <a:rPr lang="en-US" altLang="zh-CN"/>
              <a:t>5</a:t>
            </a:r>
            <a:r>
              <a:rPr lang="zh-CN" altLang="en-US"/>
              <a:t>个和</a:t>
            </a:r>
            <a:r>
              <a:rPr lang="en-US" altLang="zh-CN"/>
              <a:t>1.5</a:t>
            </a:r>
            <a:r>
              <a:rPr lang="zh-CN" altLang="en-US"/>
              <a:t>个时间单位；在处理机</a:t>
            </a:r>
            <a:r>
              <a:rPr lang="en-US" altLang="zh-CN"/>
              <a:t>P2</a:t>
            </a:r>
            <a:r>
              <a:rPr lang="zh-CN" altLang="en-US"/>
              <a:t>上运行任务</a:t>
            </a:r>
            <a:r>
              <a:rPr lang="en-US" altLang="zh-CN"/>
              <a:t>T2</a:t>
            </a:r>
            <a:r>
              <a:rPr lang="zh-CN" altLang="en-US"/>
              <a:t>和</a:t>
            </a:r>
            <a:r>
              <a:rPr lang="en-US" altLang="zh-CN"/>
              <a:t>T1</a:t>
            </a:r>
            <a:r>
              <a:rPr lang="zh-CN" altLang="en-US"/>
              <a:t>，分别用了</a:t>
            </a:r>
            <a:r>
              <a:rPr lang="en-US" altLang="zh-CN"/>
              <a:t>5</a:t>
            </a:r>
            <a:r>
              <a:rPr lang="zh-CN" altLang="en-US"/>
              <a:t>个和</a:t>
            </a:r>
            <a:r>
              <a:rPr lang="en-US" altLang="zh-CN"/>
              <a:t>2</a:t>
            </a:r>
            <a:r>
              <a:rPr lang="zh-CN" altLang="en-US"/>
              <a:t>个时间单位；在处理机</a:t>
            </a:r>
            <a:r>
              <a:rPr lang="en-US" altLang="zh-CN"/>
              <a:t>P3</a:t>
            </a:r>
            <a:r>
              <a:rPr lang="zh-CN" altLang="en-US"/>
              <a:t>上运行任务</a:t>
            </a:r>
            <a:r>
              <a:rPr lang="en-US" altLang="zh-CN"/>
              <a:t>T3</a:t>
            </a:r>
            <a:r>
              <a:rPr lang="zh-CN" altLang="en-US"/>
              <a:t>、</a:t>
            </a:r>
            <a:r>
              <a:rPr lang="en-US" altLang="zh-CN"/>
              <a:t>T4</a:t>
            </a:r>
            <a:r>
              <a:rPr lang="zh-CN" altLang="en-US"/>
              <a:t>和</a:t>
            </a:r>
            <a:r>
              <a:rPr lang="en-US" altLang="zh-CN"/>
              <a:t>T5</a:t>
            </a:r>
            <a:r>
              <a:rPr lang="zh-CN" altLang="en-US"/>
              <a:t>，每一个都需要</a:t>
            </a:r>
            <a:r>
              <a:rPr lang="en-US" altLang="zh-CN"/>
              <a:t>2</a:t>
            </a:r>
            <a:r>
              <a:rPr lang="zh-CN" altLang="en-US"/>
              <a:t>个时间单位。因此，完成任务</a:t>
            </a:r>
            <a:r>
              <a:rPr lang="en-US" altLang="zh-CN"/>
              <a:t>T1</a:t>
            </a:r>
            <a:r>
              <a:rPr lang="zh-CN" altLang="en-US"/>
              <a:t>共需要</a:t>
            </a:r>
            <a:r>
              <a:rPr lang="en-US" altLang="zh-CN"/>
              <a:t>5 + 2 = 7</a:t>
            </a:r>
            <a:r>
              <a:rPr lang="zh-CN" altLang="en-US"/>
              <a:t>个时间单位，而完成任务</a:t>
            </a:r>
            <a:r>
              <a:rPr lang="en-US" altLang="zh-CN"/>
              <a:t>T2</a:t>
            </a:r>
            <a:r>
              <a:rPr lang="zh-CN" altLang="en-US"/>
              <a:t>共需要</a:t>
            </a:r>
            <a:r>
              <a:rPr lang="en-US" altLang="zh-CN"/>
              <a:t>5 + 1.5 = 6.5</a:t>
            </a:r>
            <a:r>
              <a:rPr lang="zh-CN" altLang="en-US"/>
              <a:t>个时间单位。</a:t>
            </a:r>
          </a:p>
        </p:txBody>
      </p:sp>
      <p:sp>
        <p:nvSpPr>
          <p:cNvPr id="76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0646697"/>
      </p:ext>
    </p:extLst>
  </p:cSld>
  <p:clrMapOvr>
    <a:masterClrMapping/>
  </p:clrMapOvr>
  <p:timing>
    <p:tnLst>
      <p:par>
        <p:cTn id="1" dur="indefinite" restart="never" nodeType="tmRoot"/>
      </p:par>
    </p:tnLst>
  </p:timing>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endParaRPr lang="zh-CN" altLang="zh-CN"/>
          </a:p>
        </p:txBody>
      </p:sp>
      <p:sp>
        <p:nvSpPr>
          <p:cNvPr id="768003" name="Rectangle 3"/>
          <p:cNvSpPr>
            <a:spLocks noGrp="1" noChangeArrowheads="1"/>
          </p:cNvSpPr>
          <p:nvPr>
            <p:ph type="body" idx="1"/>
          </p:nvPr>
        </p:nvSpPr>
        <p:spPr>
          <a:xfrm>
            <a:off x="0" y="5084763"/>
            <a:ext cx="9144000" cy="476250"/>
          </a:xfrm>
        </p:spPr>
        <p:txBody>
          <a:bodyPr/>
          <a:lstStyle/>
          <a:p>
            <a:r>
              <a:rPr lang="zh-CN" altLang="en-US"/>
              <a:t>图</a:t>
            </a:r>
            <a:r>
              <a:rPr lang="en-US" altLang="zh-CN"/>
              <a:t>10-6  </a:t>
            </a:r>
            <a:r>
              <a:rPr lang="zh-CN" altLang="en-US"/>
              <a:t>任务流和调度流示意图</a:t>
            </a:r>
          </a:p>
        </p:txBody>
      </p:sp>
      <p:pic>
        <p:nvPicPr>
          <p:cNvPr id="768004" name="Picture 4" descr="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349500"/>
            <a:ext cx="7632700" cy="192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80927"/>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lnSpc>
                <a:spcPct val="15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调度流时间</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在多处理机系统中，任务可以被分配到多个处理机上去运行。一个调度流时间是系统中所有处理机上的任务流时间的总和。在如图</a:t>
            </a:r>
            <a:r>
              <a:rPr lang="en-US" altLang="zh-CN"/>
              <a:t>10-6</a:t>
            </a:r>
            <a:r>
              <a:rPr lang="zh-CN" altLang="en-US"/>
              <a:t>所示的例子中，在三台处理机上，调度流时间</a:t>
            </a:r>
            <a:r>
              <a:rPr lang="en-US" altLang="zh-CN"/>
              <a:t>=T1</a:t>
            </a:r>
            <a:r>
              <a:rPr lang="zh-CN" altLang="en-US"/>
              <a:t>流</a:t>
            </a:r>
            <a:r>
              <a:rPr lang="en-US" altLang="zh-CN"/>
              <a:t>+T2</a:t>
            </a:r>
            <a:r>
              <a:rPr lang="zh-CN" altLang="en-US"/>
              <a:t>流</a:t>
            </a:r>
            <a:r>
              <a:rPr lang="en-US" altLang="zh-CN"/>
              <a:t>+T3</a:t>
            </a:r>
            <a:r>
              <a:rPr lang="zh-CN" altLang="en-US"/>
              <a:t>流</a:t>
            </a:r>
            <a:r>
              <a:rPr lang="en-US" altLang="zh-CN"/>
              <a:t>+T4</a:t>
            </a:r>
            <a:r>
              <a:rPr lang="zh-CN" altLang="en-US"/>
              <a:t>流</a:t>
            </a:r>
            <a:r>
              <a:rPr lang="en-US" altLang="zh-CN"/>
              <a:t>+T5</a:t>
            </a:r>
            <a:r>
              <a:rPr lang="zh-CN" altLang="en-US"/>
              <a:t>流</a:t>
            </a:r>
            <a:r>
              <a:rPr lang="en-US" altLang="zh-CN"/>
              <a:t>=7+6.5+2+2+2=</a:t>
            </a:r>
            <a:br>
              <a:rPr lang="en-US" altLang="zh-CN"/>
            </a:br>
            <a:r>
              <a:rPr lang="en-US" altLang="zh-CN"/>
              <a:t>19.5(</a:t>
            </a:r>
            <a:r>
              <a:rPr lang="zh-CN" altLang="en-US"/>
              <a:t>个时间单位</a:t>
            </a:r>
            <a:r>
              <a:rPr lang="en-US" altLang="zh-CN"/>
              <a:t>)</a:t>
            </a:r>
            <a:r>
              <a:rPr lang="zh-CN" altLang="en-US"/>
              <a:t>。</a:t>
            </a:r>
          </a:p>
        </p:txBody>
      </p:sp>
      <p:sp>
        <p:nvSpPr>
          <p:cNvPr id="76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32467955"/>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平均流</a:t>
            </a:r>
            <a:r>
              <a:rPr lang="zh-CN" altLang="en-US"/>
              <a:t> </a:t>
            </a:r>
            <a:br>
              <a:rPr lang="zh-CN" altLang="en-US"/>
            </a:br>
            <a:r>
              <a:rPr lang="zh-CN" altLang="en-US"/>
              <a:t>　　平均流等于调度流时间除以任务数。平均流时间越小，表示任务占用处理机与存储器等资源的时间越短，这不仅反应了系统资源利用率高，而且还可以降低任务的机时费用。更为重要的是，还可使系统有更充裕的时间处理其它任务，有效地提高了系统的吞吐量。因此，最少平均流时间就是系统吞吐率的一个间接度量参数。</a:t>
            </a:r>
          </a:p>
        </p:txBody>
      </p:sp>
      <p:sp>
        <p:nvSpPr>
          <p:cNvPr id="77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95099605"/>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4. </a:t>
            </a:r>
            <a:r>
              <a:rPr lang="zh-CN" altLang="en-US">
                <a:latin typeface="黑体" panose="02010609060101010101" pitchFamily="49" charset="-122"/>
                <a:ea typeface="黑体" panose="02010609060101010101" pitchFamily="49" charset="-122"/>
              </a:rPr>
              <a:t>处理机利用率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处理机的利用率等于该处理机上任务流之和除以最大有效时间单位。在如图</a:t>
            </a:r>
            <a:r>
              <a:rPr lang="en-US" altLang="zh-CN"/>
              <a:t>10-7</a:t>
            </a:r>
            <a:r>
              <a:rPr lang="zh-CN" altLang="en-US"/>
              <a:t>所示的例子中，最大有效时间单位为</a:t>
            </a:r>
            <a:r>
              <a:rPr lang="en-US" altLang="zh-CN"/>
              <a:t>7.0</a:t>
            </a:r>
            <a:r>
              <a:rPr lang="zh-CN" altLang="en-US"/>
              <a:t>，三台处理机</a:t>
            </a:r>
            <a:r>
              <a:rPr lang="en-US" altLang="zh-CN"/>
              <a:t>P1</a:t>
            </a:r>
            <a:r>
              <a:rPr lang="zh-CN" altLang="en-US"/>
              <a:t>、</a:t>
            </a:r>
            <a:r>
              <a:rPr lang="en-US" altLang="zh-CN"/>
              <a:t>P2</a:t>
            </a:r>
            <a:r>
              <a:rPr lang="zh-CN" altLang="en-US"/>
              <a:t>、</a:t>
            </a:r>
            <a:r>
              <a:rPr lang="en-US" altLang="zh-CN"/>
              <a:t>P3</a:t>
            </a:r>
            <a:r>
              <a:rPr lang="zh-CN" altLang="en-US"/>
              <a:t>的空闲时间分别为</a:t>
            </a:r>
            <a:r>
              <a:rPr lang="en-US" altLang="zh-CN"/>
              <a:t>0.5</a:t>
            </a:r>
            <a:r>
              <a:rPr lang="zh-CN" altLang="en-US"/>
              <a:t>、</a:t>
            </a:r>
            <a:r>
              <a:rPr lang="en-US" altLang="zh-CN"/>
              <a:t>0.0</a:t>
            </a:r>
            <a:r>
              <a:rPr lang="zh-CN" altLang="en-US"/>
              <a:t>和</a:t>
            </a:r>
            <a:r>
              <a:rPr lang="en-US" altLang="zh-CN"/>
              <a:t>1.0</a:t>
            </a:r>
            <a:r>
              <a:rPr lang="zh-CN" altLang="en-US"/>
              <a:t>，忙时间分别为</a:t>
            </a:r>
            <a:r>
              <a:rPr lang="en-US" altLang="zh-CN"/>
              <a:t>6.5</a:t>
            </a:r>
            <a:r>
              <a:rPr lang="zh-CN" altLang="en-US"/>
              <a:t>、</a:t>
            </a:r>
            <a:r>
              <a:rPr lang="en-US" altLang="zh-CN"/>
              <a:t>7.0</a:t>
            </a:r>
            <a:r>
              <a:rPr lang="zh-CN" altLang="en-US"/>
              <a:t>、</a:t>
            </a:r>
            <a:r>
              <a:rPr lang="en-US" altLang="zh-CN"/>
              <a:t>6.0</a:t>
            </a:r>
            <a:r>
              <a:rPr lang="zh-CN" altLang="en-US"/>
              <a:t>，它们为各处理机上的任务流之和。由此可以得到</a:t>
            </a:r>
            <a:r>
              <a:rPr lang="en-US" altLang="zh-CN"/>
              <a:t>P1</a:t>
            </a:r>
            <a:r>
              <a:rPr lang="zh-CN" altLang="en-US"/>
              <a:t>、</a:t>
            </a:r>
            <a:r>
              <a:rPr lang="en-US" altLang="zh-CN"/>
              <a:t>P2</a:t>
            </a:r>
            <a:r>
              <a:rPr lang="zh-CN" altLang="en-US"/>
              <a:t>、</a:t>
            </a:r>
            <a:r>
              <a:rPr lang="en-US" altLang="zh-CN"/>
              <a:t>P3</a:t>
            </a:r>
            <a:r>
              <a:rPr lang="zh-CN" altLang="en-US"/>
              <a:t>的处理机利用率分别为</a:t>
            </a:r>
            <a:r>
              <a:rPr lang="en-US" altLang="zh-CN"/>
              <a:t>0.93</a:t>
            </a:r>
            <a:r>
              <a:rPr lang="zh-CN" altLang="en-US"/>
              <a:t>、</a:t>
            </a:r>
            <a:r>
              <a:rPr lang="en-US" altLang="zh-CN"/>
              <a:t>1.00</a:t>
            </a:r>
            <a:r>
              <a:rPr lang="zh-CN" altLang="en-US"/>
              <a:t>和</a:t>
            </a:r>
            <a:r>
              <a:rPr lang="en-US" altLang="zh-CN"/>
              <a:t>0.86</a:t>
            </a:r>
            <a:r>
              <a:rPr lang="zh-CN" altLang="en-US"/>
              <a:t>。处理机平均利用率</a:t>
            </a:r>
            <a:r>
              <a:rPr lang="en-US" altLang="zh-CN"/>
              <a:t>=(0.93+1.00+0.86)÷3</a:t>
            </a:r>
            <a:br>
              <a:rPr lang="en-US" altLang="zh-CN"/>
            </a:br>
            <a:r>
              <a:rPr lang="en-US" altLang="zh-CN"/>
              <a:t>=0.93</a:t>
            </a:r>
            <a:r>
              <a:rPr lang="zh-CN" altLang="en-US"/>
              <a:t>。</a:t>
            </a:r>
          </a:p>
        </p:txBody>
      </p:sp>
      <p:sp>
        <p:nvSpPr>
          <p:cNvPr id="77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01203735"/>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5. </a:t>
            </a:r>
            <a:r>
              <a:rPr lang="zh-CN" altLang="en-US">
                <a:latin typeface="黑体" panose="02010609060101010101" pitchFamily="49" charset="-122"/>
                <a:ea typeface="黑体" panose="02010609060101010101" pitchFamily="49" charset="-122"/>
              </a:rPr>
              <a:t>加速比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加速比等于各处理机忙时间之和除以并行工作时间，其中，各处理机忙时间之和，相当于单机工作时间，在上例中为</a:t>
            </a:r>
            <a:r>
              <a:rPr lang="en-US" altLang="zh-CN"/>
              <a:t>19.5</a:t>
            </a:r>
            <a:r>
              <a:rPr lang="zh-CN" altLang="en-US"/>
              <a:t>个时间单位；并行工作时间，则相当于从第一个任务开始到最后一个任务结束所用的时间，在上例中为</a:t>
            </a:r>
            <a:r>
              <a:rPr lang="en-US" altLang="zh-CN"/>
              <a:t>7</a:t>
            </a:r>
            <a:r>
              <a:rPr lang="zh-CN" altLang="en-US"/>
              <a:t>个时间单位。由此得到加速比为</a:t>
            </a:r>
            <a:r>
              <a:rPr lang="en-US" altLang="zh-CN"/>
              <a:t>19.5</a:t>
            </a:r>
            <a:r>
              <a:rPr lang="zh-CN" altLang="en-US"/>
              <a:t>个时间单位</a:t>
            </a:r>
            <a:r>
              <a:rPr lang="en-US" altLang="zh-CN" b="1"/>
              <a:t>/</a:t>
            </a:r>
            <a:r>
              <a:rPr lang="en-US" altLang="zh-CN"/>
              <a:t>7</a:t>
            </a:r>
            <a:r>
              <a:rPr lang="zh-CN" altLang="en-US"/>
              <a:t>个时间单位。</a:t>
            </a:r>
          </a:p>
        </p:txBody>
      </p:sp>
      <p:sp>
        <p:nvSpPr>
          <p:cNvPr id="77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353349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latin typeface="黑体" panose="02010609060101010101" pitchFamily="49" charset="-122"/>
                <a:ea typeface="黑体" panose="02010609060101010101" pitchFamily="49" charset="-122"/>
              </a:rPr>
              <a:t>2.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程序顺序执行时的特征</a:t>
            </a:r>
            <a:r>
              <a:rPr lang="zh-CN" altLang="en-US"/>
              <a:t/>
            </a:r>
            <a:br>
              <a:rPr lang="zh-CN" altLang="en-US"/>
            </a:br>
            <a:r>
              <a:rPr lang="zh-CN" altLang="en-US"/>
              <a:t>　　由上所述可以得知，在程序顺序执行时，具有这样三个特征：① 顺序性：指处理机严格地按照程序所规定的顺序执行，即每一操作必须在下一个操作开始之前结束；② 封闭性：指程序在封闭的环境下运行，即程序运行时独占全机资源，资源的状态</a:t>
            </a:r>
            <a:r>
              <a:rPr lang="en-US" altLang="zh-CN"/>
              <a:t>(</a:t>
            </a:r>
            <a:r>
              <a:rPr lang="zh-CN" altLang="en-US"/>
              <a:t>除初始状态外</a:t>
            </a:r>
            <a:r>
              <a:rPr lang="en-US" altLang="zh-CN"/>
              <a:t>)</a:t>
            </a:r>
            <a:r>
              <a:rPr lang="zh-CN" altLang="en-US"/>
              <a:t>只有本程序才能改变它，程序一旦开始执行，其执行结果不受外界因素影响；③ 可再现性：指只要程序执行时的环境和初始条件相同，当程序重复执行时，不论它是从头到尾不停顿地执行，还是“停停走走”地执行，都可获得相同的结果。程序顺序执行时的这种特性，为程序员检测和校正程序的错误带来了很大的方便。</a:t>
            </a:r>
          </a:p>
        </p:txBody>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925100"/>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6. </a:t>
            </a:r>
            <a:r>
              <a:rPr lang="zh-CN" altLang="en-US">
                <a:latin typeface="黑体" panose="02010609060101010101" pitchFamily="49" charset="-122"/>
                <a:ea typeface="黑体" panose="02010609060101010101" pitchFamily="49" charset="-122"/>
              </a:rPr>
              <a:t>吞吐率</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zh-CN" altLang="en-US"/>
              <a:t>吞吐率是单位时间</a:t>
            </a:r>
            <a:r>
              <a:rPr lang="en-US" altLang="zh-CN"/>
              <a:t>(</a:t>
            </a:r>
            <a:r>
              <a:rPr lang="zh-CN" altLang="en-US"/>
              <a:t>例如每小时</a:t>
            </a:r>
            <a:r>
              <a:rPr lang="en-US" altLang="zh-CN"/>
              <a:t>)</a:t>
            </a:r>
            <a:r>
              <a:rPr lang="zh-CN" altLang="en-US"/>
              <a:t>内系统完成的任务数。可以用任务流的最小完成时间来度量系统的吞吐率。吞吐率的高低与调度算法有着十分密切的关系，通常具有多项式复杂性的调度算法是一个高效的算法。而具有指数复杂性的调度算法则是一个低效算法。 </a:t>
            </a:r>
          </a:p>
        </p:txBody>
      </p:sp>
      <p:sp>
        <p:nvSpPr>
          <p:cNvPr id="77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14772914"/>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10.5.2  </a:t>
            </a:r>
            <a:r>
              <a:rPr lang="zh-CN" altLang="en-US">
                <a:latin typeface="黑体" panose="02010609060101010101" pitchFamily="49" charset="-122"/>
                <a:ea typeface="黑体" panose="02010609060101010101" pitchFamily="49" charset="-122"/>
              </a:rPr>
              <a:t>进程分配方式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对称多处理机系统中的进程分配方式</a:t>
            </a:r>
            <a:br>
              <a:rPr lang="zh-CN" altLang="en-US">
                <a:latin typeface="黑体" panose="02010609060101010101" pitchFamily="49" charset="-122"/>
                <a:ea typeface="黑体" panose="02010609060101010101" pitchFamily="49" charset="-122"/>
              </a:rPr>
            </a:br>
            <a:r>
              <a:rPr lang="zh-CN" altLang="en-US"/>
              <a:t>　　在</a:t>
            </a:r>
            <a:r>
              <a:rPr lang="en-US" altLang="zh-CN"/>
              <a:t>SMP</a:t>
            </a:r>
            <a:r>
              <a:rPr lang="zh-CN" altLang="en-US"/>
              <a:t>系统中，所有的处理机都是相同的，因而可把所有的处理机作为一个处理机池</a:t>
            </a:r>
            <a:r>
              <a:rPr lang="en-US" altLang="zh-CN"/>
              <a:t>(Processor pool)</a:t>
            </a:r>
            <a:r>
              <a:rPr lang="zh-CN" altLang="en-US"/>
              <a:t>，由调度程序或基于处理器的请求，将任何一个进程分配给池中的任何一个处理机去处理。对于这种进程分配，可采用以下两种方式之一。</a:t>
            </a:r>
            <a:br>
              <a:rPr lang="zh-CN" altLang="en-US"/>
            </a:br>
            <a:r>
              <a:rPr lang="zh-CN" altLang="en-US"/>
              <a:t>　　</a:t>
            </a:r>
            <a:r>
              <a:rPr lang="en-US" altLang="zh-CN"/>
              <a:t>1) </a:t>
            </a:r>
            <a:r>
              <a:rPr lang="zh-CN" altLang="en-US"/>
              <a:t>静态分配</a:t>
            </a:r>
            <a:r>
              <a:rPr lang="en-US" altLang="zh-CN"/>
              <a:t>(Static Assigenment)</a:t>
            </a:r>
            <a:r>
              <a:rPr lang="zh-CN" altLang="en-US"/>
              <a:t>方式</a:t>
            </a:r>
            <a:br>
              <a:rPr lang="zh-CN" altLang="en-US"/>
            </a:br>
            <a:r>
              <a:rPr lang="zh-CN" altLang="en-US"/>
              <a:t>　　</a:t>
            </a:r>
            <a:r>
              <a:rPr lang="en-US" altLang="zh-CN"/>
              <a:t>2) </a:t>
            </a:r>
            <a:r>
              <a:rPr lang="zh-CN" altLang="en-US"/>
              <a:t>动态分配</a:t>
            </a:r>
            <a:r>
              <a:rPr lang="en-US" altLang="zh-CN"/>
              <a:t>(Dynamic Assgement)</a:t>
            </a:r>
            <a:r>
              <a:rPr lang="zh-CN" altLang="en-US"/>
              <a:t>方式</a:t>
            </a:r>
            <a:br>
              <a:rPr lang="zh-CN" altLang="en-US"/>
            </a:br>
            <a:endParaRPr lang="zh-CN" altLang="en-US"/>
          </a:p>
        </p:txBody>
      </p:sp>
      <p:sp>
        <p:nvSpPr>
          <p:cNvPr id="77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32745213"/>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非对称</a:t>
            </a:r>
            <a:r>
              <a:rPr lang="en-US" altLang="zh-CN">
                <a:latin typeface="黑体" panose="02010609060101010101" pitchFamily="49" charset="-122"/>
                <a:ea typeface="黑体" panose="02010609060101010101" pitchFamily="49" charset="-122"/>
              </a:rPr>
              <a:t>MPS</a:t>
            </a:r>
            <a:r>
              <a:rPr lang="zh-CN" altLang="en-US">
                <a:latin typeface="黑体" panose="02010609060101010101" pitchFamily="49" charset="-122"/>
                <a:ea typeface="黑体" panose="02010609060101010101" pitchFamily="49" charset="-122"/>
              </a:rPr>
              <a:t>中的进程分配方式</a:t>
            </a:r>
            <a:r>
              <a:rPr lang="zh-CN" altLang="en-US"/>
              <a:t/>
            </a:r>
            <a:br>
              <a:rPr lang="zh-CN" altLang="en-US"/>
            </a:br>
            <a:r>
              <a:rPr lang="zh-CN" altLang="en-US"/>
              <a:t>　　对于非对称</a:t>
            </a:r>
            <a:r>
              <a:rPr lang="en-US" altLang="zh-CN"/>
              <a:t>MPS</a:t>
            </a:r>
            <a:r>
              <a:rPr lang="zh-CN" altLang="en-US"/>
              <a:t>，其</a:t>
            </a:r>
            <a:r>
              <a:rPr lang="en-US" altLang="zh-CN"/>
              <a:t>OS</a:t>
            </a:r>
            <a:r>
              <a:rPr lang="zh-CN" altLang="en-US"/>
              <a:t>大多采用主</a:t>
            </a:r>
            <a:r>
              <a:rPr lang="en-US" altLang="zh-CN"/>
              <a:t>—</a:t>
            </a:r>
            <a:r>
              <a:rPr lang="zh-CN" altLang="en-US"/>
              <a:t>从</a:t>
            </a:r>
            <a:r>
              <a:rPr lang="en-US" altLang="zh-CN"/>
              <a:t>(MasterSlave)</a:t>
            </a:r>
            <a:r>
              <a:rPr lang="zh-CN" altLang="en-US"/>
              <a:t>式</a:t>
            </a:r>
            <a:r>
              <a:rPr lang="en-US" altLang="zh-CN"/>
              <a:t>OS</a:t>
            </a:r>
            <a:r>
              <a:rPr lang="zh-CN" altLang="en-US"/>
              <a:t>，即</a:t>
            </a:r>
            <a:r>
              <a:rPr lang="en-US" altLang="zh-CN"/>
              <a:t>OS</a:t>
            </a:r>
            <a:r>
              <a:rPr lang="zh-CN" altLang="en-US"/>
              <a:t>的核心部分驻留在一台主机上</a:t>
            </a:r>
            <a:r>
              <a:rPr lang="en-US" altLang="zh-CN"/>
              <a:t>(Master)</a:t>
            </a:r>
            <a:r>
              <a:rPr lang="zh-CN" altLang="en-US"/>
              <a:t>，而从机</a:t>
            </a:r>
            <a:r>
              <a:rPr lang="en-US" altLang="zh-CN"/>
              <a:t>(Slave)</a:t>
            </a:r>
            <a:r>
              <a:rPr lang="zh-CN" altLang="en-US"/>
              <a:t>上只是用户程序，进程调度只由主机执行。每当从机空闲时，便向主机发送一索求进程的信号，然后，便等待主机为它分配进程。在主机中保持有一个就绪队列，只要就绪队列不空，主机便从其队首摘下一进程分配给请求的从机。从机接收到分配的进程后便运行该进程，该进程结束后从机又向主机发出请求。</a:t>
            </a:r>
          </a:p>
        </p:txBody>
      </p:sp>
      <p:sp>
        <p:nvSpPr>
          <p:cNvPr id="77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0765447"/>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nSpc>
                <a:spcPct val="140000"/>
              </a:lnSpc>
            </a:pPr>
            <a:r>
              <a:rPr lang="en-US" altLang="zh-CN">
                <a:latin typeface="黑体" panose="02010609060101010101" pitchFamily="49" charset="-122"/>
                <a:ea typeface="黑体" panose="02010609060101010101" pitchFamily="49" charset="-122"/>
              </a:rPr>
              <a:t>10.5.3  </a:t>
            </a:r>
            <a:r>
              <a:rPr lang="zh-CN" altLang="en-US">
                <a:latin typeface="黑体" panose="02010609060101010101" pitchFamily="49" charset="-122"/>
                <a:ea typeface="黑体" panose="02010609060101010101" pitchFamily="49" charset="-122"/>
              </a:rPr>
              <a:t>进程</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线程</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调度方式</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 </a:t>
            </a:r>
            <a:r>
              <a:rPr lang="zh-CN" altLang="en-US">
                <a:latin typeface="黑体" panose="02010609060101010101" pitchFamily="49" charset="-122"/>
                <a:ea typeface="黑体" panose="02010609060101010101" pitchFamily="49" charset="-122"/>
              </a:rPr>
              <a:t>自调度</a:t>
            </a:r>
            <a:r>
              <a:rPr lang="en-US" altLang="zh-CN">
                <a:latin typeface="黑体" panose="02010609060101010101" pitchFamily="49" charset="-122"/>
                <a:ea typeface="黑体" panose="02010609060101010101" pitchFamily="49" charset="-122"/>
              </a:rPr>
              <a:t>(Self-Scheduling)</a:t>
            </a:r>
            <a:r>
              <a:rPr lang="zh-CN" altLang="en-US">
                <a:latin typeface="黑体" panose="02010609060101010101" pitchFamily="49" charset="-122"/>
                <a:ea typeface="黑体" panose="02010609060101010101" pitchFamily="49" charset="-122"/>
              </a:rPr>
              <a:t>方式</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自调度机制</a:t>
            </a:r>
            <a:br>
              <a:rPr lang="zh-CN" altLang="en-US"/>
            </a:br>
            <a:r>
              <a:rPr lang="zh-CN" altLang="en-US"/>
              <a:t>　　在多处理器系统中，自调度方式是最简单的一种调度方式。它是直接由单处理机环境下的调度方式演变而来的。在系统中设置有一个公共的进程或线程就绪队列，所有的处理器在空闲时，都可自己到该队列中取得一进程</a:t>
            </a:r>
            <a:r>
              <a:rPr lang="en-US" altLang="zh-CN"/>
              <a:t>(</a:t>
            </a:r>
            <a:r>
              <a:rPr lang="zh-CN" altLang="en-US"/>
              <a:t>或线程</a:t>
            </a:r>
            <a:r>
              <a:rPr lang="en-US" altLang="zh-CN"/>
              <a:t>)</a:t>
            </a:r>
            <a:r>
              <a:rPr lang="zh-CN" altLang="en-US"/>
              <a:t>来运行。 </a:t>
            </a:r>
          </a:p>
        </p:txBody>
      </p:sp>
      <p:sp>
        <p:nvSpPr>
          <p:cNvPr id="77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9952815"/>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a:lnSpc>
                <a:spcPct val="140000"/>
              </a:lnSpc>
            </a:pPr>
            <a:r>
              <a:rPr lang="zh-CN" altLang="en-US"/>
              <a:t>　　</a:t>
            </a:r>
            <a:r>
              <a:rPr lang="en-US" altLang="zh-CN"/>
              <a:t>2) </a:t>
            </a:r>
            <a:r>
              <a:rPr lang="zh-CN" altLang="en-US"/>
              <a:t>自调度方式的优点</a:t>
            </a:r>
            <a:br>
              <a:rPr lang="zh-CN" altLang="en-US"/>
            </a:br>
            <a:r>
              <a:rPr lang="zh-CN" altLang="en-US"/>
              <a:t>　　自调度方式的主要优点表现为：首先，系统中的公共就绪队列可按照单处理机系统中所采用的各种方式加以组织；其调度算法也可沿用单处理机系统所用的算法，亦即，很容易将单处理机环境下的调度机制移植到多处理机系统中，故它仍然是当前多处理机系统中较常用的调度方式。其次，只要系统中有任务，或者说只要公共就绪队列不空，就不会出现处理机空闲的情况，也不会发生处理机忙闲不均的现象，因而有利于提高处理机的利用率。</a:t>
            </a:r>
          </a:p>
        </p:txBody>
      </p:sp>
      <p:sp>
        <p:nvSpPr>
          <p:cNvPr id="77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6117258"/>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a:lnSpc>
                <a:spcPct val="150000"/>
              </a:lnSpc>
            </a:pPr>
            <a:r>
              <a:rPr lang="zh-CN" altLang="en-US"/>
              <a:t>　　</a:t>
            </a:r>
            <a:r>
              <a:rPr lang="en-US" altLang="zh-CN"/>
              <a:t>3) </a:t>
            </a:r>
            <a:r>
              <a:rPr lang="zh-CN" altLang="en-US"/>
              <a:t>自调度方式的缺点</a:t>
            </a:r>
            <a:br>
              <a:rPr lang="zh-CN" altLang="en-US"/>
            </a:br>
            <a:r>
              <a:rPr lang="zh-CN" altLang="en-US"/>
              <a:t>　　自调度方式的缺点不容忽视，主要表现如下：</a:t>
            </a:r>
            <a:br>
              <a:rPr lang="zh-CN" altLang="en-US"/>
            </a:br>
            <a:r>
              <a:rPr lang="zh-CN" altLang="en-US"/>
              <a:t>　　</a:t>
            </a:r>
            <a:r>
              <a:rPr lang="en-US" altLang="zh-CN"/>
              <a:t>(1) </a:t>
            </a:r>
            <a:r>
              <a:rPr lang="zh-CN" altLang="en-US"/>
              <a:t>瓶颈问题。</a:t>
            </a:r>
            <a:br>
              <a:rPr lang="zh-CN" altLang="en-US"/>
            </a:br>
            <a:r>
              <a:rPr lang="zh-CN" altLang="en-US"/>
              <a:t>　　</a:t>
            </a:r>
            <a:r>
              <a:rPr lang="en-US" altLang="zh-CN"/>
              <a:t>(2) </a:t>
            </a:r>
            <a:r>
              <a:rPr lang="zh-CN" altLang="en-US"/>
              <a:t>低效性。</a:t>
            </a:r>
            <a:br>
              <a:rPr lang="zh-CN" altLang="en-US"/>
            </a:br>
            <a:r>
              <a:rPr lang="zh-CN" altLang="en-US"/>
              <a:t>　　</a:t>
            </a:r>
            <a:r>
              <a:rPr lang="en-US" altLang="zh-CN"/>
              <a:t>(3) </a:t>
            </a:r>
            <a:r>
              <a:rPr lang="zh-CN" altLang="en-US"/>
              <a:t>线程切换频繁。 </a:t>
            </a:r>
          </a:p>
        </p:txBody>
      </p:sp>
      <p:sp>
        <p:nvSpPr>
          <p:cNvPr id="77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2744919"/>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2. </a:t>
            </a:r>
            <a:r>
              <a:rPr lang="zh-CN" altLang="en-US">
                <a:latin typeface="黑体" panose="02010609060101010101" pitchFamily="49" charset="-122"/>
                <a:ea typeface="黑体" panose="02010609060101010101" pitchFamily="49" charset="-122"/>
              </a:rPr>
              <a:t>成组调度</a:t>
            </a:r>
            <a:r>
              <a:rPr lang="en-US" altLang="zh-CN">
                <a:latin typeface="黑体" panose="02010609060101010101" pitchFamily="49" charset="-122"/>
                <a:ea typeface="黑体" panose="02010609060101010101" pitchFamily="49" charset="-122"/>
              </a:rPr>
              <a:t>(Gang Scheduling)</a:t>
            </a:r>
            <a:r>
              <a:rPr lang="zh-CN" altLang="en-US">
                <a:latin typeface="黑体" panose="02010609060101010101" pitchFamily="49" charset="-122"/>
                <a:ea typeface="黑体" panose="02010609060101010101" pitchFamily="49" charset="-122"/>
              </a:rPr>
              <a:t>方式</a:t>
            </a:r>
            <a:br>
              <a:rPr lang="zh-CN" altLang="en-US">
                <a:latin typeface="黑体" panose="02010609060101010101" pitchFamily="49" charset="-122"/>
                <a:ea typeface="黑体" panose="02010609060101010101" pitchFamily="49" charset="-122"/>
              </a:rPr>
            </a:br>
            <a:r>
              <a:rPr lang="zh-CN" altLang="en-US"/>
              <a:t>　　</a:t>
            </a:r>
            <a:r>
              <a:rPr lang="en-US" altLang="zh-CN"/>
              <a:t>1) </a:t>
            </a:r>
            <a:r>
              <a:rPr lang="zh-CN" altLang="en-US"/>
              <a:t>面向所有应用程序平均分配处理器时间</a:t>
            </a:r>
            <a:br>
              <a:rPr lang="zh-CN" altLang="en-US"/>
            </a:br>
            <a:r>
              <a:rPr lang="zh-CN" altLang="en-US"/>
              <a:t>　　假定系统中有</a:t>
            </a:r>
            <a:r>
              <a:rPr lang="en-US" altLang="zh-CN"/>
              <a:t>N</a:t>
            </a:r>
            <a:r>
              <a:rPr lang="zh-CN" altLang="en-US"/>
              <a:t>个处理机和</a:t>
            </a:r>
            <a:r>
              <a:rPr lang="en-US" altLang="zh-CN"/>
              <a:t>M</a:t>
            </a:r>
            <a:r>
              <a:rPr lang="zh-CN" altLang="en-US"/>
              <a:t>个应用程序，每个应用程序中至多含有</a:t>
            </a:r>
            <a:r>
              <a:rPr lang="en-US" altLang="zh-CN"/>
              <a:t>N</a:t>
            </a:r>
            <a:r>
              <a:rPr lang="zh-CN" altLang="en-US"/>
              <a:t>个线程，则每个应用程序至多可有</a:t>
            </a:r>
            <a:r>
              <a:rPr lang="en-US" altLang="zh-CN"/>
              <a:t>1/M</a:t>
            </a:r>
            <a:r>
              <a:rPr lang="zh-CN" altLang="en-US"/>
              <a:t>的时间去占有</a:t>
            </a:r>
            <a:r>
              <a:rPr lang="en-US" altLang="zh-CN"/>
              <a:t>N</a:t>
            </a:r>
            <a:r>
              <a:rPr lang="zh-CN" altLang="en-US"/>
              <a:t>个处理机。例如，有</a:t>
            </a:r>
            <a:r>
              <a:rPr lang="en-US" altLang="zh-CN"/>
              <a:t>4</a:t>
            </a:r>
            <a:r>
              <a:rPr lang="zh-CN" altLang="en-US"/>
              <a:t>台处理器及两个应用程序，其中，应用程序</a:t>
            </a:r>
            <a:r>
              <a:rPr lang="en-US" altLang="zh-CN"/>
              <a:t>A</a:t>
            </a:r>
            <a:r>
              <a:rPr lang="zh-CN" altLang="en-US"/>
              <a:t>中有</a:t>
            </a:r>
            <a:r>
              <a:rPr lang="en-US" altLang="zh-CN"/>
              <a:t>4</a:t>
            </a:r>
            <a:r>
              <a:rPr lang="zh-CN" altLang="en-US"/>
              <a:t>个线程，应用程序</a:t>
            </a:r>
            <a:r>
              <a:rPr lang="en-US" altLang="zh-CN"/>
              <a:t>B</a:t>
            </a:r>
            <a:r>
              <a:rPr lang="zh-CN" altLang="en-US"/>
              <a:t>中有一个线程。这样，每个应用程序可占用</a:t>
            </a:r>
            <a:r>
              <a:rPr lang="en-US" altLang="zh-CN"/>
              <a:t>4</a:t>
            </a:r>
            <a:r>
              <a:rPr lang="zh-CN" altLang="en-US"/>
              <a:t>台处理机一半</a:t>
            </a:r>
            <a:r>
              <a:rPr lang="en-US" altLang="zh-CN"/>
              <a:t>(1/2)</a:t>
            </a:r>
            <a:r>
              <a:rPr lang="zh-CN" altLang="en-US"/>
              <a:t>的时间。 </a:t>
            </a:r>
          </a:p>
        </p:txBody>
      </p:sp>
      <p:sp>
        <p:nvSpPr>
          <p:cNvPr id="77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4831871"/>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endParaRPr lang="zh-CN" altLang="zh-CN"/>
          </a:p>
        </p:txBody>
      </p:sp>
      <p:sp>
        <p:nvSpPr>
          <p:cNvPr id="780291" name="Rectangle 3"/>
          <p:cNvSpPr>
            <a:spLocks noGrp="1" noChangeArrowheads="1"/>
          </p:cNvSpPr>
          <p:nvPr>
            <p:ph type="body" idx="1"/>
          </p:nvPr>
        </p:nvSpPr>
        <p:spPr>
          <a:xfrm>
            <a:off x="0" y="4868863"/>
            <a:ext cx="9144000" cy="476250"/>
          </a:xfrm>
        </p:spPr>
        <p:txBody>
          <a:bodyPr/>
          <a:lstStyle/>
          <a:p>
            <a:r>
              <a:rPr lang="zh-CN" altLang="en-US"/>
              <a:t>图</a:t>
            </a:r>
            <a:r>
              <a:rPr lang="en-US" altLang="zh-CN"/>
              <a:t>10-7  </a:t>
            </a:r>
            <a:r>
              <a:rPr lang="zh-CN" altLang="en-US"/>
              <a:t>两种分配处理机时间的方法</a:t>
            </a:r>
          </a:p>
        </p:txBody>
      </p:sp>
      <p:pic>
        <p:nvPicPr>
          <p:cNvPr id="780292" name="Picture 4" descr="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16113"/>
            <a:ext cx="7561263"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383182"/>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a:lnSpc>
                <a:spcPct val="140000"/>
              </a:lnSpc>
            </a:pPr>
            <a:r>
              <a:rPr lang="en-US" altLang="zh-CN"/>
              <a:t> </a:t>
            </a:r>
            <a:r>
              <a:rPr lang="zh-CN" altLang="en-US"/>
              <a:t>　　</a:t>
            </a:r>
            <a:r>
              <a:rPr lang="en-US" altLang="zh-CN"/>
              <a:t>2) </a:t>
            </a:r>
            <a:r>
              <a:rPr lang="zh-CN" altLang="en-US"/>
              <a:t>面向所有线程平均分配处理机时间</a:t>
            </a:r>
            <a:br>
              <a:rPr lang="zh-CN" altLang="en-US"/>
            </a:br>
            <a:r>
              <a:rPr lang="zh-CN" altLang="en-US"/>
              <a:t>　　由于应用程序</a:t>
            </a:r>
            <a:r>
              <a:rPr lang="en-US" altLang="zh-CN"/>
              <a:t>A</a:t>
            </a:r>
            <a:r>
              <a:rPr lang="zh-CN" altLang="en-US"/>
              <a:t>中有</a:t>
            </a:r>
            <a:r>
              <a:rPr lang="en-US" altLang="zh-CN"/>
              <a:t>4</a:t>
            </a:r>
            <a:r>
              <a:rPr lang="zh-CN" altLang="en-US"/>
              <a:t>个线程，应用程序</a:t>
            </a:r>
            <a:r>
              <a:rPr lang="en-US" altLang="zh-CN"/>
              <a:t>B</a:t>
            </a:r>
            <a:r>
              <a:rPr lang="zh-CN" altLang="en-US"/>
              <a:t>中只有</a:t>
            </a:r>
            <a:r>
              <a:rPr lang="en-US" altLang="zh-CN"/>
              <a:t>1</a:t>
            </a:r>
            <a:r>
              <a:rPr lang="zh-CN" altLang="en-US"/>
              <a:t>个线程，因此，应为应用程序</a:t>
            </a:r>
            <a:r>
              <a:rPr lang="en-US" altLang="zh-CN"/>
              <a:t>A</a:t>
            </a:r>
            <a:r>
              <a:rPr lang="zh-CN" altLang="en-US"/>
              <a:t>分配</a:t>
            </a:r>
            <a:r>
              <a:rPr lang="en-US" altLang="zh-CN"/>
              <a:t>4/5</a:t>
            </a:r>
            <a:r>
              <a:rPr lang="zh-CN" altLang="en-US"/>
              <a:t>的时间，只为应用程序</a:t>
            </a:r>
            <a:r>
              <a:rPr lang="en-US" altLang="zh-CN"/>
              <a:t>B</a:t>
            </a:r>
            <a:r>
              <a:rPr lang="zh-CN" altLang="en-US"/>
              <a:t>分配</a:t>
            </a:r>
            <a:r>
              <a:rPr lang="en-US" altLang="zh-CN"/>
              <a:t>1/5</a:t>
            </a:r>
            <a:r>
              <a:rPr lang="zh-CN" altLang="en-US"/>
              <a:t>的时间，如图</a:t>
            </a:r>
            <a:r>
              <a:rPr lang="en-US" altLang="zh-CN"/>
              <a:t>10-7(b)</a:t>
            </a:r>
            <a:r>
              <a:rPr lang="zh-CN" altLang="en-US"/>
              <a:t>所示。此时，将只有</a:t>
            </a:r>
            <a:r>
              <a:rPr lang="en-US" altLang="zh-CN"/>
              <a:t>15%</a:t>
            </a:r>
            <a:r>
              <a:rPr lang="zh-CN" altLang="en-US"/>
              <a:t>的处理机时间被浪费。可见，按线程平均分配处理机时间的方法更有效。</a:t>
            </a:r>
          </a:p>
        </p:txBody>
      </p:sp>
      <p:sp>
        <p:nvSpPr>
          <p:cNvPr id="78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6156769"/>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pPr>
              <a:lnSpc>
                <a:spcPct val="140000"/>
              </a:lnSpc>
            </a:pPr>
            <a:r>
              <a:rPr lang="zh-CN" altLang="en-US"/>
              <a:t>　　</a:t>
            </a:r>
            <a:r>
              <a:rPr lang="en-US" altLang="zh-CN">
                <a:latin typeface="黑体" panose="02010609060101010101" pitchFamily="49" charset="-122"/>
                <a:ea typeface="黑体" panose="02010609060101010101" pitchFamily="49" charset="-122"/>
              </a:rPr>
              <a:t>3. </a:t>
            </a:r>
            <a:r>
              <a:rPr lang="zh-CN" altLang="en-US">
                <a:latin typeface="黑体" panose="02010609060101010101" pitchFamily="49" charset="-122"/>
                <a:ea typeface="黑体" panose="02010609060101010101" pitchFamily="49" charset="-122"/>
              </a:rPr>
              <a:t>专用处理机分配</a:t>
            </a:r>
            <a:r>
              <a:rPr lang="en-US" altLang="zh-CN">
                <a:latin typeface="黑体" panose="02010609060101010101" pitchFamily="49" charset="-122"/>
                <a:ea typeface="黑体" panose="02010609060101010101" pitchFamily="49" charset="-122"/>
              </a:rPr>
              <a:t>(Dedicated Processor Assigement)</a:t>
            </a:r>
            <a:r>
              <a:rPr lang="zh-CN" altLang="en-US">
                <a:latin typeface="黑体" panose="02010609060101010101" pitchFamily="49" charset="-122"/>
                <a:ea typeface="黑体" panose="02010609060101010101" pitchFamily="49" charset="-122"/>
              </a:rPr>
              <a:t>方式</a:t>
            </a:r>
            <a:r>
              <a:rPr lang="zh-CN" altLang="en-US"/>
              <a:t/>
            </a:r>
            <a:br>
              <a:rPr lang="zh-CN" altLang="en-US"/>
            </a:br>
            <a:r>
              <a:rPr lang="zh-CN" altLang="en-US"/>
              <a:t>　　</a:t>
            </a:r>
            <a:r>
              <a:rPr lang="en-US" altLang="zh-CN"/>
              <a:t>1989</a:t>
            </a:r>
            <a:r>
              <a:rPr lang="zh-CN" altLang="en-US"/>
              <a:t>年</a:t>
            </a:r>
            <a:r>
              <a:rPr lang="en-US" altLang="zh-CN"/>
              <a:t>Tucker</a:t>
            </a:r>
            <a:r>
              <a:rPr lang="zh-CN" altLang="en-US"/>
              <a:t>提出了专用处理机分配方式。该方式是指在一个应用程序的执行期间，专门为该应用程序分配一组处理机，每一个线程一个处理机。这组处理机仅供该应用程序专用，直至该应用程序完成。很明显，这会造成处理机的严重浪费。 </a:t>
            </a:r>
          </a:p>
        </p:txBody>
      </p:sp>
      <p:sp>
        <p:nvSpPr>
          <p:cNvPr id="78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9703381"/>
      </p:ext>
    </p:extLst>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CC00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600" b="0"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6600"/>
        </a:hlink>
        <a:folHlink>
          <a:srgbClr val="0066FF"/>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4489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3205</Words>
  <Application>Microsoft Office PowerPoint</Application>
  <PresentationFormat>全屏显示(4:3)</PresentationFormat>
  <Paragraphs>1365</Paragraphs>
  <Slides>1255</Slides>
  <Notes>0</Notes>
  <HiddenSlides>0</HiddenSlides>
  <MMClips>0</MMClips>
  <ScaleCrop>false</ScaleCrop>
  <HeadingPairs>
    <vt:vector size="8" baseType="variant">
      <vt:variant>
        <vt:lpstr>已用的字体</vt:lpstr>
      </vt:variant>
      <vt:variant>
        <vt:i4>10</vt:i4>
      </vt:variant>
      <vt:variant>
        <vt:lpstr>主题</vt:lpstr>
      </vt:variant>
      <vt:variant>
        <vt:i4>13</vt:i4>
      </vt:variant>
      <vt:variant>
        <vt:lpstr>嵌入 OLE 服务器</vt:lpstr>
      </vt:variant>
      <vt:variant>
        <vt:i4>2</vt:i4>
      </vt:variant>
      <vt:variant>
        <vt:lpstr>幻灯片标题</vt:lpstr>
      </vt:variant>
      <vt:variant>
        <vt:i4>1255</vt:i4>
      </vt:variant>
    </vt:vector>
  </HeadingPairs>
  <TitlesOfParts>
    <vt:vector size="1280" baseType="lpstr">
      <vt:lpstr>方正琥珀简体</vt:lpstr>
      <vt:lpstr>方正姚体简体</vt:lpstr>
      <vt:lpstr>黑体</vt:lpstr>
      <vt:lpstr>华文行楷</vt:lpstr>
      <vt:lpstr>华文新魏</vt:lpstr>
      <vt:lpstr>楷体_GB2312</vt:lpstr>
      <vt:lpstr>宋体</vt:lpstr>
      <vt:lpstr>Arial</vt:lpstr>
      <vt:lpstr>Times New Roman</vt:lpstr>
      <vt:lpstr>Webdings</vt:lpstr>
      <vt:lpstr>默认设计模板</vt:lpstr>
      <vt:lpstr>1_默认设计模板</vt:lpstr>
      <vt:lpstr>2_默认设计模板</vt:lpstr>
      <vt:lpstr>3_默认设计模板</vt:lpstr>
      <vt:lpstr>4_默认设计模板</vt:lpstr>
      <vt:lpstr>5_默认设计模板</vt:lpstr>
      <vt:lpstr>6_默认设计模板</vt:lpstr>
      <vt:lpstr>7_默认设计模板</vt:lpstr>
      <vt:lpstr>8_默认设计模板</vt:lpstr>
      <vt:lpstr>9_默认设计模板</vt:lpstr>
      <vt:lpstr>10_默认设计模板</vt:lpstr>
      <vt:lpstr>11_默认设计模板</vt:lpstr>
      <vt:lpstr>12_默认设计模板</vt:lpstr>
      <vt:lpstr>公式</vt:lpstr>
      <vt:lpstr>Visio</vt:lpstr>
      <vt:lpstr>PowerPoint 演示文稿</vt:lpstr>
      <vt:lpstr>PowerPoint 演示文稿</vt:lpstr>
      <vt:lpstr>PowerPoint 演示文稿</vt:lpstr>
      <vt:lpstr> 　　　　1.1  操作系统的目标和作用  　　操作系统的目标与应用环境有关。例如在查询系统中所用的OS，希望能提供良好的人—机交互性；对于应用于工 业控制、武器控制以及多媒体环境下的OS，要求其具有实 时性；而对于微机上配置的OS，则更看重的是其使用的方 便性。</vt:lpstr>
      <vt:lpstr>1.1.1  操作系统的目标 　　1. 方便性 　　2. 有效性  　　3. 可扩充性 　　4. 开放性</vt:lpstr>
      <vt:lpstr>1.1.2  操作系统的作用          　　1.  OS作为用户与计算机硬件系统之间的接口 　　OS作为用户与计算机硬件系统之间接口的含义是：OS处于用户与计算机硬件系统之间，用户通过OS来使用计算机系统。或者说，用户在OS帮助下能够方便、快捷、可靠地操纵计算机硬件和运行自己的程序。图1-1是OS作为接口的示意图。 </vt:lpstr>
      <vt:lpstr>PowerPoint 演示文稿</vt:lpstr>
      <vt:lpstr>　　2.  OS作为计算机系统资源的管理者 　　在一个计算机系统中，通常都含有多种硬件和软件资源。归纳起来可将这些资源分为四类：处理机、存储器、I/O设备以及文件(数据和程序)。相应地，OS的主要功能也正是对这四类资源进行有效的管理。处理机管理是用于分配和控制处理机；存储器管理主要负责内存的分配与回收；I/O设备管理是负责I/O设备的分配(回收)与操纵；文件管理是用于实现对文件的存取、共享和保护。可见，OS的确是计算机系统资源的管理者。</vt:lpstr>
      <vt:lpstr>　　3.  OS实现了对计算机资源的抽象 　　对于一台完全无软件的计算机系统(即裸机)，由于它向用户提供的仅是硬件接口(物理接口)，因此，用户必须对物理接口的实现细节有充分的了解，这就致使该物理机器难于广泛使用。为了方便用户使用I/O设备，人们在裸机上覆盖上一层I/O设备管理软件，如图1-2所示，由它来实现对I/O设备操作的细节，并向上将I/O设备抽象为一组数据结构以及一组I/O操作命令，如read和write命令，这样用户即可利用这些数据结构及操作命令来进行数据输入或输出，而无需关心I/O是如何具体实现的。 </vt:lpstr>
      <vt:lpstr>PowerPoint 演示文稿</vt:lpstr>
      <vt:lpstr>1.1.3  推动操作系统发展的主要动力    　　1．不断提高计算机资源利用率 　　2. 方便用户 　　3. 器件的不断更新换代 　　4. 计算机体系结构的不断发展 　　5. 不断提出新的应用需求</vt:lpstr>
      <vt:lpstr> 　　　1.2  操作系统的发展过程  　　在20世纪50年代中期，出现了第一个简单的批处理OS；60年代中期开发出多道程序批处理系统；不久又推出分时系统，与此同时，用于工业和武器控制的实时OS也相继问世。20世纪70到90年代，是VLSI和计算机体系结构大发展的年代，导致了微型机、多处理机和计算机网络的诞生和发展，与此相应地，也相继开发出了微机OS、多处理机OS和网络OS，并得到极为迅猛的发展。</vt:lpstr>
      <vt:lpstr>1.2.1  未配置操作系统的计算机系统     　　1. 人工操作方式 　　早期的操作方式是由程序员将事先已穿孔的纸带(或卡片)，装入纸带输入机(或卡片输入机)，再启动它们将纸带(或卡片)上的程序和数据输入计算机，然后启动计算机运行。仅当程序运行完毕并取走计算结果后，才允许下一个用户上机。这种人工操作方式有以下两方面的缺点： 　　(1)  用户独占全机，即一台计算机的全部资源由上机用户所独占。 　　(2)  CPU等待人工操作。当用户进行装带(卡)、卸带(卡)等人工操作时，CPU及内存等资源是空闲的。</vt:lpstr>
      <vt:lpstr>　　2. 脱机输入/输出(Off-Line I/O)方式 　　为了解决人机矛盾及CPU和I/O设备之间速度不匹配的矛盾，20世纪50年代末出现了脱机I/O技术。该技术是事先将装有用户程序和数据的纸带装入纸带输入机，在一台外围机的控制下，把纸带(卡片)上的数据(程序)输入到磁带上。当CPU需要这些程序和数据时，再从磁带上高速地调入内存。</vt:lpstr>
      <vt:lpstr>PowerPoint 演示文稿</vt:lpstr>
      <vt:lpstr>1.2.2  单道批处理系统          　　1. 单道批处理系统(Simple Batch Processing System)的处理过程 　　为实现对作业的连续处理，需要先把一批作业以脱机方式输入到磁带上，并在系统中配上监督程序(Monitor)，在它的控制下，使这批作业能一个接一个地连续处理。 </vt:lpstr>
      <vt:lpstr>PowerPoint 演示文稿</vt:lpstr>
      <vt:lpstr>　　2. 单道批处理系统的缺点 　　单道批处理系统最主要的缺点是，系统中的资源得不到充分的利用。这是因为在内存中仅有一道程序，每逢该程序在运行中发出I/O请求后，CPU便处于等待状态，必须在其I/O完成后才继续运行。又因I/O设备的低速性，更使CPU的利用率显著降低。图1-5示出了单道程序的运行情况，从图可以看出：在t2～t3、t6～t7时间间隔内CPU空闲。</vt:lpstr>
      <vt:lpstr>PowerPoint 演示文稿</vt:lpstr>
      <vt:lpstr>1.2.3  多道批处理系统(Multiprogrammed Batch Processing System) 　　1. 多道程序设计的基本概念 　　为了进一步提高资源的利用率和系统吞吐量，在20世纪60年代中期引入了多道程序设计技术，由此形成了多道批处理系统。图1-6示出了四道程序时的运行情况。</vt:lpstr>
      <vt:lpstr>PowerPoint 演示文稿</vt:lpstr>
      <vt:lpstr>　　2. 多道批处理系统的优缺点 　　多道批处理系统的优缺点如下： 　　(1) 资源利用率高。引入多道批处理能使多道程序交替运行，以保持CPU处于忙碌状态；在内存中装入多道程序可提高内存的利用率；此外还可以提高I/O设备的利用率。 　　(2) 系统吞吐量大。能提高系统吞吐量的主要原因可归结为：① CPU和其它资源保持“忙碌”状态；② 仅当作业完成时或运行不下去时才进行切换，系统开销小。 　　</vt:lpstr>
      <vt:lpstr>　　(3) 平均周转时间长。由于作业要排队依次进行处理，因而作业的周转时间较长，通常需几个小时，甚至几天。 　　(4) 无交互能力。用户一旦把作业提交给系统后，直至作业完成，用户都不能与自己的作业进行交互，修改和调试程序极不方便。</vt:lpstr>
      <vt:lpstr>　　3. 多道批处理系统需要解决的问题 　　多道批处理系统是一种十分有效，但又非常复杂的系统，为使系统中的多道程序间能协调地运行，系统必须解决下述一系列问题： 　　(1) 处理机争用问题。既要能满足各道程序运行的需要，又要能提高处理机的利用率。 　　(2) 内存分配和保护问题。系统应能为每道程序分配必要的内存空间，使它们“各得其所”，且不会因某道程序出现异常情况而破坏其它程序。 　　(3)  I/O设备分配问题。系统应采取适当的策略来分配系统中的I/O设备，以达到既能方便用户对设备的使用，又能提高设备利用率的目的。</vt:lpstr>
      <vt:lpstr>　　(4) 文件的组织和管理问题。系统应能有效地组织存放在系统中的大量的程序和数据，使它们既便于用户使用，又能保证数据的安全性。 　　(5) 作业管理问题。系统中存在着各种作业(应用程序)，系统应能对系统中所有的作业进行合理的组织，以满足这些作业用户的不同要求。 　　(6) 用户与系统的接口问题。为使用户能方便的使用操作系统，OS还应提供用户与OS之间的接口。</vt:lpstr>
      <vt:lpstr>1.2.4  分时系统(Time Sharing System)       　　1. 分时系统的引入 　　如果说推动多道批处理系统形成和发展的主要动力是提高资源利用率和系统吞吐量，那么，推动分时系统形成和发展的主要动力，则是为了满足用户对人—机交互的需求，由此形成了一种新型OS。用户的需求具体表现在以下几个方面： 　　(1) 人—机交互。 　　(2) 共享主机。 </vt:lpstr>
      <vt:lpstr>　　2. 分时系统实现中的关键问题 　　在多道批处理系统中，用户无法与自己的作业进行交互的主要原因是：作业都先驻留在外存上，即使以后被调入内存，也要经过较长时间的等待后方能运行，用户无法与自己的作业进行交互。  　　1) 及时接收 　　2) 及时处理 </vt:lpstr>
      <vt:lpstr>　　3. 分时系统的特征 　　分时系统与多道批处理系统相比，具有非常明显的不同特性，可以归纳成以下四个方面： 　　(1) 多路性。 　　(2) 独立性。 　　(3) 及时性。 　　(4) 交互性。 </vt:lpstr>
      <vt:lpstr>1.2.5  实时系统(Real Time System)     　　1. 实时系统的类型 　　随着计算机应用的普及，实时系统的类型也相应增多，下面列出当前常见的几种： 　　(1) 工业(武器)控制系统。 　　(2) 信息查询系统。 　　(3) 多媒体系统。 　　(4) 嵌入式系统。 </vt:lpstr>
      <vt:lpstr>　　2. 实时任务的类型 　　(1) 周期性实时任务和非周期性实时任务。 　　(2) 硬实时任务和软实时任务。 </vt:lpstr>
      <vt:lpstr>　　3. 实时系统与分时系统特征的比较 　　(1) 多路性。 　　(2) 独立性。 　　(3) 及时性。 　　(4) 交互性。 　　(5) 可靠性。 </vt:lpstr>
      <vt:lpstr>1.2.6  微机操作系统的发展  　　1．单用户单任务操作系统 　　1)  CP/M  　　2)  MS-DOS</vt:lpstr>
      <vt:lpstr>　　2. 单用户多任务操作系统 　　单用户多任务操作系统的含义是，只允许一个用户上机，但允许用户把程序分为若干个任务，使它们并发执行，从而有效地改善了系统的性能。 </vt:lpstr>
      <vt:lpstr>　　3. 多用户多任务操作系统 　　多用户多任务操作系统的含义是，允许多个用户通过各自的终端，使用同一台机器，共享主机系统中的各种资源，而每个用户程序又可进一步分为几个任务，使它们能并发执行，从而可进一步提高资源利用率和系统吞吐量。在大、中和小型机中所配置的大多是多用户多任务操作系统，而在32位微机上，也有不少配置的是多用户多任务操作系统，其中最有代表性的是UNIX OS。</vt:lpstr>
      <vt:lpstr>　　　 1.3  操作系统的基本特性   　　前面所介绍的多道批处理系统、分时系统和实时系统这三种基本操作系统都具有各自不同的特征，如批处理系统有着高的资源利用率和系统吞吐量；分时系统能获得及时响应；实时系统具有实时特征。除此之外，它们还共同具有并发、共享、虚拟和异步四个基本特征。</vt:lpstr>
      <vt:lpstr>1.3.1  并发(Concurrence)  　　正是系统中的程序能并发执行这一特征，才使得OS能有效地提高系统中的资源利用率，增加系统的吞吐量。 　　1. 并行与并发 　　并行性和并发性是既相似又有区别的两个概念。并行性是指两个或多个事件在同一时刻发生。而并发性是指两个或多个事件在同一时间间隔内发生。 </vt:lpstr>
      <vt:lpstr>　　2. 引入进程 　　在一个未引入进程的系统中，在属于同一个应用程序的计算程序和I/O程序之间只能是顺序执行，即只有在计算程序执行告一段落后，才允许I/O程序执行；反之，在程序执行I/O操作时，计算程序也不能执行。但在为计算程序和I/O程序分别建立一个进程(Process)后，这两个进程便可并发执行。若对内存中的多个程序都分别建立一个进程，它们就可以并发执行，这样便能极大地提高系统资源的利用率，增加系统的吞吐量。</vt:lpstr>
      <vt:lpstr>1.3.2  共享(Sharing)            　　一般情况下的共享与操作系统环境下的共享其含义并不完全相同。  　　1. 互斥共享方式   　　系统中的某些资源，如打印机、磁带机等，虽然可以提供给多个进程(线程)使用，但应规定在一段时间内，只允许一个进程访问该资源。为此，在系统中应建立一种机制，以保证多个进程对这类资源的互斥访问。</vt:lpstr>
      <vt:lpstr>　　2. 同时访问方式 　　系统中还有另一类资源，允许在一段时间内由多个进程“同时”对它们进行访问。这里所谓的“同时”，在单处理机环境下是宏观意义上的，而在微观上，这些进程对该资源的访问是交替进行的。典型的可供多个进程“同时”访问的资源是磁盘设备。一些用重入码编写的文件也可以被“同时”共享，即允许若干个用户同时访问该文件。</vt:lpstr>
      <vt:lpstr>1.3.3  虚拟(Virtual)       　　1. 时分复用技术 　　(1) 虚拟处理机技术。 　　(2) 虚拟设备技术。 </vt:lpstr>
      <vt:lpstr>　　2. 空分复用技术 　　20世纪初，电信业中就已使用频分复用技术来提高信道的利用率。它是指将一个频率范围比较宽的信道划分成多个频率范围较窄的信道(称为频带)，其中的任何一个频带都仅供一对用户通话。早期的频分复用技术只能将一条物理信道划分为几条到几十条话路，后来又很快发展到成千上万条话路，每条话路供一对用户通话。再后来在计算机中也把空分复用技术用于对存储空间的管理，用以提高存储空间的利用率。 </vt:lpstr>
      <vt:lpstr>1.3.4  异步(Asynchronism)          　　在多道程序环境下，系统允许多个进程并发执行。在单处理机环境下，由于系统中只有一台处理机，因而每次只允许一个进程执行，其余进程只能等待。当正在执行的进程提出某种资源要求时，如打印请求，而此时打印机正在为其它进程打印，由于打印机属于临界资源，因此正在执行的进程必须等待，并释放出处理机，直到打印机空闲，并再次获得处理机时，该进程方能继续执行。可见，由于资源等因素的限制，使进程的执行通常都不可能“一气呵成”，而是以“停停走走”的方式运行。</vt:lpstr>
      <vt:lpstr>　　　　　 1.4  操作系统的主要功能  　　引入OS的主要目的是，为多道程序的运行提供良好的运行环境，以保证多道程序能有条不紊地、高效地运行，并能最大程度地提高系统中各种资源的利用率，方便用户的使用。为此，在传统的OS中应具有处理机管理、存储器管理、设备管理和文件管理等基本功能。此外，为了方便用户使用OS，还需向用户提供方便的用户接口。</vt:lpstr>
      <vt:lpstr>1.4.1  处理机管理功能         　　1. 进程控制 　　2. 进程同步    　　3. 进程通信 　　4. 调度 　　(1) 作业调度。 　　(2) 进程调度。</vt:lpstr>
      <vt:lpstr>1.4.2  存储器管理功能       　　1. 内存分配 　　内存分配的主要任务是： 　　(1) 为每道程序分配内存空间，使它们“各得其所”。 　　(2) 提高存储器的利用率，尽量减少不可用的内存空间(碎片)。 　　(3) 允许正在运行的程序申请附加的内存空间，以适应程序和数据动态增长的需要。</vt:lpstr>
      <vt:lpstr>　　OS在实现内存分配时，可采取静态和动态两种方式： 　　(1) 静态分配方式。每个作业的内存空间是在作业装入时确定的，在作业装入后的整个运行期间不允许该作业再申请新的内存空间，也不允许作业在内存中“移动”。 　　(2) 动态分配方式。每个作业所要求的基本内存空间虽然也是在装入时确定的，但允许作业在运行过程中继续申请新的附加内存空间，以适应程序和数据的动态增长，也允许作业在内存中“移动”。</vt:lpstr>
      <vt:lpstr>　　2. 内存保护 　　内存保护的主要任务是：① 确保每道用户程序都仅在自己的内存空间内运行，彼此互不干扰。② 绝不允许用户程序访问操作系统的程序和数据，也不允许用户程序转移到非共享的其它用户程序中去执行。</vt:lpstr>
      <vt:lpstr>　　3. 地址映射 　　在多道程序环境下，由于每道程序经编译和链接后所形成的可装入程序其地址都是从0开始的，但不可能将它们从“0”地址(物理)开始装入内存，致使(各程序段的)地址空间内的逻辑地址与其在内存空间中的物理地址并不相一致。为保证程序能正确运行，存储器管理必须提供地址映射功能，即能够将地址空间中的逻辑地址转换为内存空间中与之对应的物理地址。该功能应在硬件的支持下完成。</vt:lpstr>
      <vt:lpstr>　　4. 内存扩充 　　内存扩充并非是从物理上去扩大内存的容量，而是借助于虚拟存储技术，从逻辑上扩充内存容量，使用户所感觉到的内存容量比实际内存容量大得多，以便让更多的用户程序能并发运行。这样既满足了用户的需要，又改善了系统的性能。为了能在逻辑上扩充内存，系统必须设置内存扩充机制(包含少量的硬件)，用于实现下述各功能： 　　(1) 请求调入功能。 　　(2) 置换功能。</vt:lpstr>
      <vt:lpstr>1.4.3  设备管理功能  　　设备管理的主要任务如下： 　　(1) 完成用户进程提出的I/O请求，为用户进程分配所需的I/O设备，并完成指定的I/O操作。 　　(2) 提高CPU和I/O设备的利用率，提高I/O速度，方便用户使用I/O设备。 　　为实现上述任务，设备管理应具有缓冲管理、设备分配和设备处理以及虚拟设备等功能。 　　1. 缓冲管理 　　2. 设备分配 　　3. 设备处理</vt:lpstr>
      <vt:lpstr>1.4.4  文件管理功能    　　1. 文件存储空间的管理 　　2. 目录管理 　　3. 文件的读/写管理和保护 　　(1) 文件的读/写管理。  　　(2) 文件保护。</vt:lpstr>
      <vt:lpstr>1.4.5　操作系统与用户之间的接口    　　1. 用户接口 　　(1) 联机用户接口。 　　(2) 脱机用户接口。 　　(3) 图形用户接口。 </vt:lpstr>
      <vt:lpstr>　　2. 程序接口 　　程序接口是为用户程序在执行中访问系统资源而设置的，是用户程序取得操作系统服务的唯一途径。它是由一组系统调用组成的，每一个系统调用都是一个能完成特定功能的子程序。每当应用程序要求OS提供某种服务(功能)时，便调用具有相应功能的系统调用(子程序)。早期的系统调用都是用汇编语言提供的，只有在用汇编语言书写的程序中才能直接使用系统调用。 </vt:lpstr>
      <vt:lpstr>1.4.6　现代操作系统的新功能 　　现代操作系统是在传统操作系统基础上发展起来的，它除了具有传统操作系统的功能外，还增加了面向安全、面向网络和面向多媒体等功能。 　　1. 系统安全 　　(1) 认证技术。 　　(2) 密码技术。 　　(3) 访问控制技术。 　　(4) 反病毒技术。</vt:lpstr>
      <vt:lpstr>　　2. 网络的功能和服务 　　(1) 网络通信。 　　(2) 资源管理。 　　(3) 应用互操作。 </vt:lpstr>
      <vt:lpstr>　　3. 支持多媒体 　　(1) 接纳控制功能。 　　(2) 实时调度。 　　(3) 多媒体文件的存储。 </vt:lpstr>
      <vt:lpstr>　　　　　 1.5  OS结构设计  　　早期OS的规模很小，如只有几十KB，完全可以由一个人以手工方式，用几个月的时间编制出来。此时，编制程序基本上是一种技巧，OS是否是有结构的并不那么重要，重要的是程序员的程序设计技巧。但随着OS规模的愈来愈大，其所具有的代码也愈来愈多，往往需要由数十人或数百人甚至更多的人参与，分工合作，共同来完成操作系统的设计。这意味着，应采用工程化的开发方法对大型软件进行开发。由此产生了“软件工程学”。</vt:lpstr>
      <vt:lpstr>1.5.1  传统操作系统结构               　　1. 无结构操作系统 　　在早期开发操作系统时，设计者只是把他的注意力放在功能的实现和获得高的效率上，缺乏首尾一致的设计思想。此时的OS是为数众多的一组过程的集合，每个过程可以任意地相互调用其它过程，致使操作系统内部既复杂又混乱，因此，这种OS是无结构的，也有人把它称为整体系统结构。</vt:lpstr>
      <vt:lpstr>　　2. 模块化结构OS 　　1) 模块化程序设计技术的基本概念 　　模块化程序设计技术是20世纪60年代出现的一种结构化程序设计技术。该技术基于“分解”和“模块化”的原则来控制大型软件的复杂度。为使OS具有较清晰的结构，OS不再是由众多的过程直接构成的，而是按其功能精心地划分为若干个具有一定独立性和大小的模块。图1-7示出了由模块、子模块等组成的模块化OS结构。</vt:lpstr>
      <vt:lpstr>PowerPoint 演示文稿</vt:lpstr>
      <vt:lpstr>　　2) 模块独立性 　　在模块-接口法中，关键问题是模块的划分和规定好模块之间的接口。如果我们在划分模块时将模块划分得太小，虽然可以降低模块本身的复杂性，但会引起模块之间的联系过多，从而会造成系统比较混乱；如果将模块划分得过大，又会增加模块内部的复杂性，使内部的联系增加，因此在划分模块时，应在两者间进行权衡。</vt:lpstr>
      <vt:lpstr>　　3) 模块接口法的优缺点 　　利用模块-接口法开发的OS，较之无结构OS具有以下明显的优点： 　　(1) 提高OS设计的正确性、可理解性和可维护性。 　　(2) 增强OS的可适应性。 　　(3) 加速OS的开发过程。</vt:lpstr>
      <vt:lpstr>　　模块化结构设计仍存在下述问题： 　　(1) 在OS设计时，对各模块间的接口规定很难满足在模块设计完成后对接口的实际需求。 　　(2) 在OS设计阶段，设计者必须做出一系列的决定(决策)，每一个决定必须建立在上一个决定的基础上，但模块化结构设计中，各模块的设计齐头并进，无法寻找一个可靠的决定顺序，造成各种决定的“无序性”，这将使程序人员很难做到“设计中的每一步决定”都是建立在可靠的基础上，因此模块-接口法又被称为“无序模块法”。 </vt:lpstr>
      <vt:lpstr>　　3. 分层式结构OS 　　1) 分层式结构的基本概念 　　为了将模块-接口法中“决定顺序”的无序性变为有序性，引入了有序分层法，分层法的设计任务是，在目标系统An和裸机系统(又称宿主系统)A0之间，铺设若干个层次的软件A1、A2、A3、…、An-1，使An通过An-1、An-2、…、A2、A1层，最终能在A0上运行。在操作系统中，常采用自底向上法来铺设这些中间层。</vt:lpstr>
      <vt:lpstr>　　2) 分层结构的优缺点 　　分层结构的主要优点有： 　　(1) 易保证系统的正确性。 　　(2) 易扩充和易维护性。 　　分层结构的主要缺点是系统效率降低。由于层次结构是分层单向依赖的，必须在每层之间都建立层次间的通信机制，OS每执行一个功能，通常要自上而下地穿越多个层次，这无疑会增加系统的通信开销，从而导致系统效率的降低。</vt:lpstr>
      <vt:lpstr>1.5.2  客户/服务器模式(Client/Server Model) 简介 　　1. 客户/服务器模式的由来、组成和类型 　　客户/服务器系统主要由三部分组成。 　　(1) 客户机： 　　(2) 服务器： 　　(3) 网络系统：</vt:lpstr>
      <vt:lpstr>　　2. 客户/服务器之间的交互 　　(1) 客户发送请求消息。 　　(2) 服务器接收消息。 　　(3) 服务器回送消息。 　　(4) 客户机接收消息。 </vt:lpstr>
      <vt:lpstr>　　3. 客户/服务器模式的优点 　　(1) 数据的分布处理和存储。 　　(2) 便于集中管理。 　　(3) 灵活性和可扩充性。  　　(4) 易于改编应用软件。 </vt:lpstr>
      <vt:lpstr>1.5.3  面向对象的程序设计(Object-Orientated Programming)技术简介 　　1. 面向对象技术的基本概念 　　面向对象技术是20世纪80年代初提出并很快流行起来的。 </vt:lpstr>
      <vt:lpstr>　　1) 对象 　　在面向对象的技术中，是利用被封装的数据结构(变量)和一组对它进行操作的过程(方法)来表示系统中的某个对象的，如图1-8所示。对象中的变量(数据)也称为属性，它可以是单个标量或一张表。面向对象中的方法是用于执行某种功能的过程，它可以改变对象的状态，更新对象中的某些数据值或作用于对象所要访问的外部资源。如果把一个文件作为一个对象(见图1-9)，该对象的变量便是文件类型、文件大小、文件的创建者等。对象中的方法包含对文件的操作，如创建文件、打开文件、读文件、写文件、关闭文件等。</vt:lpstr>
      <vt:lpstr>PowerPoint 演示文稿</vt:lpstr>
      <vt:lpstr>PowerPoint 演示文稿</vt:lpstr>
      <vt:lpstr>　　2) 对象类 　　在实践中，有许多对象可能表示的是同一类事物，每个对象具有自己的变量集合，而它们所具有的方法是相同的。如果为每一个相似的对象都定义一组变量和方法，显然是低效的，由此产生了“对象类”的概念，利用“对象类”来定义一组大体相似的对象。一个类同样定义了一组变量和针对该变量的一组方法，用它们来描述一组对象的共同属性和行为。类是在对象上的抽象，对象则是类的实例。对象类中所定义的变量在实例中均有具体的值。</vt:lpstr>
      <vt:lpstr>　　3) 继承 　　在面向对象的技术中，可以根据已有类来定义一个新 的类，新类被称为子类(B)，原来的类被称为父类(A)，见图1-10所示。 </vt:lpstr>
      <vt:lpstr>PowerPoint 演示文稿</vt:lpstr>
      <vt:lpstr>　　2. 面向对象技术的优点 　　在操作系统设计时，将计算机中的实体作为对象来处理，可带来如下好处： 　　(1) 通过“重用”提高产品质量和生产率。 　　(2) 使系统具有更好的易修改性和易扩展性。 　　(3) 更易于保证系统的“正确性”和“可靠性”。</vt:lpstr>
      <vt:lpstr>1.5.4　微内核OS结构 　　1. 微内核操作系统的基本概念 　　1) 足够小的内核 　　在微内核操作系统中，内核是指精心设计的、能实现现代OS最基本核心功能的小型内核，微内核并非是一个完整的OS，而只是将操作系统中最基本的部分放入微内核，通常包含有：① 与硬件处理紧密相关的部分；② 一些较基本的功能；③ 客户和服务器之间的通信。这些OS最基本的部分只是为构建通用OS提供一个重要基础，这样就可以确保把操作系统内核做得很小。</vt:lpstr>
      <vt:lpstr>　　2) 基于客户/服务器模式 　　由于客户/服务器模式具有非常多的优点，故在单机微内核操作系统中几乎无一例外地都采用客户/服务器模式，将操作系统中最基本的部分放入内核中，而把操作系统的绝大部分功能都放在微内核外面的一组服务器(进程)中实现，如用于提供对进程(线程)进行管理的进程(线程)服务器、提供虚拟存储器管理功能的虚拟存储器服务器、提供I/O设备管理的I/O设备管理服务器等，它们都是被作为进程来实现的，运行在用户态，客户与服务器之间是借助微内核提供的消息传递机制来实现信息交互的。图1-11示出了在单机环境下的客户/服务器模式。</vt:lpstr>
      <vt:lpstr>PowerPoint 演示文稿</vt:lpstr>
      <vt:lpstr>　　3) 应用“机制与策略分离”原理 　　在现在操作系统的结构设计中，经常利用“机制与策略分离”的原理来构造OS结构。所谓机制，是指实现某一功能的具体执行机构。而策略，则是在机制的基础上借助于某些参数和算法来实现该功能的优化，或达到不同的功能目标。 </vt:lpstr>
      <vt:lpstr>　　4) 采用面向对象技术 　　操作系统是一个极其复杂的大型软件系统，我们不仅可以通过结构设计来分解操作系统的复杂度，还可以基于面向对象技术中的“抽象”和“隐蔽”原则控制系统的复杂性，再进一步利用“对象”、“封装”和“继承”等概念来确保操作系统的“正确性”、“可靠性”、“易修改性”、“易扩展性”等，并提高操作系统的设计速度。正因为面向对象技术能带来如此多的好处，故面向对象技术被广泛应用于现代操作系统的设计中。</vt:lpstr>
      <vt:lpstr>　　2. 微内核的基本功能 　　微内核应具有哪些功能，或者说哪些功能应放在微内核内，哪些应放在微内核外，目前尚无明确的规定。现在一般都采用“机制与策略分离”的原理，将机制部分以及与硬件紧密相关的部分放入微内核中。由此可知微内核通常具有如下几方面的功能： 　　1) 进程(线程)管理                              　　2) 低级存储器管理 　　3) 中断和陷入处理 </vt:lpstr>
      <vt:lpstr>　　3. 微内核操作系统的优点 　　由于微内核OS结构是建立在模块化、层次化结构的基础上的，并采用了客户/服务器模式和面向对象的程序设计技术，因此，微内核结构的操作系统是集各种技术优点之大成，因而使之具有如下优点： 　　(1) 提高了系统的可扩展性。  　　(2) 增强了系统的可靠性。 　　(3) 可移植性强。 　　(4) 提供了对分布式系统的支持。 　　(5) 融入了面向对象技术。 </vt:lpstr>
      <vt:lpstr>　　4. 微内核操作系统存在的问题 　　应当指出，在微内核操作系统中，由于采用了非常小的内核，客户/服务器模式和消息传递机制虽给微内核操作系统带来了许多优点，但由此也使微内核OS存在着潜在缺点，其中最主要的是，较之早期的操作系统，微内核操作系统的运行效率有所降低。 　　实际情况是往往还会引起更多的上下文切换。例如，当某个服务器自身尚无能力完成客户请求而需要其它服务器的帮助时，如图1-12所示，其中的文件服务器还需要磁盘服务器的帮助，这时就需要进行8次上下文的切换。</vt:lpstr>
      <vt:lpstr>PowerPoint 演示文稿</vt:lpstr>
      <vt:lpstr>            习    题   　　1. 设计现代OS的主要目标是什么?  　　2.  OS的作用可表现在哪几个方面?  　　3. 为什么说操作系统实现了对计算机资源的抽象?  　　4. 试说明推动多道批处理系统形成和发展的主要动力是什么。 　　5. 何谓脱机I/O和联机I/O?  　　6. 试说明推动分时系统形成和发展的主要动力是什么。 　　7. 实现分时系统的关键问题是什么? 应如何解决? </vt:lpstr>
      <vt:lpstr>　　8. 为什么要引入实时操作系统?  　　9. 什么是硬实时任务和软实时任务? 试举例说明。 　　10. 试从交互性、及时性以及可靠性方面将分时系统与实时系统进行比较。 　　11.  OS有哪几大特征? 其最基本的特征是什么?  　　12. 在多道程序技术的OS环境下的资源共享与一般情况下的资源共享有何不同? 对独占资源应采取何种共享方式?  　　13. 什么是时分复用技术? 举例说明它能提高资源利用率的根本原因是什么。 　　14. 是什么原因使操作系统具有异步性特征?  　　15. 处理机管理有哪些主要功能? 其主要任务是什么?  　　16. 内存管理有哪些主要功能? 其主要任务是什么? </vt:lpstr>
      <vt:lpstr>　　17. 设备管理有哪些主要功能? 其主要任务是什么?  　　18. 文件管理有哪些主要功能? 其主要任务是什么?  　　19. 试说明推动传统OS演变为现代OS的主要因素是什么?  　　20. 什么是微内核OS?  　　21. 微内核操作系统具有哪些优点? 它为何能有这些优点?  　　22. 现代操作系统较之传统操作系统又增加了哪些功能和特征?  　　23. 在微内核OS中，为什么要采用客户/服务器模式?  　　24. 在基于微内核结构的OS中，应用了哪些新技术?  　　25. 何谓微内核技术? 在微内核中通常提供了哪些功能? </vt:lpstr>
      <vt:lpstr>PowerPoint 演示文稿</vt:lpstr>
      <vt:lpstr>　　　　 2.1  前趋图和程序执行  　　在早期未配置OS的系统和单道批处理系统中，程序的执行方式是顺序执行，即在内存中仅装入一道用户程序，由它独占系统中的所有资源，只有在一个用户程序执行完成后，才允许装入另一个程序并执行。可见，这种方式浪费资源、系统运行效率低等缺点。 </vt:lpstr>
      <vt:lpstr>2.1.1  前趋图 　　为了能更好地描述程序的顺序和并发执行情况，我们先介绍用于描述程序执行先后顺序的前趋图。所谓前趋图(Precedence Graph)，是指一个有向无循环图，可记为DAG(Directed Acyclic Graph)，它用于描述进程之间执行的先后顺序。图中的每个结点可用来表示一个进程或程序段，乃至一条语句，结点间的有向边则表示两个结点之间存在的偏序(Partial Order)或前趋关系(Precedence Relation)。</vt:lpstr>
      <vt:lpstr>　　进程(或程序)之间的前趋关系可用“→”来表示，如果进程Pi和Pj存在着前趋关系，可表示为(Pi，Pj)∈→，也可写成Pi→Pj，表示在Pj开始执行之前Pi 必须完成。此时称Pi是Pj的直接前趋，而称Pj是Pi的直接后继。在前趋图中，把没有前趋的结点称为初始结点(Initial Node)，把没有后继的结点称为终止结点(Final Node)。此外，每个结点还具有一个重量(Weight)，用于表示该结点所含有的程序量或程序的执行 时间。 </vt:lpstr>
      <vt:lpstr>　　在图2-1(a)所示的前趋图中，存在着如下前趋关系： 　　P1→P2，P1→P3，P1→P4，P2→P5，P3→P5，P4→P6，P4→P7，P5→P8，P6→P8，P7→P9，P8→P9 或表示为： 　P={P1, P2, P3, P4, P5, P6, P7, P8, P9} 　  ={(P1, P2), (P1, P3), (P1, P4), (P2, P5), (P3, P5), (P4, P6), (P4, P7), (P5, P8), (P6, P8), (P7, P9), (P8, P9)}</vt:lpstr>
      <vt:lpstr>　　应当注意，前趋图中是不允许有循环的，否则必然会产生不可能实现的前趋关系。如图2-1(b)所示的前趋关系中就存在着循环。它一方面要求在S3开始执行之前，S2必须完成，另一方面又要求在S2开始执行之前，S3必须完成。显然，这种关系是不可能实现的。 　　　　　　　　　S2→S3，S3→S2</vt:lpstr>
      <vt:lpstr>PowerPoint 演示文稿</vt:lpstr>
      <vt:lpstr>2.1.2  程序顺序执行 　　1. 程序的顺序执行 　　通常，一个应用程序由若干个程序段组成，每一个程序段完成特定的功能，它们在执行时，都需要按照某种先后次序顺序执行，仅当前一程序段执行完后，才运行后一程序段。例如，在进行计算时，应先运行输入程序，用于输入用户的程序和数据；然后运行计算程序，对所输入的数据进行计算；最后才是运行打印程序，打印计算结果。我们用结点(Node)代表各程序段的操作(在图2-1中用圆圈表示)，其中I代表输入操作，C代表计算操作，P为打印操作，用箭头指示操作的先后次序。</vt:lpstr>
      <vt:lpstr>　　这样，上述的三个程序段间就存在着这样的前趋关系：Ii→Ci→Pi，其执行的顺序可用前趋图2-2(a)描述。 　　即使是一个程序段，也可能存在着执行顺序问题，下面示出了一个包含了三条语句的程序段： 　　S1: a :=x+y； 　　S2: b :=a-5； 　　S3: c :=b+1； 其中，语句S2必须在语句S1后(即a被赋值)才能执行，语句S3也只能在b被赋值后才能执行，因此，三条语句存在着这样的前趋关系：S1→S2→S3，应按前趋图2-2(b)所示的顺序执行。</vt:lpstr>
      <vt:lpstr>PowerPoint 演示文稿</vt:lpstr>
      <vt:lpstr>　　2. 程序顺序执行时的特征 　　由上所述可以得知，在程序顺序执行时，具有这样三个特征：① 顺序性：指处理机严格地按照程序所规定的顺序执行，即每一操作必须在下一个操作开始之前结束；② 封闭性：指程序在封闭的环境下运行，即程序运行时独占全机资源，资源的状态(除初始状态外)只有本程序才能改变它，程序一旦开始执行，其执行结果不受外界因素影响；③ 可再现性：指只要程序执行时的环境和初始条件相同，当程序重复执行时，不论它是从头到尾不停顿地执行，还是“停停走走”地执行，都可获得相同的结果。程序顺序执行时的这种特性，为程序员检测和校正程序的错误带来了很大的方便。</vt:lpstr>
      <vt:lpstr>2.1.3　程序并发执行 　　1. 程序的并发执行 　　我们通过一个常见的例子来说明程序的顺序执行和并发执行。在图2-2中的输入程序、计算程序和打印程序三者之间，存在着Ii→Ci→Pi这样的前趋关系，以至对一个作业的输入、计算和打印三个程序段必须顺序执行。但若是对一批作业进行处理时，每道作业的输入、计算和打印程序段的执行情况如图2-3所示。 </vt:lpstr>
      <vt:lpstr>PowerPoint 演示文稿</vt:lpstr>
      <vt:lpstr>　　由图2-3可以看出，存在前趋关系Ii→Ci，Ii→Ii+1，Ci→Pi，Ci→Ci+1，Pi→Pi+1，而Ii+1和Ci及Pi-1是重叠的，即在Pi-1和Ci以及Ii+1之间，不存在前趋关系，可以并发执行。 　　对于具有下述四条语句的程序段： 　　S1: a :=x+2 　　S2: b :=y+4 　　S3: c :=a+b 　　S4: d :=c+b 　　可画出图2-4所示的前趋关系。可以看出：S3必须在a和b被赋值后方能执行；S4必须在S3之后执行；但S1和S2则可以并发执行，因为它们彼此互不依赖。</vt:lpstr>
      <vt:lpstr>PowerPoint 演示文稿</vt:lpstr>
      <vt:lpstr>　　2. 程序并发执行时的特征 　　在引入了程序间的并发执行功能后，虽然提高了系统的吞吐量和资源利用率，但由于它们共享系统资源，以及它们为完成同一项任务而相互合作，致使在这些并发执行的程序之间必将形成相互制约的关系，由此会给程序并发执行带来新的特征。 　　(1) 间断性。 　　(2) 失去封闭性。 　　(3) 不可再现性。</vt:lpstr>
      <vt:lpstr> 　　　　　　2.2  进 程 的 描 述   2.2.1  进程的定义和特征 　　1. 进程的定义     　　在多道程序环境下，程序的执行属于并发执行，此时它们将失去其封闭性，并具有间断性，以及其运行结果不可再现性的特征。由此，决定了通常的程序是不能参与并发执行的，否则，程序的运行也就失去了意义。为了能使程序并发执行，并且可以对并发执行的程序加以描述和控制，人们引入了“进程”的概念。</vt:lpstr>
      <vt:lpstr>　　对于进程的定义，从不同的角度可以有不同的定义，其中较典型的定义有： 　　(1) 进程是程序的一次执行。 　　(2) 进程是一个程序及其数据在处理机上顺序执行时所发生的活动。 　　(3) 进程是具有独立功能的程序在一个数据集合上运行的过程，它是系统进行资源分配和调度的一个独立单位。</vt:lpstr>
      <vt:lpstr>　　2. 进程的特征 　　进程和程序是两个截然不同的概念，除了进程具有程序所没有的PCB结构外，还具有下面一些特征： 　　(1) 动态性。 　　(2) 并发性。 　　(3) 独立性。 　　(4) 异步性。</vt:lpstr>
      <vt:lpstr>2.2.2  进程的基本状态及转换 　　1. 进程的三种基本状态 　　由于多个进程在并发执行时共享系统资源，致使它们在运行过程中呈现间断性的运行规律，所以进程在其生命周期内可能具有多种状态。一般而言，每一个进程至少应处于以下三种基本状态之一： 　　(1) 就绪(Ready)状态。 　　(2) 执行(Running)状态。 　　(3) 阻塞(Block)状态。 </vt:lpstr>
      <vt:lpstr>　　2. 三种基本状态的转换 　　进程在运行过程中会经常发生状态的转换。例如，处于就绪状态的进程，在调度程序为之分配了处理机之后便可执行，相应地，其状态就由就绪态转变为执行态；正在执行的进程(当前进程)如果因分配给它的时间片已完而被剥夺处理机暂停执行时，其状态便由执行转为就绪；如果因发生某事件，致使当前进程的执行受阻(例如进程访问某临界资源，而该资源正被其它进程访问时)，使之无法继续执行，则该进程状态将由执行转变为阻塞。图2-5示出了进程的三种基本状态，以及各状态之间的转换关系。</vt:lpstr>
      <vt:lpstr>PowerPoint 演示文稿</vt:lpstr>
      <vt:lpstr>　　3. 创建状态和终止状态 　　1) 创建状态 　　如前所述，进程是由创建而产生。创建一个进程是个很复杂的过程，一般要通过多个步骤才能完成：如首先由进程申请一个空白PCB，并向PCB中填写用于控制和管理进程的信息；然后为该进程分配运行时所必须的资源；最后，把该进程转入就绪状态并插入就绪队列之中。但如果进程所需的资源尚不能得到满足，比如系统尚无足够的内存使进程无法装入其中，此时创建工作尚未完成，进程不能被调度运行，于是把此时进程所处的状态称为创建状态。</vt:lpstr>
      <vt:lpstr>　　2) 终止状态 　　进程的终止也要通过两个步骤：首先，是等待操作系统进行善后处理，最后将其PCB清零，并将PCB空间返还系统。当一个进程到达了自然结束点，或是出现了无法克服的错误，或是被操作系统所终结，或是被其他有终止权的进程所终结，它将进入终止状态。进入终止态的进程以后不能再执行，但在操作系统中依然保留一个记录，其中保存状态码和一些计时统计数据，供其他进程收集。一旦其他进程完成了对其信息的提取之后，操作系统将删除该进程，即将其PCB清零，并将该空白PCB返还系统。图2-6示出了增加了创建状态和终止状态后进程的五种状态及转换关系图。</vt:lpstr>
      <vt:lpstr>PowerPoint 演示文稿</vt:lpstr>
      <vt:lpstr>2.2.3  挂起操作和进程状态的转换 　　1. 挂起操作的引入 　　引入挂起操作的原因，是基于系统和用户的如下需要： 　　(1) 终端用户的需要。 　　(2) 父进程请求。 　　(3) 负荷调节的需要。 　　(4) 操作系统的需要。 </vt:lpstr>
      <vt:lpstr>　　2. 引入挂起原语操作后三个进程状态的转换 　　在引入挂起原语Suspend和激活原语Active后，在它们的作用下，进程将可能发生以下几种状态的转换： 　　(1) 活动就绪→静止就绪。 　　(2) 活动阻塞→静止阻塞。 　　(3) 静止就绪→活动就绪。 　　(4) 静止阻塞→活动阻塞。</vt:lpstr>
      <vt:lpstr>　　3. 引入挂起操作后五个进程状态的转换 　　如图2-8示出了增加了创建状态和终止状态后具有挂起状态的进程状态及转换图。 　　如图2-8所示，引进创建和终止状态后，在进程状态转换时，与图2-7所示的进程五状态转换相比较，要增加考虑下面的几种情况： 　　(1)  NULL→创建： 　　(2) 创建→活动就绪： 　　(3) 创建→静止就绪： 　　(4) 执行→终止：</vt:lpstr>
      <vt:lpstr>PowerPoint 演示文稿</vt:lpstr>
      <vt:lpstr>PowerPoint 演示文稿</vt:lpstr>
      <vt:lpstr>2.2.4  进程管理中的数据结构 　　1. 操作系统中用于管理控制的数据结构    　 在计算机系统中，对于每个资源和每个进程都设置了一个数据结构，用于表征其实体，我们称之为资源信息表或进程信息表，其中包含了资源或进程的标识、描述、状态等信息以及一批指针。通过这些指针，可以将同类资源或进程的信息表，或者同一进程所占用的资源信息表分类链接成不同的队列，便于操作系统进行查找。 </vt:lpstr>
      <vt:lpstr>　　如图2-9所示，OS管理的这些数据结构一般分为以下四类：内存表、设备表、文件表和用于进程管理的进程表，通常进程表又被称为进程控制块PCB。 </vt:lpstr>
      <vt:lpstr>PowerPoint 演示文稿</vt:lpstr>
      <vt:lpstr>2. 进程控制块PCB的作用 (1) 作为独立运行基本单位的标志。 (2) 能实现间断性运行方式。  (3) 提供进程管理所需要的信息。 (4) 提供进程调度所需要的信息。 (5) 实现与其它进程的同步与通信。</vt:lpstr>
      <vt:lpstr>　　3. 进程控制块中的信息 　　在进程控制块中，主要包括下述四个方面的信息。 　　1) 进程标识符 　　进程标识符用于唯一地标识一个进程。一个进程通常有两种标识符： 　　(1) 外部标识符。 　　(2) 内部标识符。</vt:lpstr>
      <vt:lpstr>　　2) 处理机状态 　　处理机状态信息也称为处理机的上下文，主要是由处理机的各种寄存器中的内容组成的。 </vt:lpstr>
      <vt:lpstr>　　3) 进程调度信息 　　在OS进行调度时，必须了解进程的状态及有关进程调度的信息，这些信息包括：① 进程状态，指明进程的当前状态，它是作为进程调度和对换时的依据；② 进程优先级，是用于描述进程使用处理机的优先级别的一个整数，优先级高的进程应优先获得处理机；③ 进程调度所需的其它信息，它们与所采用的进程调度算法有关，比如，进程已等待CPU的时间总和、进程已执行的时间总和等；④ 事件，是指进程由执行状态转变为阻塞状态所等待发生的事件，即阻塞原因。</vt:lpstr>
      <vt:lpstr>　　4) 进程控制信息 　　是指用于进程控制所必须的信息，它包括：① 程序和数据的地址，进程实体中的程序和数据的内存或外存地(首)址，以便再调度到该进程执行时，能从PCB中找到其程序和数据；② 进程同步和通信机制，这是实现进程同步和进程通信时必需的机制，如消息队列指针、信号量等，它们可能全部或部分地放在PCB中；③ 资源清单，在该清单中列出了进程在运行期间所需的全部资源(除CPU以外)，另外还有一张已分配到该进程的资源的清单；④ 链接指针，它给出了本进程(PCB)所在队列中的下一个进程的PCB的首地址。</vt:lpstr>
      <vt:lpstr>　　4. 进程控制块的组织方式 　　在一个系统中，通常可拥有数十个、数百个乃至数千个PCB。为了能对它们加以有效的管理，应该用适当的方式将这些PCB组织起来。目前常用的组织方式有以下三种。 (1) 线性方式，即将系统中所有的PCB都组织在一张线性表中，将该表的首址存放在内存的一个专用区域中。该方式实现简单、开销小，但每次查找时都需要扫描整张表，因此适合进程数目不多的系统。图2-10示出了线性表的PCB组织方式。 </vt:lpstr>
      <vt:lpstr>PowerPoint 演示文稿</vt:lpstr>
      <vt:lpstr>　　(2) 链接方式，即把具有相同状态进程的PCB分别通过PCB中的链接字链接成一个队列。这样，可以形成就绪队列、若干个阻塞队列和空白队列等。对就绪队列而言，往往按进程的优先级将PCB从高到低进行排列，将优先级高的进程PCB排在队列的前面。同样，也可把处于阻塞状态进程的PCB根据其阻塞原因的不同，排成多个阻塞队列，如等待I/O操作完成的队列和等待分配内存的队列等。图2-11示出了一种链接队列的组织方式。</vt:lpstr>
      <vt:lpstr>PowerPoint 演示文稿</vt:lpstr>
      <vt:lpstr>　　(3) 索引方式，即系统根据所有进程状态的不同，建立几张索引表，例如，就绪索引表、阻塞索引表等，并把各索引表在内存的首地址记录在内存的一些专用单元中。在每个索引表的表目中，记录具有相应状态的某个PCB在PCB表中的地址。图2-12示出了索引方式的PCB组织。</vt:lpstr>
      <vt:lpstr>PowerPoint 演示文稿</vt:lpstr>
      <vt:lpstr> 　　　　　2.3  进 程 控 制  　　进程控制是进程管理中最基本的功能，主要包括创建新进程、终止已完成的进程、将因发生异常情况而无法继续运行的进程置于阻塞状态、负责进程运行中的状态转换等功能。如当一个正在执行的进程因等待某事件而暂时不能继续执行时，将其转变为阻塞状态，而在该进程所期待的事件出现后，又将该进程转换为就绪状态等。进程控制一般是由OS的内核中的原语来实现的。</vt:lpstr>
      <vt:lpstr>2.3.1  操作系统内核 　　1. 支撑功能 　　(1) 中断处理。 　　(2) 时钟管理。 　　(3) 原语操作。</vt:lpstr>
      <vt:lpstr>　　2. 资源管理功能 　　(1) 进程管理。 　　(2) 存储器管理。 　　(3) 设备管理。 </vt:lpstr>
      <vt:lpstr>2.3.2  进程的创建 　　1. 进程的层次结构 　　在OS中，允许一个进程创建另一个进程，通常把创建进程的进程称为父进程，而把被创建的进程称为子进程。子进程可继续创建更多的孙进程，由此便形成了一个进程的层次结构。如在UNIX中，进程与其子孙进程共同组成一个进程家族(组)。</vt:lpstr>
      <vt:lpstr>　　2. 进程图 　　为了形象地描述一个进程的家族关系而引入了进程图(Process Graph)。所谓进程图就是用于描述进程间关系的一棵有向树，如图2-13所示。 </vt:lpstr>
      <vt:lpstr>PowerPoint 演示文稿</vt:lpstr>
      <vt:lpstr>　　3. 引起创建进程的事件 　　为使程序之间能并发运行，应先为它们分别创建进程。导致一个进程去创建另一个进程的典型事件有四类： 　　(1) 用户登录。 　　(2) 作业调度。 　　(3) 提供服务。 　　(4) 应用请求。 </vt:lpstr>
      <vt:lpstr>　　4. 进程的创建(Creation of Process) 　　在系统中每当出现了创建新进程的请求后，OS便调用进程创建原语Creat按下述步骤创建一个新进程： 　　(1) 申请空白PCB，为新进程申请获得唯一的数字标识符，并从PCB集合中索取一个空白PCB。 　　(2) 为新进程分配其运行所需的资源，包括各种物理和逻辑资源，如内存、文件、I/O设备和CPU时间等。 　　(3) 初始化进程控制块(PCB)。 　　(4) 如果进程就绪队列能够接纳新进程，便将新进程插入就绪队列。</vt:lpstr>
      <vt:lpstr>2.3.3  进程的终止 　　1. 引起进程终止(Termination of Process)的事件 　　(1) 正常结束 　　(2) 异常结束 　　(3) 外界干预 </vt:lpstr>
      <vt:lpstr>　　2. 进程的终止过程 　　如果系统中发生了要求终止进程的某事件，OS便调用进程终止原语，按下述过程去终止指定的进程： 　　(1) 根据被终止进程的标识符，从PCB集合中检索出该进程的PCB，从中读出该进程的状态； 　　(2) 若被终止进程正处于执行状态，应立即终止该进程的执行，并置调度标志为真，用于指示该进程被终止后应重新进行调度；</vt:lpstr>
      <vt:lpstr>　　(3) 若该进程还有子孙进程，还应将其所有子孙进程也都予以终止，以防它们成为不可控的进程； 　　(4) 将被终止进程所拥有的全部资源或者归还给其父进程，或者归还给系统； 　　(5) 将被终止进程(PCB)从所在队列(或链表)中移出，等待其它程序来搜集信息。</vt:lpstr>
      <vt:lpstr>2.3.4  进程的阻塞与唤醒 　　1. 引起进程阻塞和唤醒的事件 　　有下述几类事件会引起进程阻塞或被唤醒： 　　(1) 向系统请求共享资源失败。 　　(2) 等待某种操作的完成。 　　(3) 新数据尚未到达。 　　(4) 等待新任务的到达。 </vt:lpstr>
      <vt:lpstr>　　2. 进程阻塞过程 　　正在执行的进程，如果发生了上述某事件，进程便通过调用阻塞原语block将自己阻塞。可见，阻塞是进程自身的一种主动行为。进入block过程后，由于该进程还处于执行状态，所以应先立即停止执行，把进程控制块中的现行状态由“执行”改为阻塞，并将PCB插入阻塞队列。如果系统中设置了因不同事件而阻塞的多个阻塞队列，则应将本进程插入到具有相同事件的阻塞队列。最后，转调度程序进行重新调度，将处理机分配给另一就绪进程，并进行切换，亦即，保留被阻塞进程的处理机状态，按新进程的PCB中的处理机状态设置CPU的环境。 </vt:lpstr>
      <vt:lpstr>　　3. 进程唤醒过程 　　当被阻塞进程所期待的事件发生时，比如它所启动的I/O操作已完成，或其所期待的数据已经到达，则由有关进程(比如提供数据的进程)调用唤醒原语wakeup，将等待该事件的进程唤醒。wakeup执行的过程是：首先把被阻塞的进程从等待该事件的阻塞队列中移出，将其PCB中的现行状态由阻塞改为就绪，然后再将该PCB插入到就绪队列中。</vt:lpstr>
      <vt:lpstr>2.3.5  进程的挂起与激活 　　1. 进程的挂起 　　2. 进程的激活过程</vt:lpstr>
      <vt:lpstr> 　　　　　2.4　进 程 同 步  　　在OS中引入进程后，一方面可以使系统中的多道程序并发执行，这不仅能有效地改善资源利用率，还可显著地提高系统的吞吐量，但另一方面却使系统变得更加复杂。如果不能采取有效的措施，对多个进程的运行进行妥善的管理，必然会因为这些进程对系统资源的无序争夺给系统造成混乱。致使每次处理的结果存在着不确定性，即显现出其不可再现性。</vt:lpstr>
      <vt:lpstr>2.4.1　进程同步的基本概念 　　1. 两种形式的制约关系 　　1) 间接相互制约关系 　　2) 直接相互制约关系 </vt:lpstr>
      <vt:lpstr>　　2. 临界资源(Critical Resouce) 　　在第一章中我们曾经介绍过，许多硬件资源如打印机、 磁带机等，都属于临界资源，诸进程间应采取互斥方式，实现对这种资源的共享。 </vt:lpstr>
      <vt:lpstr>　　3. 临界区(critical section) 　　由前所述可知，不论是硬件临界资源还是软件临界资源，多个进程必须互斥地对它进行访问。人们把在每个进程中访问临界资源的那段代码称为临界区(critical section)。 </vt:lpstr>
      <vt:lpstr>　　4. 同步机制应遵循的规则 　　为实现进程互斥地进入自己的临界区，可用软件方法，更多的是在系统中设置专门的同步机构来协调各进程间的运行。所有同步机制都应遵循下述四条准则： 　　(1) 空闲让进。 　　(2) 忙则等待。 　　(3) 有限等待。 　　(4) 让权等待。</vt:lpstr>
      <vt:lpstr>2.4.2  硬件同步机制 　　虽然可以利用软件方法解决诸进程互斥进入临界区的问题，但有一定难度，并且存在很大的局限性，因而现在已很少采用。相应地，目前许多计算机已提供了一些特殊的硬件指令，允许对一个字中的内容进行检测和修正，或者是对两个字的内容进行交换等。可利用这些特殊的指令来解决临界区问题。 </vt:lpstr>
      <vt:lpstr>　　1. 关中断 　　关中断是实现互斥的最简单的方法之一。在进入锁测试之前关闭中断，直到完成锁测试并上锁之后才能打开中断。这样，进程在临界区执行期间，计算机系统不响应中断，从而不会引发调度，也就不会发生进程或线程切换。由此，保证了对锁的测试和关锁操作的连续性和完整性，有效地保证了互斥。但是，关中断的方法存在许多缺点：① 滥用关中断权力可能导致严重后果；② 关中断时间过长，会影响系统效率，限制了处理器交叉执行程序的能力；③ 关中断方法也不适用于多CPU 系统，因为在一个处理器上关中断并不能防止进程在其它处理器上执行相同的临界段代码。</vt:lpstr>
      <vt:lpstr>　　2. 利用Test-and-Set指令实现互斥 　　这是一种借助一条硬件指令——“测试并建立”指令TS(Test-and-Set)以实现互斥的方法。在许多计算机中都提供了这种指令。 </vt:lpstr>
      <vt:lpstr>　　3. 利用Swap指令实现进程互斥 　　该指令称为对换指令，在Intel 80x86中又称为XCHG指令，用于交换两个字的内容。 </vt:lpstr>
      <vt:lpstr>2.4.3　信号量机制 　　1. 整型信号量 　　最初由Dijkstra把整型信号量定义为一个用于表示资源数目的整型量S，它与一般整型量不同，除初始化外，仅能通过两个标准的原子操作(Atomic Operation) wait(S)和signal(S)来访问。很长时间以来，这两个操作一直被分别称为P、V操作。 </vt:lpstr>
      <vt:lpstr>　　2. 记录型信号量 　　在整型信号量机制中的wait操作，只要是信号量S≤0，就会不断地测试。因此，该机制并未遵循“让权等待”的准则，而是使进程处于“忙等”的状态。记录型信号量机制则是一种不存在“忙等”现象的进程同步机制。但在采取了“让权等待”的策略后，又会出现多个进程等待访问同一临界资源的情况。为此，在信号量机制中，除了需要一个用于代表资源数目的整型变量value外，还应增加一个进程链表指针list，用于链接上述的所有等待进程。 </vt:lpstr>
      <vt:lpstr>　　3.  AND型信号量 　　前面所述的进程互斥问题针对的是多个并发进程仅共享一个临界资源的情况。在有些应用场合，是一个进程往往需要获得两个或更多的共享资源后方能执行其任务。假定现有两个进程A和B，它们都要求访问共享数据D和E，当然，共享数据都应作为临界资源。 </vt:lpstr>
      <vt:lpstr>　　4. 信号量集 　　在前面所述的记录型信号量机制中，wait(S)或signal(S)操作仅能对信号量施以加1或减1操作，意味着每次只能对某类临界资源进行一个单位的申请或释放。当一次需要N个单位时，便要进行N次wait(S)操作，这显然是低效的，甚至会增加死锁的概率。此外，在有些情况下，为确保系统的安全性，当所申请的资源数量低于某一下限值时，还必须进行管制，不予以分配。因此，当进程申请某类临界资源时，在每次分配之前，都必须测试资源的数量，判断是否大于可分配的下限值，决定是否予以分配。</vt:lpstr>
      <vt:lpstr>2.4.4　信号量的应用 　　1. 利用信号量实现进程互斥 　　为使多个进程能互斥地访问某临界资源，只需为该资源设置一互斥信号量mutex，并设其初始值为1，然后将各进程访问该资源的临界区CS置于wait(mutex)和signal(mutex)操作之间即可。 </vt:lpstr>
      <vt:lpstr>　　2. 利用信号量实现前趋关系 　　还可利用信号量来描述程序或语句之间的前趋关系。设有两个并发执行的进程P1和P2。P1中有语句S1；P2中有语句S2。我们希望在S1执行后再执行S2。为实现这种前趋关系，只需使进程P1和P2共享一个公用信号量S，并赋予其初值为0，将signal(S)操作放在语句S1后面，而在S2语句前面插入wait(S)操作，即 　　在进程P1中，用S1；signal(S)； 　　在进程P2中，用wait(S)；S2；</vt:lpstr>
      <vt:lpstr>　　由于S被初始化为0，这样，若P2先执行必定阻塞，只有在进程P1执行完S1； signal(S)；操作后使S增为1时，P2进程方能成功执行语句S2。同样，我们可以利用信号量按照语句间的前趋关系(见图2-14)，写出一个更为复杂的可并发执行的程序。 </vt:lpstr>
      <vt:lpstr>PowerPoint 演示文稿</vt:lpstr>
      <vt:lpstr>2.4.5　管程机制 　　1．管程的定义 　　系统中的各种硬件资源和软件资源均可用数据结构抽象地描述其资源特性，即用少量信息和对该资源所执行的操作来表征该资源，而忽略它们的内部结构和实现细节。 </vt:lpstr>
      <vt:lpstr>　　由上述的定义可知，管程由四部分组成：① 管程的名称；② 局部于管程的共享数据结构说明；③ 对该数据结构进行操作的一组过程；④ 对局部于管程的共享数据设置初始值的语句。图2-15是一个管程的示意图。</vt:lpstr>
      <vt:lpstr>PowerPoint 演示文稿</vt:lpstr>
      <vt:lpstr>　　2. 条件变量 　　在利用管程实现进程同步时，必须设置同步工具，如两个同步操作原语wait和signal。当某进程通过管程请求获得临界资源而未能满足时，管程便调用wait原语使该进程等待，并将其排在等待队列上，如图2-13所示。仅当另一进程访问完成并释放该资源之后，管程才又调用signal原语，唤醒等待队列中的队首进程。</vt:lpstr>
      <vt:lpstr>　　　 2.5　经典进程的同步问题  　　在多道程序环境下，进程同步问题十分重要，也是相当有趣的问题，因而吸引了不少学者对它进行研究，由此而产生了一系列经典的进程同步问题，其中较有代表性的是“生产者—消费者”问题、“读者—写者问题”、“哲学家进餐问题”等等。通过对这些问题的研究和学习，可以帮助我们更好地理解进程同步的概念及实现方法。</vt:lpstr>
      <vt:lpstr>2.5.1　生产者-消费者问题 　　1. 利用记录型信号量解决生产者-消费者问题 　　假定在生产者和消费者之间的公用缓冲池中具有n个缓冲区，这时可利用互斥信号量mutex实现诸进程对缓冲池的互斥使用；利用信号量empty和full分别表示缓冲池中空缓冲区和满缓冲区的数量。又假定这些生产者和消费者相互等效，只要缓冲池未满，生产者便可将消息送入缓冲池；只要缓冲池未空，消费者便可从缓冲池中取走一个消息。 </vt:lpstr>
      <vt:lpstr>　　2. 利用AND信号量解决生产者-消费者问题 　　对于生产者-消费者问题，也可利用AND信号量来解决，即用Swait(empty，mutex)来代替wait(empty)和wait(mutex)；用Ssignal(mutex，full)来代替signal(mutex)和signal(full)；用Swait(full，mutex)代替wait(full)和wait(mutex)，以及用Ssignal(mutex，empty)代替Signal(mutex)和Signal(empty)。 </vt:lpstr>
      <vt:lpstr>　　3. 利用管程解决生产者-消费者问题 　　在利用管程方法来解决生产者-消费者问题时，首先便是为它们建立一个管程，并命名为procducerconsumer，或简称为PC。其中包括两个过程： 　　(1)  put(x)过程。 　　(2)  get(x)过程。 </vt:lpstr>
      <vt:lpstr>　　对于条件变量notfull和notempty，分别有两个过程cwait和csignal对它们进行操作： 　　(1)  cwait(condition)过程：当管程被一个进程占用时，其他进程调用该过程时阻塞，并挂在条件condition的队列上。 　　(2)  csignal(condition)过程：唤醒在cwait执行后阻塞在条件condition队列上的进程，如果这样的进程不止一个，则选择其中一个实施唤醒操作；如果队列为空，则无操作而返回。</vt:lpstr>
      <vt:lpstr>2.5.2　哲学家进餐问题 　　1. 利用记录型信号量解决哲学家进餐问题 　　经分析可知，放在桌子上的筷子是临界资源，在一段时间内只允许一位哲学家使用。为了实现对筷子的互斥使用，可以用一个信号量表示一只筷子，由这五个信号量构成信号量数组。 </vt:lpstr>
      <vt:lpstr>　　2. 利用AND信号量机制解决哲学家进餐问题 　　在哲学家进餐问题中，要求每个哲学家先获得两个临界资源(筷子)后方能进餐，这在本质上就是前面所介绍的AND同步问题，故用AND信号量机制可获得最简洁的解法。</vt:lpstr>
      <vt:lpstr>2.5.3　读者-写者问题 　　1. 利用记录型信号量解决读者-写者问题 　　为实现Reader与Writer进程间在读或写时的互斥而设置了一个互斥信号量Wmutex。另外，再设置一个整型变量Readcount表示正在读的进程数目。由于只要有一个Reader进程在读，便不允许Writer进程去写。因此，仅当Readcount=0，表示尚无Reader进程在读时，Reader进程才需要执行Wait(Wmutex)操作。若wait(Wmutex)操作成功，Reader进程便可去读，相应地，做Readcount+1操作。 </vt:lpstr>
      <vt:lpstr>　　2. 利用信号量集机制解决读者-写者问题 　　这里的读者—写者问题，与前面的略有不同，它增加了一个限制，即最多只允许RN个读者同时读。为此，又引入了一个信号量L，并赋予其初值为RN，通过执行wait(L, 1, 1)操作来控制读者的数目，每当有一个读者进入时，就要先执行wait(L, 1, 1)操作，使L的值减1。当有RN个读者进入读后，L便减为0，第RN + 1个读者要进入读时，必然会因wait(L, 1, 1)操作失败而阻塞。 </vt:lpstr>
      <vt:lpstr> 　　　　2.6  进 程 通 信  　　进程通信是指进程之间的信息交换。由于进程的互斥与同步，需要在进程间交换一定的信息，故不少学者将它们也归为进程通信，但只能把它们称为低级进程通信。我们以信号量机制为例来说明，它们之所以低级的原因在于：① 效率低，生产者每次只能向缓冲池投放一个产品(消息)，消费者每次只能从缓冲区中取得一个消息；② 通信对用户不透明，OS只为进程之间的通信提供了共享存储器。 </vt:lpstr>
      <vt:lpstr>　　在进程之间要传送大量数据时，应当利用OS提供的高级通信工具，该工具最主要的特点是： 　　(1) 使用方便。OS隐藏了实现进程通信的具体细节，向用户提供了一组用于实现高级通信的命令(原语)，用户可方便地直接利用它实现进程之间的通信。或者说，通信过程对用户是透明的。这样就大大减少了通信程序编制上的复杂性。 　　(2) 高效地传送大量数据。用户可直接利用高级通信命令(原语)高效地传送大量的数据。</vt:lpstr>
      <vt:lpstr>2.6.1　进程通信的类型 　　1. 共享存储器系统(Shared-Memory System) 　　在共享存储器系统中，相互通信的进程共享某些数据结构或共享存储区，进程之间能够通过这些空间进行通信。据此，又可把它们分成以下两种类型： 　　(1) 基于共享数据结构的通信方式。 　　(2) 基于共享存储区的通信方式。</vt:lpstr>
      <vt:lpstr>　　2. 管道(pipe)通信系统 　　所谓“管道”，是指用于连接一个读进程和一个写进程以实现它们之间通信的一个共享文件，又名pipe文件。向管道(共享文件)提供输入的发送进程(即写进程)以字符流形式将大量的数据送入管道；而接受管道输出的接收进程(即读进程)则从管道中接收(读)数据。由于发送进程和接收进程是利用管道进行通信的，故又称为管道通信。这种方式首创于UNIX系统，由于它能有效地传送大量数据，因而又被引入到许多其它操作系统中。</vt:lpstr>
      <vt:lpstr>　　为了协调双方的通信，管道机制必须提供以下三方面的协调能力：① 互斥，即当一个进程正在对pipe执行读/写操作时，其它(另一)进程必须等待。② 同步，指当写(输入)进程把一定数量(如4 KB)的数据写入pipe，便去睡眠等待，直到读(输出)进程取走数据后再把它唤醒。当读进程读一空pipe时，也应睡眠等待，直至写进程将数据写入管道后才将之唤醒。③ 确定对方是否存在，只有确定了对方已存在时才能进行通信。</vt:lpstr>
      <vt:lpstr>　　3. 消息传递系统(Message passing system) 　　在该机制中，进程不必借助任何共享存储区或数据结构，而是以格式化的消息 (message)为单位，将通信的数据封装在消息中，并利用操作系统提供的一组通信命令(原语)，在进程间进行消息传递，完成进程间的数据交换。 　　基于消息传递系统的通信方式属于高级通信方式，因其实现方式的不同，可进一步分成两类： 　　(1) 直接通信方式 　　(2) 间接通信方式 </vt:lpstr>
      <vt:lpstr>　　4. 客户机-服务器系统(Client-Server system) 　　1) 套接字(Socket) 　　套接字起源于20世纪70年代加州大学伯克利分校版本的UNIX(即BSD Unix)，是UNIX 操作系统下的网络通信接口。一开始，套接字被设计用在同一台主机上多个应用程序之间的通信(即进程间的通信)，主要是为了解决多对进程同时通信时端口和物理线路的多路复用问题。随着计算机网络技术的发展以及UNIX 操作系统的广泛使用，套接字已逐渐成为最流行的网络通信程序接口之一。</vt:lpstr>
      <vt:lpstr>　　2) 远程过程调用和远程方法调用 　　远程过程(函数)调用RPC(Remote Procedure Call)，是一个通信协议，用于通过网络连接的系统。该协议允许运行于一台主机(本地)系统上的进程调用另一台主机(远程)系统上的进程，而对程序员表现为常规的过程调用，无需额外地为此编程。如果涉及的软件采用面向对象编程，那么远程过程调用亦可称做远程方法调用。</vt:lpstr>
      <vt:lpstr>　　实际上，远程过程调用的主要步骤是： 　　(1) 本地过程调用者以一般方式调用远程过程在本地关联的客户存根，传递相应的参数，然后将控制权转移给客户存根； 　　(2) 客户存根执行，完成包括过程名和调用参数等信息的消息建立，将控制权转移给本地客户进程； 　　(3) 本地客户进程完成与服务器的消息传递，将消息发送到远程服务器进程； 　　(4) 远程服务器进程接收消息后转入执行，并根据其中的远程过程名找到对应的服务器存根，将消息转给该存根；</vt:lpstr>
      <vt:lpstr>　　(5) 该服务器存根接到消息后，由阻塞状态转入执行状态，拆开消息从中取出过程调用的参数，然后以一般方式调用服务器上关联的过程； 　　(6) 在服务器端的远程过程运行完毕后，将结果返回给与之关联的服务器存根； 　　(7) 该服务器存根获得控制权运行，将结果打包为消息，并将控制权转移给远程服务器进程； 　　(8) 远程服务器进程将消息发送回客户端； 　　(9) 本地客户进程接收到消息后，根据其中的过程名将消息存入关联的客户存根，再将控制权转移给客户存根； 　　(10) 客户存根从消息中取出结果，返回给本地调用者进程，并完成控制权的转移。</vt:lpstr>
      <vt:lpstr>2.6.2　消息传递通信的实现方式 　　1. 直接消息传递系统 　　在直接消息传递系统中采用直接通信方式，即发送进程利用OS所提供的发送命令(原语)，直接把消息发送给目标进程。</vt:lpstr>
      <vt:lpstr>　　1) 直接通信原语 　　(1) 对称寻址方式。 　　(2) 非对称寻址方式。</vt:lpstr>
      <vt:lpstr>　　2) 消息的格式 　　在消息传递系统中所传递的消息，必须具有一定的消息格式。在单机系统环境中，由于发送进程和接收进程处于同一台机器中，有着相同的环境，所以消息的格式比较简单，可采用比较短的定长消息格式，以减少对消息的处理和存储开销。该方式可用于办公自动化系统中，为用户提供快速的便笺式通信。但这种方式对于需要发送较长消息的用户是不方便的。为此，可采用变长的消息格式，即进程所发送消息的长度是可变的。对于变长消息，系统无论在处理方面还是存储方面，都可能会付出更多的开销，但其优点在于方便了用户。</vt:lpstr>
      <vt:lpstr>　　3) 进程的同步方式 　　在进程之间进行通信时，同样需要有进程同步机制，以使诸进程间能协调通信。不论是发送进程还是接收进程，在完成消息的发送或接收后，都存在两种可能性，即进程或者继续发送(或接收)或者阻塞。 </vt:lpstr>
      <vt:lpstr>　　4) 通信链路 　　为使在发送进程和接收进程之间能进行通信，必须在两者之间建立一条通信链路。有两种方式建立通信链路。第一种方式是：由发送进程在通信之前用显式的“建立连接”命令(原语)请求系统为之建立一条通信链路，在链路使用完后拆除链路。 </vt:lpstr>
      <vt:lpstr>　　2. 信箱通信 　　1) 信箱的结构 　　信箱定义为一种数据结构。在逻辑上，可以将其分为两个部分： 　　(1) 信箱头 　　(2) 信箱体</vt:lpstr>
      <vt:lpstr>PowerPoint 演示文稿</vt:lpstr>
      <vt:lpstr>　　2) 信箱通信原语 　　系统为邮箱通信提供了若干条原语，分别用于： 　　(1) 邮箱的创建和撤消。 　　(2) 消息的发送和接收。</vt:lpstr>
      <vt:lpstr>　　3) 信箱的类型 　　邮箱可由操作系统创建，也可由用户进程创建，创建者是邮箱的拥有者。据此，可把邮箱分为以下三类： 　　(1) 私用邮箱。 　　(2) 公用邮箱。 　　(3) 共享邮箱。 </vt:lpstr>
      <vt:lpstr>2.6.3　直接消息传递系统实例 　　消息缓冲队列通信机制首先由美国的Hansan提出，并在RC 4000系统上实现，后来被广泛应用于本地进程之间的通信中。在这种通信机制中，发送进程利用Send原语将消息直接发送给接收进程；接收进程则利用Receive原语接收消息。</vt:lpstr>
      <vt:lpstr>　　1. 消息缓冲队列通信机制中的数据结构 　　(1) 消息缓冲区。  　　(2) PCB中有关通信的数据项。</vt:lpstr>
      <vt:lpstr>　　2. 发送原语 　　发送进程在利用发送原语发送消息之前，应先在自己的内存空间设置一发送区a，如图2-17所示，把待发送的消息正文、发送进程标识符、消息长度等信息填入其中，然后调用发送原语，把消息发送给目标(接收)进程。发送原语首先根据发送区a中所设置的消息长度a.size来申请一缓冲区i，接着，把发送区a中的信息复制到缓冲区i中。为了能将i挂在接收进程的消息队列mq上，应先获得接收进程的内部标识符j，然后将i挂在j.mq上。由于该队列属于临界资源，故在执行insert操作的前后都要执行wait和signal操作。 </vt:lpstr>
      <vt:lpstr>PowerPoint 演示文稿</vt:lpstr>
      <vt:lpstr>　　3. 接收原语 　　接收进程调用接收原语receive(b)，从自己的消息缓冲队列mq中摘下第一个消息缓冲区i，并将其中的数据复制到以b为首址的指定消息接收区内。 </vt:lpstr>
      <vt:lpstr> 　　　2.7  线程(Threads)的基本概念  2.7.1  线程的引入 　　如果说，在OS中引入进程的目的是为了使多个程序能并发执行，以提高资源利用率和系统吞吐量，那么，在操作系统中再引入线程，则是为了减少程序在并发执行时所付出的时空开销，使OS具有更好的并发性。</vt:lpstr>
      <vt:lpstr>　　1. 进程的两个基本属性 　　首先让我们来回顾进程的两个基本属性： 　　① 进程是一个可拥有资源的独立单位，一个进程要能独立运行，它必须拥有一定的资源，包括用于存放程序正文、数据的磁盘和内存地址空间，以及它在运行时所需要的I/O设备、已打开的文件、信号量等；</vt:lpstr>
      <vt:lpstr>　　② 进程同时又是一个可独立调度和分派的基本单位，一个进程要能独立运行，它还必须是一个可独立调度和分派的基本单位。每个进程在系统中有唯一的PCB，系统可根据其PCB感知进程的存在，也可以根据其PCB中的信息，对进程进行调度，还可将断点信息保存在其PCB中。反之，再利用进程PCB中的信息来恢复进程运行的现场。正是由于进程有这两个基本属性，才使进程成为一个能独立运行的基本单位，从而也就构成了进程并发执行的基础。</vt:lpstr>
      <vt:lpstr>　　2. 程序并发执行所需付出的时空开销 　　为使程序能并发执行，系统必须进行以下的一系列操作： 　　(1) 创建进程，系统在创建一个进程时，必须为它分配其所必需的、除处理机以外的所有资源，如内存空间、I/O设备，以及建立相应的PCB； 　　(2) 撤消进程，系统在撤消进程时，又必须先对其所占有的资源执行回收操作，然后再撤消PCB； 　　(3) 进程切换，对进程进行上下文切换时，需要保留当前进程的CPU环境，设置新选中进程的CPU环境，因而须花费不少的处理机时间。</vt:lpstr>
      <vt:lpstr>　　3. 线程——作为调度和分派的基本单位 　　如何能使多个程序更好地并发执行，同时又尽量减少系统的开销，已成为近年来设计操作系统时所追求的重要目标。有不少研究操作系统的学者们想到，要设法将进程的上述两个属性分开，由OS分开处理，亦即并不把作为调度和分派的基本单位也同时作为拥有资源的单位，以做到“轻装上阵”；而对于拥有资源的基本单位，又不对之施以频繁的切换。正是在这种思想的指导下，形成了线程的概念。</vt:lpstr>
      <vt:lpstr>2.7.2  线程与进程的比较 　　1. 调度的基本单位 　　2. 并发性 　　3. 拥有资源  　　4. 独立性 　　5. 系统开销 　　6. 支持多处理机系统</vt:lpstr>
      <vt:lpstr>2.7.3  线程的状态和线程控制块 　　1. 线程运行的三个状态    　　与传统的进程一样，在各线程之间也存在着共享资源和相互合作的制约关系，致使线程在运行时也具有间断性。相应地，线程在运行时也具有下述三种基本状态： 　　(1) 执行状态，表示线程已获得处理机而正在运行； 　　(2) 就绪状态，指线程已具备了各种执行条件，只须再获得CPU便可立即执行； 　　(3) 阻塞状态，指线程在执行中因某事件受阻而处于暂停状态，例如，当一个线程执行从键盘读入数据的系统调用时，该线程就被阻塞。</vt:lpstr>
      <vt:lpstr>　　2. 线程控制块TCB 　　如同每个进程有一个进程控制块一样，系统也为每个线程配置了一个线程控制块TCB，将所有用于控制和管理线程的信息记录在线程控制块中。 </vt:lpstr>
      <vt:lpstr>　　3. 多线程OS中的进程属性      　　通常在多线程OS中的进程都包含了多个线程，并为它们提供资源。OS支持在一个进程中的多个线程能并发执行，但此时的进程就不再作为一个执行的实体。多线程OS中的进程有以下属性： 　　(1) 进程是一个可拥有资源的基本单位。 　　(2) 多个线程可并发执行。  　　(3) 进程已不是可执行的实体。</vt:lpstr>
      <vt:lpstr> 　　　　2.8  线 程 的 实 现  2.8.1  线程的实现方式 　　线程已在许多系统中实现，但各系统的实现方式并不完全相同。在有的系统中，特别是一些数据库管理系统，如infomix所实现的是用户级线程； 而另一些系统(如Macintosh和OS/2操作系统)所实现的是内核支持线程；还有一些系统如Solaris操作系统，则同时实现了这两种类型的线程。</vt:lpstr>
      <vt:lpstr>　　1. 内核支持线程KST(Kernel Supported Threads) 　　在OS中的所有进程，无论是系统进程还是用户进程，都是在操作系统内核的支持下运行的，是与内核紧密相关的。而内核支持线程KST同样也是在内核的支持下运行的，它们的创建、阻塞、撤消和切换等，也都是在内核空间实现的。为了对内核线程进行控制和管理，在内核空间也为每一个内核线程设置了一个线程控制块，内核根据该控制块而感知某线程的存在，并对其加以控制。当前大多数OS都支持内核支持线程。</vt:lpstr>
      <vt:lpstr>　　这种线程实现方式主要有四个主要优点： 　　(1) 在多处理器系统中，内核能够同时调度同一进程中的多个线程并行执行； 　　(2) 如果进程中的一个线程被阻塞了，内核可以调度该进程中的其它线程占有处理器运行，也可以运行其它进程中的线程； 　　(3) 内核支持线程具有很小的数据结构和堆栈，线程的切换比较快，切换开销小； 　　(4) 内核本身也可以采用多线程技术，可以提高系统的执行速度和效率。</vt:lpstr>
      <vt:lpstr>　　2. 用户级线程ULT(User Level Threads) 　　用户级线程是在用户空间中实现的。对线程的创建、 撤消、同步与通信等功能，都无需内核的支持，即用户级线程是与内核无关的。在一个系统中的用户级线程的数目可以达到数百个至数千个。由于这些线程的任务控制块都是设置在用户空间，而线程所执行的操作也无需内核的帮助，因而内核完全不知道用户级线程的存在。</vt:lpstr>
      <vt:lpstr>　　使用用户级线程方式有许多优点： 　　(1) 线程切换不需要转换到内核空间。 　　(2) 调度算法可以是进程专用的。 　　(3) 用户级线程的实现与OS平台无关，因为对于线程管理的代码是属于用户程序的一部分，所有的应用程序都可以对之进行共享。 </vt:lpstr>
      <vt:lpstr>　　而用户级线程方式的主要缺点则在于： 　　(1) 系统调用的阻塞问题。在基于进程机制的OS中，大多数系统调用将使进程阻塞，因此，当线程执行一个系统调用时，不仅该线程被阻塞，而且，进程内的所有线程会被阻塞。而在内核支持线程方式中，则进程中的其它线程仍然可以运行。 　　(2) 在单纯的用户级线程实现方式中，多线程应用不能利用多处理机进行多重处理的优点，内核每次分配给一个进程的仅有一个CPU，因此，进程中仅有一个线程能执行，在该线程放弃CPU之前，其它线程只能等待。</vt:lpstr>
      <vt:lpstr>　　3. 组合方式 　　有些OS把用户级线程和内核支持线程两种方式进行组合，提供了组合方式ULT/KST 线程。在组合方式线程系统中，内核支持多个内核支持线程的建立、调度和管理，同时，也允许用户应用程序建立、调度和管理用户级线程。 </vt:lpstr>
      <vt:lpstr>PowerPoint 演示文稿</vt:lpstr>
      <vt:lpstr>2.8.2  线程的实现 　　1. 内核支持线程的实现 　　在仅设置了内核支持线程的OS中，一种可能的线程控制方法是，系统在创建一个新进程时，便为它分配一个任务数据区PTDA(Per Task Data Area)，其中包括若干个线程控制块TCB空间，如图2-19所示。 </vt:lpstr>
      <vt:lpstr>PowerPoint 演示文稿</vt:lpstr>
      <vt:lpstr>　　2. 用户级线程的实现 　　1) 运行时系统(Runtime System) 　　所谓“运行时系统”，实质上是用于管理和控制线程的函数(过程)的集合，其中包括用于创建和撤消线程的函数、线程同步和通信的函数，以及实现线程调度的函数等。正因为有这些函数，才能使用户级线程与内核无关。运行时系统中的所有函数都驻留在用户空间，并作为用户级线程与内核之间的接口。</vt:lpstr>
      <vt:lpstr>　　2) 内核控制线程 　　这种线程又称为轻型进程LWP(Light Weight Process)。每一个进程都可拥有多个LWP，同用户级线程一样，每个LWP都有自己的数据结构(如TCB)，其中包括线程标识符、优先级、状态，另外还有栈和局部存储区等。LWP也可以共享进程所拥有的资源。LWP可通过系统调用来获得内核提供的服务，这样，当一个用户级线程运行时，只须将它连接到一个LWP上，此时它便具有了内核支持线程的所有属性。这种线程实现方式就是组合方式。</vt:lpstr>
      <vt:lpstr>PowerPoint 演示文稿</vt:lpstr>
      <vt:lpstr>2.8.3  线程的创建和终止 　　1. 线程的创建 　　应用程序在启动时，通常仅有一个线程在执行，人们把线程称为“初始化线程”，它的主要功能是用于创建新线程。在创建新线程时，需要利用一个线程创建函数(或系统调用)，并提供相应的参数，如指向线程主程序的入口指针、堆栈的大小，以及用于调度的优先级等。在线程的创建函数执行完后，将返回一个线程标识符供以后使用。</vt:lpstr>
      <vt:lpstr>　　2. 线程的终止 　　当一个线程完成了自己的任务(工作)后，或是线程在运行中出现异常情况而须被强行终止时，由终止线程通过调用相应的函数(或系统调用)对它执行终止操作。但有些线程(主要是系统线程)，它们一旦被建立起来之后，便一直运行下去而不被终止。在大多数的OS中，线程被中止后并不立即释放它所占有的资源，只有当进程中的其它线程执行了分离函数后，被终止的线程才与资源分离，此时的资源才能被其它线程利用。</vt:lpstr>
      <vt:lpstr>　　　　　　习    题   　　1. 什么是前趋图? 为什么要引入前趋图?  　　2. 试画出下面四条语句的前趋图： 　　　　S1: a = x+y； 　　　　S2: b = z+1； 　　　　S3: c = a-b； 　　　　S4: w = c+1； 　　3. 为什么程序并发执行会产生间断性特征?  　　4. 程序并发执行时为什么会失去封闭性和可再现性? </vt:lpstr>
      <vt:lpstr>　　5. 在操作系统中为什么要引入进程的概念? 它会产生什么样的影响?  　　6. 试从动态性、并发性和独立性上比较进程和程序。 　　7. 试说明PCB的作用具体表现在哪几个方面，为什么说PCB是进程存在的唯一标志?  　　8.  PCB提供了进程管理和进程调度所需要的哪些信息?  　　9. 进程控制块的组织方式有哪几种?  　　10. 何谓操作系统内核? 内核的主要功能是什么?  　　11. 试说明进程在三个基本状态之间转换的典型原因。 　　12. 为什么要引入挂起状态? 该状态有哪些性质?  </vt:lpstr>
      <vt:lpstr>　　13. 在进行进程切换时，所要保存的处理机状态信息有哪些?  　　14. 试说明引起进程创建的主要事件。 　　15. 试说明引起进程被撤消的主要事件。 　　16. 在创建一个进程时所要完成的主要工作是什么?  　　17. 在撤消一个进程时所要完成的主要工作是什么?  　　18. 试说明引起进程阻塞或被唤醒的主要事件是什么?  　　19. 为什么要在OS中引入线程? 　　20. 试说明线程具有哪些属性?</vt:lpstr>
      <vt:lpstr>　　21. 试从调度性、并发性、拥有资源及系统开销方面对进程和线程进行比较。 　　22. 线程控制块TCB中包含了哪些内容?  　　23. 何谓用户级线程和内核支持线程? 　　24. 试说明用户级线程的实现方法。 　　25. 试说明内核支持线程的实现方法。 　　26. 多线程模型有哪几种类型? 多对一模型有何优缺点? </vt:lpstr>
      <vt:lpstr>PowerPoint 演示文稿</vt:lpstr>
      <vt:lpstr> 3.1  处理机调度的层次和调度算法的目标  　　在多道程序系统中，调度的实质是一种资源分配，处理机调度是对处理机资源进行分配。处理机调度算法是指根据处理机分配策略所规定的处理机分配算法。在多道批处理系统中，一个作业从提交到获得处理机执行，直至作业运行完毕，可能需要经历多级处理机调度，下面先来了解处理机调度的层次。</vt:lpstr>
      <vt:lpstr>3.1.1  处理机调度的层次 　　1. 高级调度(High Level Scheduling) 　　2. 低级调度(Low Level Scheduling) 　　3. 中级调度(Intermediate Scheduling)</vt:lpstr>
      <vt:lpstr>3.1.2  处理机调度算法的目标 　　1. 处理机调度算法的共同目标 　　(1) 资源利用率。为提高系统的资源利用率，应使系统中的处理机和其它所有资源都尽可能地保持忙碌状态，其中最重要的处理机利用率可用以下方法计算：</vt:lpstr>
      <vt:lpstr>　　(2) 公平性。公平性是指应使诸进程都获得合理的CPU 时间，不会发生进程饥饿现象。公平性是相对的，对相同类型的进程应获得相同的服务；但对于不同类型的进程，由于其紧急程度或重要性的不同，则应提供不同的服务。 　　(3) 平衡性。由于在系统中可能具有多种类型的进程，有的属于计算型作业，有的属于I/O型。为使系统中的CPU和各种外部设备都能经常处于忙碌状态，调度算法应尽可能保持系统资源使用的平衡性。 　　(4) 策略强制执行。对所制订的策略其中包括安全策略，只要需要，就必须予以准确地执行，即使会造成某些工作的延迟也要执行。</vt:lpstr>
      <vt:lpstr>　　2. 批处理系统的目标 　　(1) 平均周转时间短。  　　对每个用户而言，都希望自己作业的周转时间最短。但作为计算机系统的管理者，则总是希望能使平均周转时间最短，这不仅会有效地提高系统资源的利用率，而且还可使大多数用户都感到满意。应使作业周转时间和作业的平均周转时间尽可能短。否则，会使许多用户的等待时间过长，这将会引起用户特别是短作业用户的不满。可把平均周转时间描述为：</vt:lpstr>
      <vt:lpstr>　　为了进一步反映调度的性能，更清晰地描述各进程在其周转时间中，等待和执行时间的具体分配状况，往往使用带权周转时间，即作业的周转时间T与系统为它提供服务的时间Ts之比，即W = T/Ts。而平均带权周转时间则可表示为：</vt:lpstr>
      <vt:lpstr>　　(2) 系统吞吐量高。由于吞吐量是指在单位时间内系统所完成的作业数，因而它与批处理作业的平均长度有关。事实上，如果单纯是为了获得高的系统吞吐量，就应尽量多地选择短作业运行。 　　(3) 处理机利用率高。对于大、中型计算机，CPU价格十分昂贵，致使处理机的利用率成为衡量系统性能的十分重要的指标；而调度方式和算法又对处理机的利用率起着十分重要的作用。如果单纯是为使处理机利用率高，应尽量多地选择计算量大的作业运行。由上所述可以看出，这些要求之间是存在着一定矛盾的。</vt:lpstr>
      <vt:lpstr>　　3. 分时系统的目标 　　(1) 响应时间快。 　　(2) 均衡性。 </vt:lpstr>
      <vt:lpstr>　　4. 实时系统的目标 　　(1) 截止时间的保证。 　　(2) 可预测性。 </vt:lpstr>
      <vt:lpstr>　　　　3.2  作业与作业调度  　　在多道批处理系统中，作业是用户提交给系统的一项相对独立的工作。操作员把用户提交的作业通过相应的输入设备输入到磁盘存储器，并保存在一个后备作业队列中。再由作业调度程序将其从外存调入内存。</vt:lpstr>
      <vt:lpstr>3.2.1  批处理系统中的作业 　　1. 作业和作业步 　　(1) 作业(Job)。 　　(2) 作业步(Job Step)。</vt:lpstr>
      <vt:lpstr>　　2. 作业控制块(Job Control Block，JCB) 　　为了管理和调度作业，在多道批处理系统中，为每个作业设置了一个作业控制块JCB，它是作业在系统中存在的标志，其中保存了系统对作业进行管理和调度所需的全部信息。通常在JCB中包含的内容有：作业标识、用户名称、用户账号、作业类型(CPU 繁忙型、I/O 繁忙型、批量型、终端型)、作业状态、调度信息(优先级、作业运行时间)、资源需求(预计运行时间、要求内存大小等)、资源使用情况等。</vt:lpstr>
      <vt:lpstr>　　3. 作业运行的三个阶段和三种状态  　　作业从进入系统到运行结束，通常需要经历收容、运行和完成三个阶段。相应的作业也就有“后备状态”、“运行状态”和“完成状态”。 　　(1) 收容阶段。 　　(2) 运行阶段。　　 　　(3) 完成阶段。 </vt:lpstr>
      <vt:lpstr>3.2.2  作业调度的主要任务    　　作业调度的主要任务是，根据JCB中的信息，检查系统中的资源能否满足作业对资源的需求，以及按照一定的调度算法，从外存的后备队列中选取某些作业调入内存，并为它们创建进程、分配必要的资源。然后再将新创建的进程排在就绪队列上等待调度。因此，也把作业调度称为接纳调度(Admission Scheduling)。在每次执行作业调度时，都需做出以下两个决定。  　　1. 接纳多少个作业 　　2. 接纳哪些作业</vt:lpstr>
      <vt:lpstr>3.2.3  先来先服务(FCFS)和短作业优先(SJF)调度算法   　　1. 先来先服务(first-come first-served，FCFS)调度算法 　　FCFS是最简单的调度算法，该算法既可用于作业调度，也可用于进程调度。当在作业调度中采用该算法时，系统将按照作业到达的先后次序来进行调度，或者说它是优先考虑在系统中等待时间最长的作业，而不管该作业所需执行时间的长短，从后备作业队列中选择几个最先进入该队列的作业，将它们调入内存，为它们分配资源和创建进程。然后把它放入就绪队列。</vt:lpstr>
      <vt:lpstr>　　2. 短作业优先(short job first，SJF)的调度算法  　　由于在实际情况中，短作业(进程)占有很大比例，为了能使它们能比长作业优先执行，而产生了短作业优先调度算法。 　　1) 短作业优先算法 　　SJF算法是以作业的长短来计算优先级，作业越短，其优先级越高。作业的长短是以作业所要求的运行时间来衡量的。SJF算法可以分别用于作业调度和进程调度。在把短作业优先调度算法用于作业调度时，它将从外存的作业后备队列中选择若干个估计运行时间最短的作业，优先将它们调入内存运行。</vt:lpstr>
      <vt:lpstr>　　2) 短作业优先算法的缺点 　　SJF调度算法较之FCFS算法有了明显的改进，但仍然存在不容忽视的缺点： 　　(1) 必须预知作业的运行时间。在采用这种算法时，要先知道每个作业的运行时间。即使是程序员也很难准确估计作业的运行时间，如果估计过低，系统就可能按估计的时间终止作业的运行，但此时作业并未完成，故一般都会偏长估计。 　　(2) 对长作业非常不利，长作业的周转时间会明显地增长。更严重的是，该算法完全忽视作业的等待时间，可能使作业等待时间过长，出现饥饿现象。</vt:lpstr>
      <vt:lpstr>　　(3) 在采用FCFS算法时，人—机无法实现交互。 　　(4) 该调度算法完全未考虑作业的紧迫程度，故不能保证紧迫性作业能得到及时处理。</vt:lpstr>
      <vt:lpstr>3.2.4  优先级调度算法和高响应比优先调度算法 　　1. 优先级调度算法(priority-scheduling algorithm，PSA) 　　我们可以这样来看作业的优先级，对于先来先服务调度算法，作业的等待时间就是作业的优先级，等待时间越长，其优先级越高。对于短作业优先调度算法，作业的长短就是作业的优先级，作业所需运行的时间越短，其优先级越高。但上述两种优先级都不能反映作业的紧迫程度。 </vt:lpstr>
      <vt:lpstr>　　2. 高响应比优先调度算法(Highest Response Ratio Next，HRRN)   　　在批处理系统中，FCFS算法所考虑的只是作业的等待时间，而忽视了作业的运行时间。而SJF算法正好与之相反，只考虑作业的运行时间，而忽视了作业的等待时间。高响应比优先调度算法则是既考虑了作业的等待时间，又考虑作业运行时间的调度算法，因此既照顾了短作业，又不致使长作业的等待时间过长，从而改善了处理机调度的性能。</vt:lpstr>
      <vt:lpstr>　　高响应比优先算法是如何实现的呢? 如果我们能为每个作业引入一个动态优先级，即优先级是可以改变的，令它随等待时间延长而增加，这将使长作业的优先级在等待期间不断地增加，等到足够的时间后，必然有机会获得处理机。该优先级的变化规律可描述为：</vt:lpstr>
      <vt:lpstr>　　由于等待时间与服务时间之和就是系统对该作业的响应时间，故该优先级又相当于响应比RP。据此，优先又可表示为：</vt:lpstr>
      <vt:lpstr> 　　　　　3.3  进 程 调 度  　　进程调度是OS中必不可少的一种调度。因此在三种类型的OS中，都无一例外地配置了进程调度。此外它也是对系统性能影响最大的一种处理机调度，相应的，有关进程调度的算法也较多。</vt:lpstr>
      <vt:lpstr>3.3.1  进程调度的任务、机制和方式    　　1. 进程调度的任务 　　进程调度的任务主要有三： 　　(1) 保存处理机的现场信息。 　　(2) 按某种算法选取进程。 　　(3) 把处理器分配给进程。 </vt:lpstr>
      <vt:lpstr>　　2. 进程调度机制 　　为了实现进程调度，在进程调度机制中，应具有如下三个基本部分，如图3-1所示。 　　(1) 排队器。  　　(2) 分派器。  　　(3) 上下文切换器。 </vt:lpstr>
      <vt:lpstr>PowerPoint 演示文稿</vt:lpstr>
      <vt:lpstr>　　3. 进程调度方式 　　1) 非抢占方式(Nonpreemptive Mode) 　　在采用这种调度方式时，一旦把处理机分配给某进程后，就一直让它运行下去，决不会因为时钟中断或任何其它原因去抢占当前正在运行进程的处理机，直至该进程完成，或发生某事件而被阻塞时，才把处理机分配给其它进程。</vt:lpstr>
      <vt:lpstr>　　2) 抢占方式(Preemptive Mode) 　　这种调度方式允许调度程序根据某种原则，去暂停某个正在执行的进程，将已分配给该进程的处理机重新分配给另一进程。在现代OS中广泛采用抢占方式，这是因为：对于批处理机系统，可以防止一个长进程长时间地占用处理机，以确保处理机能为所有进程提供更为公平的服务。在分时系统中，只有采用抢占方式才有可能实现人—机交互。在实时系统中，抢占方式能满足实时任务的需求。但抢占方式比较复杂，所需付出的系统开销也较大。</vt:lpstr>
      <vt:lpstr>3.3.2  轮转调度算法 　　1. 轮转法的基本原理 　　在轮转(RR)法中，系统将所有的就绪进程按FCFS策略排成一个就绪队列。系统可设置每隔一定时间(如30 ms)便产生一次中断，去激活进程调度程序进行调度，把CPU分配给队首进程，并令其执行一个时间片。当它运行完毕后，又把处理机分配给就绪队列中新的队首进程，也让它执行一个时间片。这样，就可以保证就绪队列中的所有进程在确定的时间段内，都能获得一个时间片的处理机时间。</vt:lpstr>
      <vt:lpstr>　　2. 进程切换时机 　　在RR调度算法中，应在何时进行进程的切换，可分为两种情况：① 若一个时间片尚未用完，正在运行的进程便已经完成，就立即激活调度程序，将它从就绪队列中删除，再调度就绪队列中队首的进程运行，并启动一个新的时间片。② 在一个时间片用完时，计时器中断处理程序被激活。如果进程尚未运行完毕，调度程序将把它送往就绪队列的末尾。</vt:lpstr>
      <vt:lpstr>　　3. 时间片大小的确定 　　在轮转算法中，时间片的大小对系统性能有很大的 影响。  　　图3-2示出了时间片大小对响应时间的影响，其中图(a)是时间片略大于典型交互的时间，而图(b)是时间片小于典型交互的时间。图3-3示出了时间片分别为q = 1和q = 4时对平均周转时间的影响。 </vt:lpstr>
      <vt:lpstr>PowerPoint 演示文稿</vt:lpstr>
      <vt:lpstr>PowerPoint 演示文稿</vt:lpstr>
      <vt:lpstr>3.3.3  优先级调度算法 　　1. 优先级调度算法的类型 　　优先级进程调度算法，是把处理机分配给就绪队列中优先级最高的进程。这时，又可进一步把该算法分成如下两种。 　　(1) 非抢占式优先级调度算法。 　　(2) 抢占式优先级调度算法。 </vt:lpstr>
      <vt:lpstr>　　2. 优先级的类型 　　1) 静态优先级 　　静态优先级是在创建进程时确定的，在进程的整个运行期间保持不变。优先级是利用某一范围内的一个整数来表示的，例如0～255中的某一整数，又把该整数称为优先数。确定进程优先级大小的依据有如下三个： 　　(1) 进程类型。 　　(2) 进程对资源的需求。 　　(3) 用户要求。</vt:lpstr>
      <vt:lpstr>　　2) 动态优先级 　　动态优先级是指在创建进程之初，先赋予其一个优先级，然后其值随进程的推进或等待时间的增加而改变，以便获得更好的调度性能。 </vt:lpstr>
      <vt:lpstr>3.3.4  多队列调度算法 　　如前所述的各种调度算法，尤其在应用于进程调度时，由于系统中仅设置一个进程的就绪队列，即低级调度算法是固定的、单一的，无法满足系统中不同用户对进程调度策略的不同要求，在多处理机系统中，这种单一调度策略实现机制的缺点更显突出，由此，多级队列调度算法能够在一定程度上弥补这一缺点。</vt:lpstr>
      <vt:lpstr>3.3.5  多级反馈队列(multileved feedback queue)调度算法   　　1. 调度机制 　　多级反馈队列调度算法的调度机制可描述如下： 　　(1) 设置多个就绪队列。  　　图3-4是多级反馈队列算法的示意图。</vt:lpstr>
      <vt:lpstr>PowerPoint 演示文稿</vt:lpstr>
      <vt:lpstr>　　(2) 每个队列都采用FCFS算法。当新进程进入内存后，首先将它放入第一队列的末尾，按FCFS原则等待调度。当轮到该进程执行时，如它能在该时间片内完成，便可撤离系统。否则，即它在一个时间片结束时尚未完成，调度程序将其转入第二队列的末尾等待调度；如果它在第二队列中运行一个时间片后仍未完成，再依次将它放入第三队列，……，依此类推。当进程最后被降到第n队列后，在第n队列中便采取按RR方式运行。</vt:lpstr>
      <vt:lpstr>　　(3) 按队列优先级调度。调度程序首先调度最高优先级队列中的诸进程运行，仅当第一队列空闲时才调度第二队列中的进程运行；换言之，仅当第1～(i-1)所有队列均空时，才会调度第i队列中的进程运行。如果处理机正在第i队列中为某进程服务时又有新进程进入任一优先级较高的队列，此时须立即把正在运行的进程放回到第i队列的末尾，而把处理机分配给新到的高优先级进程。</vt:lpstr>
      <vt:lpstr>　　2. 调度算法的性能 　　在多级反馈队列调度算法中，如果规定第一个队列的时间片略大于多数人机交互所需之处理时间时，便能较好地满足各种类型用户的需要。 　　(1) 终端型用户。 　　(2) 短批处理作业用户。 　　(3) 长批处理作业用户。</vt:lpstr>
      <vt:lpstr>3.3.6  基于公平原则的调度算法    　　1. 保证调度算法 　　保证调度算法是另外一种类型的调度算法，它向用户所做出的保证并不是优先运行，而是明确的性能保证，该算法可以做到调度的公平性。一种比较容易实现的性能保证是处理机分配的公平性。如果在系统中有n个相同类型的进程同时运行，为公平起见，须保证每个进程都获得相同的处理机时间1/n。 </vt:lpstr>
      <vt:lpstr>　　在实施公平调度算法时系统中必须具有这样一些功能： 　　(1) 跟踪计算每个进程自创建以来已经执行的处理时间。 　　(2) 计算每个进程应获得的处理机时间，即自创建以来的时间除以n。 　　(3) 计算进程获得处理机时间的比率，即进程实际执行的处理时间和应获得的处理机时间之比。 　　(4) 比较各进程获得处理机时间的比率。如进程A的比率最低，为0.5，而进程B的比率为0.8，进程C的比率为1.2等。 　　(5) 调度程序应选择比率最小的进程将处理机分配给它，并让该进程一直运行，直到超过最接近它的进程比率为止。</vt:lpstr>
      <vt:lpstr>　　2. 公平分享调度算法 　　分配给每个进程相同的处理机时间，显然，这对诸进程而言，是体现了一定程度的公平，但如果各个用户所拥有的进程数不同，就会发生对用户的不公平问题。 </vt:lpstr>
      <vt:lpstr> 　　　　　　3.4  实 时 调 度  　　在实时系统中，可能存在着两类不同性质的实时任务，即HRT任务和SRT任务，它们都联系着一个截止时间。为保证系统能正常工作，实时调度必须能满足实时任务对截止时间的要求。为此，实现实时调度应具备一定的条件。</vt:lpstr>
      <vt:lpstr>3.4.1  实现实时调度的基本条件 　　1. 提供必要的信息 　　为了实现实时调度，系统应向调度程序提供有关任务的信息： 　　(1) 就绪时间，是指某任务成为就绪状态的起始时间，在周期任务的情况下，它是事先预知的一串时间序列。 　　(2) 开始截止时间和完成截止时间，对于典型的实时应用，只须知道开始截止时间，或者完成截止时间。</vt:lpstr>
      <vt:lpstr>　　(3) 处理时间，一个任务从开始执行，直至完成时所需的时间。 　　(4) 资源要求，任务执行时所需的一组资源。 　　(5) 优先级，如果某任务的开始截止时间错过，势必引起故障，则应为该任务赋予“绝对”优先级；如果其开始截止时间的错过，对任务的继续运行无重大影响，则可为其赋予“相对”优先级，供调度程序参考。</vt:lpstr>
      <vt:lpstr>　　2. 系统处理能力强 　　在实时系统中，若处理机的处理能力不够强，则有可能因处理机忙不过，而致使某些实时任务不能得到及时处理，从而导致发生难以预料的后果。假定系统中有m个周期性的硬实时任务HRT，它们的处理时间可表示为Ci，周期时间表示为Pi，则在单处理机情况下，必须满足下面的限制条件系统才是可调度的：</vt:lpstr>
      <vt:lpstr>　　提高系统处理能力的途径有二：一是采用单处理机系统，但须增强其处理能力，以显著地减少对每一个任务的处理时间；二是采用多处理机系统。假定系统中的处理机数为N，则应将上述的限制条件改为：</vt:lpstr>
      <vt:lpstr>　　3. 采用抢占式调度机制 　　在含有HRT任务的实时系统中，广泛采用抢占机制。这样便可满足HRT任务对截止时间的要求。但这种调度机制比较复杂。 </vt:lpstr>
      <vt:lpstr>　　4. 具有快速切换机制 　　为保证硬实时任务能及时运行，在系统中还应具有快速切换机制，使之能进行任务的快速切换。该机制应具有如下两方面的能力： 　　(1) 对中断的快速响应能力。对紧迫的外部事件请求中断能及时响应，要求系统具有快速硬件中断机构，还应使禁止中断的时间间隔尽量短，以免耽误时机(其它紧迫任务)。 　　(2) 快速的任务分派能力。为了提高分派程序进行任务切换时的速度，应使系统中的每个运行功能单位适当的小，以减少任务切换的时间开销。</vt:lpstr>
      <vt:lpstr>3.4.2  实时调度算法的分类       　　可以按不同方式对实时调度算法加以分类：① 根据实时任务性质，可将实时调度的算法分为硬实时调度算法和软实时调度算法；② 按调度方式，则可分为非抢占调度算法和抢占调度算法。 </vt:lpstr>
      <vt:lpstr>　　1. 非抢占式调度算法 　　(1) 非抢占式轮转调度算法。 　　(2) 非抢占式优先调度算法。 </vt:lpstr>
      <vt:lpstr>　　2. 抢占式调度算法 　　可根据抢占发生时间的不同而进一步分成以下两种调度算法： 　　(1) 基于时钟中断的抢占式优先级调度算法。 　　(2) 立即抢占(Immediate Preemption)的优先级调度算法。　　 　　图3-5中的(a)、(b)、(c)、(d)分别示出了四种情况的调度时间。 </vt:lpstr>
      <vt:lpstr>PowerPoint 演示文稿</vt:lpstr>
      <vt:lpstr>3.4.3  最早截止时间优先EDF(Earliest Deadline First)算法   　　1. 非抢占式调度方式用于非周期实时任务 　　图3-6示出了将该算法用于非抢占调度方式之例。 </vt:lpstr>
      <vt:lpstr>PowerPoint 演示文稿</vt:lpstr>
      <vt:lpstr>　　2. 抢占式调度方式用于周期实时任务 　　图3-7示出了将该算法用于抢占调度方式之例。在该例中有两个周期任务，任务A和任务B的周期时间分别为20 ms和50 ms，每个周期的处理时间分别为10 ms和25 ms。</vt:lpstr>
      <vt:lpstr>PowerPoint 演示文稿</vt:lpstr>
      <vt:lpstr>3.4.4  最低松弛度优先LLF(Least Laxity First)算法 　　该算法在确定任务的优先级时，根据的是任务的紧急(或松弛)程度。任务紧急程度愈高，赋予该任务的优先级就愈高，以使之优先执行。  　　该算法主要用于可抢占调度方式中。假如在一个实时系统中有两个周期性实时任务A和B，任务A要求每20 ms执行一次，执行时间为10 ms，任务B要求每50 ms执行一次，执行时间为25 ms。由此可知，任务A和B每次必须完成的时间分别为：A1、A2、A3、…和B1、B2、B3、…，见图3-8。 </vt:lpstr>
      <vt:lpstr>PowerPoint 演示文稿</vt:lpstr>
      <vt:lpstr>　　图3-9示出了具有两个周期性实时任务的调度情况。 </vt:lpstr>
      <vt:lpstr>3.4.5  优先级倒置(priority inversion problem)    　　1. 优先级倒置的形成 　　当前OS广泛采用优先级调度算法和抢占方式，然而在系统中存在着影响进程运行的资源而可能产生“优先级倒置”的现象，即高优先级进程(或线程)被低优先级进程(或线程)延迟或阻塞。我们通过一个例子来说明该问题。 </vt:lpstr>
      <vt:lpstr>　　假如P3最先执行，在执行了P(mutex)操作后，进入到临界区CS-3。在时刻a，P2就绪，因为它比P3的优先级高，P2抢占了P3的处理机而运行，如图3-10所示。 </vt:lpstr>
      <vt:lpstr>PowerPoint 演示文稿</vt:lpstr>
      <vt:lpstr>　　2. 优先级倒置的解决方法 　　一种简单的解决方法是规定：假如进程P3在进入临界区后P3所占用的处理机就不允许被抢占。  　　图3-11示出了采用动态优先级继承方法后，P1、P2、P3三个进程的运行情况。 </vt:lpstr>
      <vt:lpstr>PowerPoint 演示文稿</vt:lpstr>
      <vt:lpstr> 　　　　　　3.5  死 锁 概 述  3.5.1  资源问题 　　在系统中有许多不同类型的资源，其中可以引起死锁的主要是，需要采用互斥访问方法的、不可以被抢占的资源，即在前面介绍的临界资源。系统中这类资源有很多，如打印机、数据文件、队列、信号量等。</vt:lpstr>
      <vt:lpstr>　　1. 可重用性资源和消耗性资源 　　1) 可重用性资源  　　可重用性资源是一种可供用户重复使用多次的资源，它具有如下性质： 　　(1) 每一个可重用性资源中的单元只能分配给一个进程使用，不允许多个进程共享。 　　(2) 进程在使用可重用性资源时，须按照这样的顺序：① 请求资源。如果请求资源失败，请求进程将会被阻塞或循环等待。② 使用资源。进程对资源进行操作，如用打印机进行打印；③ 释放资源。当进程使用完后自己释放资源。 　　(3) 系统中每一类可重用性资源中的单元数目是相对固定的，进程在运行期间既不能创建也不能删除它。</vt:lpstr>
      <vt:lpstr>　　2) 可消耗性资源 　　可消耗性资源又称为临时性资源，它是在进程运行期间，由进程动态地创建和消耗的，它具有如下性质：① 每一类可消耗性资源的单元数目在进程运行期间是可以不断变化的，有时它可以有许多，有时可能为0；② 进程在运行过程中，可以不断地创造可消耗性资源的单元，将它们放入该资源类的缓冲区中，以增加该资源类的单元数目。③ 进程在运行过程中，可以请求若干个可消耗性资源单元，用于进程自己的消耗，不再将它们返回给该资源类中。 </vt:lpstr>
      <vt:lpstr>　　2. 可抢占性资源和不可抢占性资源 　　1) 可抢占性资源 　　可把系统中的资源分成两类，一类是可抢占性资源，是指某进程在获得这类资源后，该资源可以再被其它进程或系统抢占。 　　2) 不可抢占性资源 　　另一类资源是不可抢占性资源，即一旦系统把某资源分配给该进程后，就不能将它强行收回，只能在进程用完后自行释放。 </vt:lpstr>
      <vt:lpstr>3.5.2  计算机系统中的死锁  　　1. 竞争不可抢占性资源引起死锁 　　通常系统中所拥有的不可抢占性资源其数量不足以满足多个进程运行的需要，使得进程在运行过程中，会因争夺资源而陷入僵局。 </vt:lpstr>
      <vt:lpstr>　　我们可将上面的问题利用资源分配图进行描述，用方块代表可重用的资源(文件)，用圆圈代表进程，见图3-12所示。 </vt:lpstr>
      <vt:lpstr>PowerPoint 演示文稿</vt:lpstr>
      <vt:lpstr>　　2. 竞争可消耗资源引起死锁 　　现在进一步介绍竞争可消耗资源所引起的死锁。图3-13示出了在三个进程之间，在利用消息通信机制进行通信时所形成的死锁情况。 </vt:lpstr>
      <vt:lpstr>PowerPoint 演示文稿</vt:lpstr>
      <vt:lpstr>　　3. 进程推进顺序不当引起死锁 　　除了系统中多个进程对资源的竞争会引发死锁外，进程在运行过程中，对资源进行申请和释放的顺序是否合法，也是在系统中是否会产生死锁的一个重要因素。 </vt:lpstr>
      <vt:lpstr>　　1) 进程推进顺序合法 　　在进程P1和P2并发执行时，如果按图3-14中的曲线①所示的顺序推进：P1：Request(R1)→P1：Request(R2)→P1：Releast(R1)→P1：Release(R2)→P2：Request(R2)→P2：Request(R1)→P2：Release(R2)→P2：Release(R1)，两个进程可顺利完成。类似地，若按图中曲线②和③所示的顺序推进，两进程也可以顺利完成。我们称这种不会引起进程死锁的推进顺序是合法的。</vt:lpstr>
      <vt:lpstr>　　2) 进程推进顺序非法 　　若并发进程P1和P2按图3-14中曲线④所示的顺序推进，它们将进入不安全区D内。此时P1保持了资源R1，P2保持了资源R2，系统处于不安全状态。此刻，如果两个进程继续向前推进，就可能发生死锁。例如，当P1运行到P1：Request(R2)时，将因R2已被P2占用而阻塞；当P2运行到P2：Request(R1)时，也将因R1已被P1占用而阻塞，于是发生了进程死锁，这样的进程推进顺序就是非法的。</vt:lpstr>
      <vt:lpstr>PowerPoint 演示文稿</vt:lpstr>
      <vt:lpstr>3.5.3  死锁的定义、必要条件和处理方法      　　1. 死锁的定义 　　在一组进程发生死锁的情况下，这组死锁进程中的每一个进程，都在等待另一个死锁进程所占有的资源。 </vt:lpstr>
      <vt:lpstr>　　2. 产生死锁的必要条件 　　虽然进程在运行过程中可能会发生死锁，但产生进程死锁是必须具备一定条件的。综上所述不难看出，产生死锁必须同时具备下面四个必要条件，只要其中任一个条件不成立，死锁就不会发生： 　　(1) 互斥条件。 　　(2) 请求和保持条件。 　　(3) 不可抢占条件。 　　(4) 循环等待条件。</vt:lpstr>
      <vt:lpstr>　　3. 处理死锁的方法 　　目前处理死锁的方法可归结为四种： 　　(1) 预防死锁。 　　(2) 避免死锁。 　　(3) 检测死锁。 　　(4) 解除死锁。</vt:lpstr>
      <vt:lpstr> 　　　　3.6  预 防 死 锁  　　预防死锁的方法是通过破坏产生死锁的四个必要条件中的一个或几个，以避免发生死锁。由于互斥条件是非共享设备所必须的，不仅不能改变，还应加以保证，因此主要是破坏产生死锁的后三个条件。</vt:lpstr>
      <vt:lpstr>3.6.1  破坏“请求和保持”条件   　　为了能破坏“请求和保持”条件，系统必须保证做到：当一个进程在请求资源时，它不能持有不可抢占资源。该保证可通过如下两个不同的协议实现： 　　1. 第一种协议 　　该协议规定，所有进程在开始运行之前，必须一次性地申请其在整个运行过程中所需的全部资源。 </vt:lpstr>
      <vt:lpstr>　　2. 第二种协议 　　该协议是对第一种协议的改进，它允许一个进程只获得运行初期所需的资源后，便开始运行。 </vt:lpstr>
      <vt:lpstr>3.6.2  破坏“不可抢占”条件   　　为了能破坏“不可抢占”条件，协议中规定，当一个已经保持了某些不可被抢占资源的进程，提出新的资源请求而不能得到满足时，它必须释放已经保持的所有资源，待以后需要时再重新申请。这意味着进程已占有的资源会被暂时地释放，或者说是被抢占了，从而破坏了“不可抢占”条件。</vt:lpstr>
      <vt:lpstr>3.6.3  破坏“循环等待”条件       　　一个能保证“循环等待”条件不成立的方法是，对系统所有资源类型进行线性排序，并赋予不同的序号。 </vt:lpstr>
      <vt:lpstr> 　　　　3.7  避 免 死 锁  　　避免死锁同样是属于事先预防的策略，但并不是事先采取某种限制措施，破坏产生死锁的必要条件，而是在资源动态分配过程中，防止系统进入不安全状态，以避免发生死锁。这种方法所施加的限制条件较弱，可能获得较好的系统性能，目前常用此方法来避免发生死锁。</vt:lpstr>
      <vt:lpstr>3.7.1　系统安全状态  　　在死锁避免方法中，把系统的状态分为安全状态和不安全状态。当系统处于安全状态时，可避免发生死锁。反之，当系统处于不安全状态时，则可能进入到死锁状态。 　　1. 安全状态 　　在该方法中，允许进程动态地申请资源，但系统在进行资源分配之前，应先计算此次资源分配的安全性。 </vt:lpstr>
      <vt:lpstr>　　2. 安全状态之例 　　假定系统中有三个进程P1、P2和P3，共有12台磁带机。进程P1总共要求10台磁带机，P2和P3分别要求4台和9台。假设在T0时刻，进程P1、P2和P3已分别获得5台、2台和2台磁带机，尚有3台空闲未分配，如下表所示：</vt:lpstr>
      <vt:lpstr>　　3. 由安全状态向不安全状态的转换 　　如果不按照安全序列分配资源，则系统可能会由安全状态进入不安全状态。 </vt:lpstr>
      <vt:lpstr>3.7.2  利用银行家算法避免死锁 　　最有代表性的避免死锁的算法是Dijkstra的银行家算法。起这样的名字是由于该算法原本是为银行系统设计的，以确保银行在发放现金贷款时，不会发生不能满足所有客户需要的情况。在OS中也可用它来实现避免死锁。</vt:lpstr>
      <vt:lpstr>　　1. 银行家算法中的数据结构 　　为了实现银行家算法，在系统中必须设置这样四个数据结构，分别用来描述系统中可利用的资源、所有进程对资源的最大需求、系统中的资源分配，以及所有进程还需要多少资源的情况。 　　(1) 可利用资源向量Available。 　　(2) 最大需求矩阵Max。 　　(3) 分配矩阵Allocation。 　　(4) 需求矩阵Need。</vt:lpstr>
      <vt:lpstr>　　2. 银行家算法 　　设Requesti是进程Pi的请求向量，如果Request i[j]=K，表示进程Pi需要K个Rj类型的资源。当Pi发出资源请求后，系统按下述步骤进行检查： 　　(1) 如果Request i[j]≤Need[i, j]，便转向步骤(2)； 否则认为出错，因为它所需要的资源数已超过它所宣布的最大值。 　　(2) 如果Request i[j]≤Available[j]，便转向步骤(3)； 否则，表示尚无足够资源，Pi须等待。</vt:lpstr>
      <vt:lpstr>　　(3) 系统试探着把资源分配给进程Pi，并修改下面数据结构中的数值：       　Available[j] = Available[j] - Request i[j]; 　  　Allocation[i, j] = Allocation[i, j] + Request i[j];   　　Need[i, j] = Need[i, j] - Request i[j]; 　　(4) 系统执行安全性算法，检查此次资源分配后系统是否处于安全状态。若安全，才正式将资源分配给进程Pi，以完成本次分配；否则，将本次的试探分配作废，恢复原来的资源分配状态，让进程Pi等待。</vt:lpstr>
      <vt:lpstr>　　3. 安全性算法 　　系统所执行的安全性算法可描述如下： 　　(1) 设置两个向量：① 工作向量Work，它表示系统可提供给进程继续运行所需的各类资源数目，它含有m个元素，在执行安全算法开始时，Work := Available；② Finish：它表示系统是否有足够的资源分配给进程，使之运行完成。开始时先做Finish[i] := false；当有足够资源分配给进程时，再令Finish[i] := true。</vt:lpstr>
      <vt:lpstr>　　(2) 从进程集合中找到一个能满足下述条件的进程：  　　① Finish[i]=false; 　　② Need[i, j]≤Work[j]; 　　若找到，执行步骤(3)，否则，执行步骤(4)。 　　(3) 当进程Pi获得资源后，可顺利执行，直至完成，并释放出分配给它的资源，故应执行： 　　　　Work[j] = Work[j]+Allocation[i, j]; 　　　　Finish[i] =true; 　　　　go to step 2; 　　(4) 如果所有进程的Finish[i]=true都满足，则表示系统处于安全状态；否则，系统处于不安全状态。</vt:lpstr>
      <vt:lpstr>　　4. 银行家算法之例 　　假定系统中有五个进程{P0, P1, P2, P3, P4}和三类资源{A, B, C}，各种资源的数量分别为10、5、7，在T0时刻的资源分配情况如图3-15所示。</vt:lpstr>
      <vt:lpstr>PowerPoint 演示文稿</vt:lpstr>
      <vt:lpstr>　　(1)  T0时刻的安全性：利用安全性算法对T0时刻的资源分配情况进行分析(如图3-16所示)可知，在T0时刻存在着一个安全序列{P1, P3, P4, P2, P0}，故系统是安全的。</vt:lpstr>
      <vt:lpstr>PowerPoint 演示文稿</vt:lpstr>
      <vt:lpstr>　　(2)  P1请求资源：P1发出请求向量Request1(1, 0, 2)，系统按银行家算法进行检查： 　　① Request1(1, 0, 2)≤Need1(1, 2, 2)； 　　② Request1(1, 0, 2)≤Available1(3, 3, 2)； 　　③ 系统先假定可为P1分配资源，并修改Available，Allocation1和Need1向量，由此形成的资源变化情况如图3-15中的圆括号所示； 　　④ 再利用安全性算法检查此时系统是否安全，如图3-17所示。</vt:lpstr>
      <vt:lpstr>PowerPoint 演示文稿</vt:lpstr>
      <vt:lpstr>　　(3)  P4请求资源：P4发出请求向量Request4(3，3，0)，系统按银行家算法进行检查： 　　① Request4(3，3，0)≤Need4(4，3，1)； 　　② Request4(3，3，0)＞Available(2，3，0)，让P4等待。 　　(4)  P0请求资源：P0发出请求向量Request0(0，2，0)，系统按银行家算法进行检查： 　　① Request0(0，2，0)≤Need0(7，4，3)； 　　② Request0(0，2，0)≤Available(2，3，0)； 　　③ 系统暂时先假定可为P0分配资源，并修改有关数据，如图3-18所示。</vt:lpstr>
      <vt:lpstr>PowerPoint 演示文稿</vt:lpstr>
      <vt:lpstr>　　(5) 进行安全性检查：可用资源Available(2，1，0)已不能满足任何进程的需要，故系统进入不安全状态，此时系统不分配资源。</vt:lpstr>
      <vt:lpstr>　　　　 3.8  死锁的检测与解除   　　如果在系统中，既不采取死锁预防措施，也未配有死锁避免算法，系统很可能会发生死锁。在这种情况下，系统应当提供两个算法： 　　① 死锁检测算法。该方法用于检测系统状态，以确定系统中是否发生了死锁。 　　② 死锁解除算法。当认定系统中已发生了死锁，利用该算法可将系统从死锁状态中解脱出来。</vt:lpstr>
      <vt:lpstr>3.8.1  死锁的检测  　　为了能对系统中是否已发生了死锁进行检测，在系统中必须：① 保存有关资源的请求和分配信息；② 提供一种算法，它利用这些信息来检测系统是否已进入死锁状态。 　　1. 资源分配图(Resource Allocation Graph) 　　系统死锁，可利用资源分配图来描述。 </vt:lpstr>
      <vt:lpstr>　　该图是由一组结点N和一组边E所组成的一个对偶G = (N, E)，它具有下述形式的定义和限制：  　　(1) 把N分为两个互斥的子集，即一组进程结点P={P1, P2, …, Pn}和一组资源结点R={R1, R2, …, Rn}，N = P∪R。在图3-19所示的例子中，P = {P1, P2}，R = {R1, R2}，N = {R1, R2}∪{P1, P2}。 　　(2) 凡属于E中的一个边e∈E，都连接着P中的一个结点和R中的一个结点，e = {Pi, Rj}是资源请求边，由进程Pi指向资源Rj，它表示进程Pi请求一个单位的Rj资源。E = {Rj, Pi}是资源分配边，由资源Rj指向进程Pi，它表示把一个单位的资源Rj分配给进程Pi。图3-19中示出了两个请求边和两个分配边，即E = {(P1, R2), (R2, P2), (P2, R1), (R1, P1)}。</vt:lpstr>
      <vt:lpstr>PowerPoint 演示文稿</vt:lpstr>
      <vt:lpstr>　　2．死锁定理 　　我们可以利用把资源分配图加以简化的方法(图3-19)，来检测当系统处于S状态时，是否为死锁状态。简化方法如下： 　　(1) 在资源分配图中，找出一个既不阻塞又非独立的进程结点Pi。在顺利的情况下，Pi可获得所需资源而继续运行，直至运行完毕，再释放其所占有的全部资源，这相当于消去Pi的请求边和分配边，使之成为孤立的结点。在图3-20(a)中，将P1的两个分配边和一个请求边消去，便形成图(b)所示的情况。</vt:lpstr>
      <vt:lpstr>PowerPoint 演示文稿</vt:lpstr>
      <vt:lpstr>　　(2)  P1释放资源后，便可使P2获得资源而继续运行，直至P2完成后又释放出它所占有的全部资源，形成图(c)所示的情况，即将P2的两条请求边和一条分配边消去。 　　(3) 在进行一系列的简化后，若能消去图中所有的边，使所有的进程结点都成为孤立结点，则称该图是可完全简化的；若不能通过任何过程使该图完全简化，则称该图是不可完全简化的。</vt:lpstr>
      <vt:lpstr>　　3．死锁检测中的数据结构 　　死锁检测中的数据结构类似于银行家算法中的数据结构： 　　(1) 可利用资源向量Available，它表示了m类资源中每一类资源的可用数目。 　　(2) 把不占用资源的进程(向量Allocation=0)记入L表中，即Li∪L。 　　(3) 从进程集合中找到一个Requesti≤Work的进程，做如下处理：① 将其资源分配图简化，释放出资源，增加工作向量Work =Work + Allocation i。② 将它记入L表中。 　　(4) 若不能把所有进程都记入L表中，便表明系统状态S的资源分配图是不可完全简化的。因此，该系统状态将发生死锁。</vt:lpstr>
      <vt:lpstr>3.8.2  死锁的解除 　　1. 终止进程的方法 　　1) 终止所有死锁进程 　　这是一种最简单的方法，即是终止所有的死锁进程，死锁自然也就解除了，但所付出的代价可能会很大。因为其中有些进程可能已经运行了很长时间，已接近结束，一旦被终止真可谓“功亏一篑”，以后还得从头再来。还可能会有其它方面的代价，在此不再一一列举。</vt:lpstr>
      <vt:lpstr>　　2) 逐个终止进程 　　稍微温和的方法是，按照某种顺序，逐个地终止进程，直至有足够的资源，以打破循环等待，把系统从死锁状态解脱出来为止。但该方法所付出的代价也可能很大。因为每终止一个进程，都需要用死锁检测算法确定系统死锁是否已经被解除，若未解除还需再终止另一个进程。另外，在采取逐个终止进程策略时，还涉及到应采用什么策略选择一个要终止的进程。选择策略最主要的依据是，为死锁解除所付出的“代价最小”。但怎么样才算是“代价最小”，很难有一个精确的度量。 </vt:lpstr>
      <vt:lpstr>　　2. 付出代价最小的死锁解除算法 　　一种付出代价最小的死锁解除算法如图3-21所示。 </vt:lpstr>
      <vt:lpstr>PowerPoint 演示文稿</vt:lpstr>
      <vt:lpstr>　　　　　　　习    题   　　1. 高级调度与低级调度的主要任务是什么? 为什么要引入中级调度?  　　2. 处理机调度算法的共同目标是什么? 批处理系统的调度目标又是什么?  　　3. 何谓作业、作业步和作业流?  　　4. 在什么情况下需要使用作业控制块JCB，其中包含了哪些内容?  　　5. 在作业调度中应如何确定接纳多少个作业和接纳哪些作业?</vt:lpstr>
      <vt:lpstr>　　6. 为什么要引入高响应比优先调度算法? 它有何优点?  　　7. 试说明低级调度的主要功能。 　　8. 在抢占调度方式中，抢占的原则是什么?  　　9. 在选择调度方式和调度算法时，应遵循的准则是什么?  　　10. 在批处理系统、分时系统和实时系统中，各采用哪几种进程(作业)调度算法?  　　11. 何谓静态和动态优先级? 确定静态优先级的依据是什么?  　　12. 试比较FCFS和SJF两种进程调度算法。 　　13. 在时间片轮转法中，应如何确定时间片的大小? </vt:lpstr>
      <vt:lpstr>　　14. 通过一个例子来说明通常的优先级调度算法为什么不能适用于实时系统?  　　15. 为什么说多级反馈队列调度算法能较好地满足各方面用户的需要?  　　16. 为什么说传统的几种调度算法都不能算是公平调度算法?  　　17. 保证调度算法是如何做到调度的公平性的?  　　18. 公平分享调度算法又是如何做到调度的公平性的?  　　19. 为什么在实时系统中，要求系统(尤其是CPU)具有较强的处理能力?  　　20. 按调度方式可将实时调度算法分为哪几种?</vt:lpstr>
      <vt:lpstr>　　21. 什么是最早截止时间优先调度算法? 举例说明之。 　　22. 什么是最低松弛度优先调度算法? 举例说明之。 　　23. 何谓“优先级倒置”现象，可采取什么方法来解决?  　　24. 试分别说明可重用资源和可消耗资源的性质。 　　25. 试举例说明竞争不可抢占资源所引起的死锁。 　　26. 为了破坏“请求和保持”条件而提出了两种协议，试比较这两种协议。 　　27. 何谓死锁? 产生死锁的原因和必要条件是什么?  　　28. 在解决死锁问题的几个方法中，哪种方法最易于实现? 哪种方法使资源利用率最高?  　　29. 请详细说明可通过哪些途径预防死锁。</vt:lpstr>
      <vt:lpstr>　　30. 在银行家算法的例子中，如果P0发出的请求向量由Request(0, 2, 0)改为Request(0, 1, 0)，问系统可否将资源分配给它?  　　31. 在银行家算法中，若出现下述资源分配情况，试问：      　　(1) 该状态是否安全?  　　(2) 若进程P2提出请求Request(1, 2, 2, 2)后，系统能否将资源分配给它? </vt:lpstr>
      <vt:lpstr>PowerPoint 演示文稿</vt:lpstr>
      <vt:lpstr> 　　　　　4.1  存储器的层次结构  　　在计算机执行时，几乎每一条指令都涉及对存储器的访问，因此要求对存储器的访问速度能跟得上处理机的运行速度。或者说，存储器的速度必须非常快，能与处理机的速度相匹配，否则会明显地影响到处理机的运行。此外还要求存储器具有非常大的容量，而且存储器的价格还应很便宜。 </vt:lpstr>
      <vt:lpstr>4.1.1  多层结构的存储器系统 　　1. 存储器的多层结构 　    对于通用计算机而言，存储层次至少应具有三级：最高层为CPU寄存器，中间为主存，最底层是辅存。在较高档的计算机中，还可以根据具体的功能细分为寄存器、高速缓存、主存储器、磁盘缓存、固定磁盘、可移动存储介质等6层。如图4-1所示。 </vt:lpstr>
      <vt:lpstr>PowerPoint 演示文稿</vt:lpstr>
      <vt:lpstr>　　2. 可执行存储器 　　在计算机系统的存储层次中，寄存器和主存储器又被称为可执行存储器。对于存放于其中的信息，与存放于辅存中的信息相比较而言，计算机所采用的访问机制是不同的，所需耗费的时间也是不同的。进程可以在很少的时钟周期内使用一条load或store指令对可执行存储器进行访问。但对辅存的访问则需要通过I/O设备实现，因此，在访问中将涉及到中断、设备驱动程序以及物理设备的运行，所需耗费的时间远远高于访问可执行存储器的时间，一般相差3个数量级甚至更多。</vt:lpstr>
      <vt:lpstr>4.1.2  主存储器与寄存器 　　1. 主存储器 　　主存储器简称内存或主存，是计算机系统中的主要部件，用于保存进程运行时的程序和数据，也称可执行存储器。 </vt:lpstr>
      <vt:lpstr>　　2. 寄存器 　　寄存器具有与处理机相同的速度，故对寄存器的访问速度最快，完全能与CPU协调工作，但价格却十分昂贵，因此容量不可能做得很大。 </vt:lpstr>
      <vt:lpstr>4.1.3  高速缓存和磁盘缓存 　　1. 高速缓存 　　高速缓存是现代计算机结构中的一个重要部件，它是介于寄存器和存储器之间的存储器，主要用于备份主存中较常用的数据，以减少处理机对主存储器的访问次数，这样可大幅度地提高程序执行速度。高速缓存容量远大于寄存器，而比内存约小两到三个数量级左右，从几十KB到几MB，访问速度快于主存储器。 </vt:lpstr>
      <vt:lpstr>　　2. 磁盘缓存 　　由于目前磁盘的I/O速度远低于对主存的访问速度，为了缓和两者之间在速度上的不匹配，而设置了磁盘缓存，主要用于暂时存放频繁使用的一部分磁盘数据和信息，以减少访问磁盘的次数。但磁盘缓存与高速缓存不同，它本身并不是一种实际存在的存储器，而是利用主存中的部分存储空间暂时存放从磁盘中读出(或写入)的信息。主存也可以看作是辅存的高速缓存，因为，辅存中的数据必须复制到主存方能使用，反之，数据也必须先存在主存中，才能输出到辅存。</vt:lpstr>
      <vt:lpstr> 　　　　4.2  程序的装入和链接  　　用户程序要在系统中运行，必须先将它装入内存，然后再将其转变为一个可以执行的程序，通常都要经过以下几个步骤： 　　(1) 编译，由编译程序(Compiler)对用户源程序进行编译，形成若干个目标模块(Object Module)； 　　(2) 链接，由链接程序(Linker)将编译后形成的一组目标模块以及它们所需要的库函数链接在一起，形成一个完整的装入模块(Load Module)； 　　(3) 装入，由装入程序(Loader)将装入模块装入内存。 　　图4-2示出了这样的三步过程。本节将扼要阐述程序(含数据)的链接和装入过程。</vt:lpstr>
      <vt:lpstr>PowerPoint 演示文稿</vt:lpstr>
      <vt:lpstr>4.2.1  程序的装入 　　为了阐述上的方便，我们先介绍一个无需进行链接的单个目标模块的装入过程。该目标模块也就是装入模块。在将一个装入模块装入内存时，可以有如下三种装入方式： 　　1. 绝对装入方式(Absolute Loading Mode) 　　当计算机系统很小，且仅能运行单道程序时，完全有可能知道程序将驻留在内存的什么位置。此时可以采用绝对装入方式。用户程序经编译后，将产生绝对地址(即物理地址)的目标代码。 </vt:lpstr>
      <vt:lpstr>　　2. 可重定位装入方式(Relocation Loading Mode) 　　绝对装入方式只能将目标模块装入到内存中事先指定的位置，这只适用于单道程序环境。而在多道程序环境下，编译程序不可能预知经编译后所得到的目标模块应放在内存的何处。因此，对于用户程序编译所形成的若干个目标模块，它们的起始地址通常都是从0开始的，程序中的其它地址也都是相对于起始地址计算的。  　　</vt:lpstr>
      <vt:lpstr>PowerPoint 演示文稿</vt:lpstr>
      <vt:lpstr>　　3. 动态运行时的装入方式(Dynamic Run-time Loading) 　　可重定位装入方式可将装入模块装入到内存中任何允许的位置，故可用于多道程序环境。但该方式并不允许程序运行时在内存中移动位置。 </vt:lpstr>
      <vt:lpstr>4.2.2  程序的链接 　　1. 静态链接(Static Linking)方式 　　在程序运行之前，先将各目标模块及它们所需的库函数链接成一个完整的装配模块，以后不再拆开。在图4-4(a)中示出了经过编译后所得到的三个目标模块A、B、C，它们的长度分别为L、M和N。在模块A中有一条语句CALL B，用于调用模块B。在模块B中有一条语句CALL C，用于调用模块C。B和C都属于外部调用符号，在将这几个目标模块装配成一个装入模块时，须解决以下两个问题：  　　(1) 对相对地址进行修改。 　　(2) 变换外部调用符号。 </vt:lpstr>
      <vt:lpstr>PowerPoint 演示文稿</vt:lpstr>
      <vt:lpstr>　　2. 装入时动态链接(Load-time Dynamic Linking) 　　这是指将用户源程序编译后所得到的一组目标模块，在装入内存时，采用边装入边链接的链接方式。即在装入一个目标模块时，若发生一个外部模块调用事件，将引起装入程序去找出相应的外部目标模块，并将它装入内存，还要按照图4-4所示的方式修改目标模块中的相对地址。装入时动态链接方式有以下优点： 　　(1) 便于修改和更新。 　　(2) 便于实现对目标模块的共享。 </vt:lpstr>
      <vt:lpstr>　　3. 运行时动态链接(Run-time Dynamic Linking) 　　在许多情况下，应用程序在运行时，每次要运行的模块可能是不相同的。但由于事先无法知道本次要运行哪些模块，故只能是将所有可能要运行到的模块全部都装入内存，并在装入时全部链接在一起。显然这是低效的，因为往往会有部分目标模块根本就不运行。比较典型的例子是作为错误处理用的目标模块，如果程序在整个运行过程中都不出现错误，则显然就不会用到该模块。</vt:lpstr>
      <vt:lpstr> 　　　4.3  连续分配存储管理方式  4.3.1  单一连续分配 　　在单道程序环境下，当时的存储器管理方式是把内存分为系统区和用户区两部分，系统区仅提供给OS使用，它通常是放在内存的低址部分。而在用户区内存中，仅装有一道用户程序，即整个内存的用户空间由该程序独占。这样的存储器分配方式被称为单一连续分配方式。</vt:lpstr>
      <vt:lpstr>4.3.2  固定分区分配 　　1. 划分分区的方法 　　可用下述两种方法将内存的用户空间划分为若干个固定大小的分区：  　　(1) 分区大小相等(指所有的内存分区大小相等)。 　　(2) 分区大小不等。</vt:lpstr>
      <vt:lpstr>　　2. 内存分配 　　为了便于内存分配，通常将分区按其大小进行排队，并为之建立一张分区使用表，其中各表项包括每个分区的起始地址、大小及状态(是否已分配)，如图4-5所示。 </vt:lpstr>
      <vt:lpstr>PowerPoint 演示文稿</vt:lpstr>
      <vt:lpstr>4.3.3  动态分区分配 　　1. 动态分区分配中的数据结构    　　常用的数据结构有以下两种形式：① 空闲分区表，在系统中设置一张空闲分区表，用于记录每个空闲分区的情况。每个空闲分区占一个表目，表目中包括分区号、分区大小和分区始址等数据项，如图4-6所示。② 空闲分区链。为了实现对空闲分区的分配和链接，在每个分区的起始部分设置一些用于控制分区分配的信息，以及用于链接各分区所用的前向指针，在分区尾部则设置一后向指针。通过前、后向链接指针，可将所有的空闲分区链接成一个双向链，如图4-7所示。 </vt:lpstr>
      <vt:lpstr>PowerPoint 演示文稿</vt:lpstr>
      <vt:lpstr>PowerPoint 演示文稿</vt:lpstr>
      <vt:lpstr>　　2. 动态分区分配算法 　　为把一个新作业装入内存，须按照一定的分配算法，从空闲分区表或空闲分区链中选出一分区分配给该作业。由于内存分配算法对系统性能有很大的影响，故人们对它进行了较为广泛而深入的研究，于是产生了许多动态分区分配算法。 </vt:lpstr>
      <vt:lpstr>　　3. 分区分配操作 　　1) 分配内存 　　系统应利用某种分配算法，从空闲分区链(表)中找到所需大小的分区。设请求的分区大小为u.size，表中每个空闲分区的大小可表示为m.size。 </vt:lpstr>
      <vt:lpstr>PowerPoint 演示文稿</vt:lpstr>
      <vt:lpstr>　　2) 回收内存   　　当进程运行完毕释放内存时，系统根据回收区的首址，从空闲区链(表)中找到相应的插入点，此时可能出现以下四种情况之一：  　　(1) 回收区与插入点的前一个空闲分区F1相邻接，见图4-9(a)。此时应将回收区与插入点的前一分区合并，不必为回收分区分配新表项，而只需修改其前一分区F1的大小。 　　(2) 回收分区与插入点的后一空闲分区F2相邻接，见图 4-9(b)。此时也可将两分区合并，形成新的空闲分区，但用回收区的首址作为新空闲区的首址，大小为两者之和。</vt:lpstr>
      <vt:lpstr>　　(3) 回收区同时与插入点的前、后两个分区邻接，见图 4-9(c)。此时将三个分区合并，使用F1的表项和F1的首址，取消F2的表项，大小为三者之和。 　　(4) 回收区既不与F1邻接，又不与F2邻接。这时应为回收区单独建立一个新表项，填写回收区的首址和大小，并根据其首址插入到空闲链中的适当位置。图4-10示出了内存回收时的流程。</vt:lpstr>
      <vt:lpstr>PowerPoint 演示文稿</vt:lpstr>
      <vt:lpstr>PowerPoint 演示文稿</vt:lpstr>
      <vt:lpstr>4.3.4  基于顺序搜索的动态分区分配算法 　　1. 首次适应(first fit，FF)算法 　　我们以空闲分区链为例来说明采用FF算法时的分配情况。FF算法要求空闲分区链以地址递增的次序链接。在分配内存时，从链首开始顺序查找，直至找到一个大小能满足要求的空闲分区为止。然后再按照作业的大小，从该分区中划出一块内存空间，分配给请求者，余下的空闲分区仍留在空闲链中。若从链首直至链尾都不能找到一个能满足要求的分区，则表明系统中已没有足够大的内存分配给该进程，内存分配失败，返回。</vt:lpstr>
      <vt:lpstr>　　2. 循环首次适应(next fit，NF)算法 　　为避免低址部分留下许多很小的空闲分区，以及减少查找可用空闲分区的开销，循环首次适应算法在为进程分配内存空间时，不再是每次都从链首开始查找，而是从上次找到的空闲分区的下一个空闲分区开始查找，直至找到一个能满足要求的空闲分区，从中划出一块与请求大小相等的内存空间分配给作业。 </vt:lpstr>
      <vt:lpstr>　　3. 最佳适应(best fit，BF)算法 　　所谓“最佳”是指，每次为作业分配内存时，总是把能满足要求、又是最小的空闲分区分配给作业，避免“大材小用”。为了加速寻找，该算法要求将所有的空闲分区按其容量以从小到大的顺序形成一空闲分区链。 </vt:lpstr>
      <vt:lpstr>　　4. 最坏适应(worst fit，WF)算法 　　由于最坏适应分配算法选择空闲分区的策略正好与最佳适应算法相反：它在扫描整个空闲分区表或链表时，总是挑选一个最大的空闲区，从中分割一部分存储空间给作业使用，以至于存储器中缺乏大的空闲分区，故把它称为是最坏适应算法。 </vt:lpstr>
      <vt:lpstr>4.3.5  基于索引搜索的动态分区分配算法 　　1. 快速适应(quick fit)算法 　　该算法又称为分类搜索法，是将空闲分区根据其容量大小进行分类，对于每一类具有相同容量的所有空闲分区，单独设立一个空闲分区链表，这样系统中存在多个空闲分区链表。同时，在内存中设立一张管理索引表，其中的每一个索引表项对应了一种空闲分区类型，并记录了该类型空闲分区链表表头的指针。 </vt:lpstr>
      <vt:lpstr>　　2. 伙伴系统(buddy system) 　　该算法规定，无论已分配分区或空闲分区，其大小均为2的k次幂(k为整数，l≤k≤m)。通常2m是整个可分配内存的大小(也就是最大分区的大小)。假设系统的可利用空间容量为2m 个字，则系统开始运行时，整个内存区是一个大小为2m的空闲分区。在系统运行过程中，由于不断地划分，将会形成若干个不连续的空闲分区，将这些空闲分区按分区的大小进行分类。对于具有相同大小的所有空闲分区，单独设立一个空闲分区双向链表，这样，不同大小的空闲分区形成了k个空闲分区链表。</vt:lpstr>
      <vt:lpstr>　　在伙伴系统中，对于一个大小为2k，地址为x的内存块，其伙伴块的地址则用buddyk(x)表示，其通式为：</vt:lpstr>
      <vt:lpstr>　　3. 哈希算法 　　在上述的分类搜索算法和伙伴系统算法中，都是将空闲分区根据分区大小进行分类，对于每一类具有相同大小的空闲分区，单独设立一个空闲分区链表。在为进程分配空间时，需要在一张管理索引表中查找到所需空间大小所对应的表项，从中得到对应的空闲分区链表表头指针，从而通过查找得到一个空闲分区。如果对空闲分区分类较细，则相应索引表的表项也就较多，因此会显著地增加搜索索引表的表项的时间开销。</vt:lpstr>
      <vt:lpstr>4.3.6  动态可重定位分区分配  　　1. 紧凑 　　连续分配方式的一个重要特点是，一个系统或用户程序必须被装入一片连续的内存空间中。当一台计算机运行了一段时间后，它的内存空间将会被分割成许多小的分区，而缺乏大的空闲空间。即使这些分散的许多小分区的容量总和大于要装入的程序，但由于这些分区不相邻接，也无法把该程序装入内存。 </vt:lpstr>
      <vt:lpstr>PowerPoint 演示文稿</vt:lpstr>
      <vt:lpstr>　　2. 动态重定位 　　在4.2.1节中所介绍的动态运行时装入的方式中，作业装入内存后的所有地址仍然都是相对(逻辑)地址。而将相对地址转换为绝对(物理)地址的工作被推迟到程序指令要真正执行时进行。为使地址的转换不会影响到指令的执行速度，必须有硬件地址变换机构的支持，即须在系统中增设一个重定位寄存器，用它来存放程序(数据)在内存中的起始地址。程序在执行时，真正访问的内存地址是相对地址与重定位寄存器中的地址相加而形成的。 </vt:lpstr>
      <vt:lpstr>PowerPoint 演示文稿</vt:lpstr>
      <vt:lpstr>　　3. 动态重定位分区分配算法 　　动态重定位分区分配算法与动态分区分配算法基本上相同，差别仅在于：在这种分配算法中，增加了紧凑的功能。通常，当该算法不能找到一个足够大的空闲分区以满足用户需求时，如果所有的小的空闲分区的容量总和大于用户的要求，这时便须对内存进行“紧凑”，将经“紧凑”后所得到的大空闲分区分配给用户。如果所有的小的空闲分区的容量总和仍小于用户的要求，则返回分配失败信息。 </vt:lpstr>
      <vt:lpstr>PowerPoint 演示文稿</vt:lpstr>
      <vt:lpstr> 　　　　　4.4  对换(Swapping)  　　对换技术也称为交换技术，最早用于麻省理工学院的单用户分时系统CTSS中。由于当时计算机的内存都非常小，为了使该系统能分时运行多个用户程序而引入了对换技术。系统把所有的用户作业存放在磁盘上，每次只能调入一个作业进入内存，当该作业的一个时间片用完时，将它调至外存的后备队列上等待，再从后备队列上将另一个作业调入内存。这就是最早出现的分时系统中所用的对换技术。现在已经很少使用。</vt:lpstr>
      <vt:lpstr>4.4.1  多道程序环境下的对换技术 　　1. 对换的引入 　　在多道程序环境下，一方面，在内存中的某些进程由于某事件尚未发生而被阻塞运行，但它却占用了大量的内存空间，甚至有时可能出现在内存中所有进程都被阻塞，而无可运行之进程，迫使CPU停止下来等待的情况；另一方面，却又有着许多作业，因内存空间不足，一直驻留在外存上，而不能进入内存运行。显然这对系统资源是一种严重的浪费，且使系统吞吐量下降。 </vt:lpstr>
      <vt:lpstr>　　2. 对换的类型 　　在每次对换时，都是将一定数量的程序或数据换入或换出内存。根据每次对换时所对换的数量，可将对换分为如下两类： 　　(1) 整体对换。 　　(2) 页面(分段)对换。 </vt:lpstr>
      <vt:lpstr>4.4.2  对换空间的管理  　　1. 对换空间管理的主要目标 　　在具有对换功能的OS中，通常把磁盘空间分为文件区和对换区两部分。 　　1) 对文件区管理的主要目标 　　2) 对对换空间管理的主要目标 </vt:lpstr>
      <vt:lpstr>　　2. 对换区空闲盘块管理中的数据结构 　　为了实现对对换区中的空闲盘块的管理，在系统中应配置相应的数据结构，用于记录外存对换区中的空闲盘块的使用情况。其数据结构的形式与内存在动态分区分配方式中所用数据结构相似，即同样可以用空闲分区表或空闲分区链。在空闲分区表的每个表目中，应包含两项：对换区的首址及其大小，分别用盘块号和盘块数表示。</vt:lpstr>
      <vt:lpstr>　　3. 对换空间的分配与回收 　　由于对换分区的分配采用的是连续分配方式，因而对换空间的分配与回收与动态分区方式时的内存分配与回收方法雷同。其分配算法可以是首次适应算法、循环首次适应算法或最佳适应算法等。具体的分配操作也与图4-8中内存的分配过程相同。 </vt:lpstr>
      <vt:lpstr>4.4.3  进程的换出与换入 　　1. 进程的换出 　　对换进程在实现进程换出时，是将内存中的某些进程调出至对换区，以便腾出内存空间。换出过程可分为以下两步： 　　(1) 选择被换出的进程。 　　(2) 进程换出过程。 </vt:lpstr>
      <vt:lpstr>　　2. 进程的换入 　　对换进程将定时执行换入操作，它首先查看PCB集合中所有进程的状态，从中找出“就绪”状态但已换出的进程。当有许多这样的进程时，它将选择其中已换出到磁盘上时间最久(必须大于规定时间，如2 s)的进程作为换入进程，为它申请内存。如果申请成功，可直接将进程从外存调入内存；如果失败，则需先将内存中的某些进程换出，腾出足够的内存空间后，再将进程调入。</vt:lpstr>
      <vt:lpstr> 　　　　4.5  分页存储管理方式  　　(1) 分页存储管理方式。 　　(2) 分段存储管理方式。 　　(3) 段页式存储管理方式。 </vt:lpstr>
      <vt:lpstr>4.5.1  分页存储管理的基本方法 　　1. 页面和物理块 　　(1) 页面。 　　(2) 页面大小。 </vt:lpstr>
      <vt:lpstr>　　2. 地址结构 　　分页地址中的地址结构如下：</vt:lpstr>
      <vt:lpstr>　　对某特定机器，其地址结构是一定的。若给定一个逻辑地址空间中的地址为A，页面的大小为L，则页号P和页内地址d可按下式求得：</vt:lpstr>
      <vt:lpstr>　　3. 页表 　　在分页系统中，允许将进程的各个页离散地存储在内存的任一物理块中，为保证进程仍然能够正确地运行，即能在内存中找到每个页面所对应的物理块，系统又为每个进程建立了一张页面映像表，简称页表。 </vt:lpstr>
      <vt:lpstr>PowerPoint 演示文稿</vt:lpstr>
      <vt:lpstr>4.5.2  地址变换机构 　　1. 基本的地址变换机构 　　进程在运行期间，需要对程序和数据的地址进行变换，即将用户地址空间中的逻辑地址变换为内存空间中的物理地址，由于它执行的频率非常高，每条指令的地址都需要进行变换，因此需要采用硬件来实现。页表功能是由一组专门的寄存器来实现的。一个页表项用一个寄存器。 </vt:lpstr>
      <vt:lpstr>PowerPoint 演示文稿</vt:lpstr>
      <vt:lpstr>　　2. 具有快表的地址变换机构 　　由于页表是存放在内存中的，这使CPU在每存取一个数据时，都要两次访问内存。第一次是访问内存中的页表，从中找到指定页的物理块号，再将块号与页内偏移量W拼接，以形成物理地址。第二次访问内存时，才是从第一次所得地址中获得所需数据(或向此地址中写入数据)。因此，采用这种方式将使计算机的处理速度降低近1/2。可见，以此高昂代价来换取存储器空间利用率的提高，是得不偿失的。</vt:lpstr>
      <vt:lpstr>PowerPoint 演示文稿</vt:lpstr>
      <vt:lpstr>4.5.3  访问内存的有效时间 　　从进程发出指定逻辑地址的访问请求，经过地址变换，到在内存中找到对应的实际物理地址单元并取出数据，所需要花费的总时间，称为内存的有效访问时间(Effective Access Time，EAT)。假设访问一次内存的时间为t，在基本分页存储管理方式中，有效访问时间分为第一次访问内存时间(即查找页表对应的页表项所耗费的时间t)与第二次访问内存时间(即将页表项中的物理块号与页内地址拼接成实际物理地址所耗费的时间t)之和： 　　　　　　　　　EAT = t + t = 2t</vt:lpstr>
      <vt:lpstr>　　在引入快表的分页存储管理方式中，通过快表查询，可以直接得到逻辑页所对应的物理块号，由此拼接形成实际物理地址，减少了一次内存访问，缩短了进程访问内存的有效时间。但是，由于快表的容量限制，不可能将一个进程的整个页表全部装入快表，所以在快表中查找到所需表项存在着命中率的问题。所谓命中率，是指使用快表并在其中成功查找到所需页面的表项的比率。这样，在引入快表的分页存储管理方式中，有效访问时间的计算公式即为：               EAT=а×λ+(t+λ)(1—а)+t=2t+λ—t×а 上式中，λ表示查找快表所需要的时间，а表示命中率，t表示访问一次内存所需要的时间。</vt:lpstr>
      <vt:lpstr>　　可见，引入快表后的内存有效访问时间分为查找到逻辑页对应的页表项的平均时间а × λ + (t + λ)(1 - а)，以及对应实际物理地址的内存访问时间t。假设对快表的访问时间λ为20 ns(纳秒)，对内存的访问时间t为100 ns，则下表中列出了不同的命中率а与有效访问时间的关系：</vt:lpstr>
      <vt:lpstr>4.5.4  两级和多级页表 　　1. 两级页表(Two-Level Page Table) 　　针对难于找到大的连续的内存空间来存放页表的问题，可利用将页表进行分页的方法，使每个页面的大小与内存物理块的大小相同，并为它们进行编号，即依次为0# 页、1# 页，…，n# 页，然后离散地将各个页面分别存放在不同的物理块中。同样，也要为离散分配的页表再建立一张页表，称为外层页表(Outer Page Table)，在每个页表项中记录了页表页面的物理块号。 </vt:lpstr>
      <vt:lpstr>PowerPoint 演示文稿</vt:lpstr>
      <vt:lpstr>　　为了方便实现地址变换，在地址变换机构中，同样需要增设一个外层页表寄存器，用于存放外层页表的始址，并利用逻辑地址中的外层页号作为外层页表的索引，从中找到指定页表分页的始址，再利用P2作为指定页表分页的索引，找到指定的页表项，其中即含有该页在内存的物理块号，用该块号P和页内地址d即可构成访问的内存物理地址。图4-18示出了两级页表时的地址变换机构。</vt:lpstr>
      <vt:lpstr>PowerPoint 演示文稿</vt:lpstr>
      <vt:lpstr>　　2. 多级页表 　　对于32位的机器，采用两级页表结构是合适的，但对于64位的机器，采用两级页表是否仍然合适，须做以下简单分析。如果页面大小仍采用4 KB即212 B，那么还剩下52位，假定仍按物理块的大小(212位)来划分页表，则将余下的42位用于外层页号。此时在外层页表中可能有4096 G个页表项，要占用16 384 GB的连续内存空间。 </vt:lpstr>
      <vt:lpstr>4.5.5  反置页表(Inverted Page Table) 　　1. 反置页表的引入 　　在分页系统中，为每个进程配置了一张页表，进程逻辑地址空间中的每一页，在页表中都对应有一个页表项。在现代计算机系统中，通常允许一个进程的逻辑地址空间非常大，因此就需要有许多的页表项，而因此也会占用大量的内存空间。 </vt:lpstr>
      <vt:lpstr>　　2. 地址变换 　　在利用反置页表进行地址变换时，是根据进程标识符和页号，去检索反置页表。如果检索到与之匹配的页表项，则该页表项(中)的序号i便是该页所在的物理块号，可用该块号与页内地址一起构成物理地址送内存地址寄存器。若检索了整个反置页表仍未找到匹配的页表项，则表明此页尚未装入内存。对于不具有请求调页功能的存储器管理系统，此时则表示地址出错。对于具有请求调页功能的存储器管理系统，此时应产生请求调页中断，系统将把此页调入内存。</vt:lpstr>
      <vt:lpstr> 　　　4.6  分段存储管理方式  　　存储管理方式随着OS的发展也在不断地发展。当OS由单道向多道发展时，存储管理方式便由单一连续分配发展为固定分区分配。 </vt:lpstr>
      <vt:lpstr>4.6.1  分段存储管理方式的引入 　　1. 方便编程 　　通常，用户把自己的作业按照逻辑关系划分为若干个段，每个段都从0开始编址，并有自己的名字和长度。因此，程序员们都迫切地需要访问的逻辑地址是由段名(段号)和段内偏移量(段内地址)决定的，这不仅可以方便程序员编程，也可使程序非常直观，更具可读性。例如，下述的两条指令便使用段名和段内地址： 　　　  LOAD 1，[A] |〈D〉； 　　　  STORE 1，[B] |〈C〉；</vt:lpstr>
      <vt:lpstr>　　2. 信息共享 　　在实现对程序和数据的共享时，是以信息的逻辑单位为基础的。比如，为了共享某个过程、函数或文件。分页系统中的“页”只是存放信息的物理单位(块)，并无完整的逻辑意义，这样，一个可被共享的过程往往可能需要占用数十个页面，这为实现共享增加了困难。 </vt:lpstr>
      <vt:lpstr>　　3. 信息保护 　　信息保护同样是以信息的逻辑单位为基础的，而且经常是以一个过程、函数或文件为基本单位进行保护的。 </vt:lpstr>
      <vt:lpstr>　　4. 动态增长  　　在实际应用中，往往存在着一些段，尤其是数据段，在它们的使用过程中，由于数据量的不断增加，而使数据段动态增长，相应地它所需要的存储空间也会动态增加。然而，对于数据段究竟会增长到多大，事先又很难确切地知道。对此，很难采取预先多分配的方法进行解决。 </vt:lpstr>
      <vt:lpstr>　　5. 动态链接 　　在4.2.2节中我们已对运行时动态链接做了介绍。为了提高内存的利用率，系统只将真正要运行的目标程序装入内存，也就是说，动态链接在作业运行之前，并不是把所有的目标程序段都链接起来。当程序要运行时，首先将主程序和它立即需要用到的目标程序装入内存，即启动运行。而在程序运行过程中，当需要调用某个目标程序时，才将该段(目标程序)调入内存并进行链接。 </vt:lpstr>
      <vt:lpstr>4.6.2  分段系统的基本原理   　　1. 分段 　　在分段存储管理方式中，作业的地址空间被划分为若干个段，每个段定义了一组逻辑信息。例如，有主程序段MAIN、子程序段X、数据段D及栈段S等，如图4-19所示。  　　分段地址中的地址具有如下结构：</vt:lpstr>
      <vt:lpstr>　　2. 段表 　　在前面所介绍的动态分区分配方式中，系统为整个进程分配一个连续的内存空间。而在分段式存储管理系统中，则是为每个分段分配一个连续的分区。进程中的各个段，可以离散地装入内存中不同的分区中。为保证程序能正常运行，就必须能从物理内存中找出每个逻辑段所对应的位置。 </vt:lpstr>
      <vt:lpstr>PowerPoint 演示文稿</vt:lpstr>
      <vt:lpstr>　　3. 地址变换机构 　　为了实现进程从逻辑地址到物理地址的变换功能，在系统中设置了段表寄存器，用于存放段表始址和段表长度TL。在进行地址变换时，系统将逻辑地址中的段号与段表长度TL进行比较。若S&gt;TL，表示段号太大，是访问越界，于是产生越界中断信号。若未越界，则根据段表的始址和该段的段号，计算出该段对应段表项的位置，从中读出该段在内存的起始地址。然后，再检查段内地址d是否超过该段的段长SL。若超过，即d&gt;SL，同样发出越界中断信号。若未越界，则将该段的基址d与段内地址相加，即可得到要访问的内存物理地址。图4-20示出了分段系统的地址变换过程。</vt:lpstr>
      <vt:lpstr>PowerPoint 演示文稿</vt:lpstr>
      <vt:lpstr>　　4. 分页和分段的主要区别 　　(1) 页是信息的物理单位。 　　(2) 页的大小固定且由系统决定。 　　(3) 分页的用户程序地址空间是一维的。 </vt:lpstr>
      <vt:lpstr>4.6.3  信息共享 　　1. 分页系统中对程序和数据的共享 　　在分页系统中，虽然也能实现对程序和数据的共享，但远不如分段系统来得方便。我们通过一个例子来说明这个问题。 </vt:lpstr>
      <vt:lpstr>PowerPoint 演示文稿</vt:lpstr>
      <vt:lpstr>　　2. 分段系统中程序和数据的共享 　　在分段系统中，由于是以段为基本单位的，不管该段有多大，我们都只需为该段设置一个段表项，因此使实现共享变得非常容易。我们仍以共享editor为例，此时只需在(每个)进程1和进程2的段表中，为文本编辑程序设置一个段表项，让段表项中的基址(80)指向editor程序在内存的起始地址。图4-22是分段系统中共享editor的示意图。</vt:lpstr>
      <vt:lpstr>PowerPoint 演示文稿</vt:lpstr>
      <vt:lpstr>4.6.4  段页式存储管理方式 　　1. 基本原理 　　段页式系统的基本原理是分段和分页原理的结合，即先将用户程序分成若干个段，再把每个段分成若干个页，并为每一个段赋予一个段名。图4-23(a)示出了一个作业地址空间的结构。该作业有三个段：主程序段、子程序段和数据段；页面大小为 4 KB。在段页式系统中，其地址结构由段号、段内页号及页内地址三部分所组成，如图4-23(b)所示。</vt:lpstr>
      <vt:lpstr>PowerPoint 演示文稿</vt:lpstr>
      <vt:lpstr>　　在段页式系统中，为了实现从逻辑地址到物理地址的变换，系统中需要同时配置段表和页表。段表的内容与分段系统略有不同，它不再是内存始址和段长，而是页表始址和页表长度。图4-24示出了利用段表和页表进行从用户地址空间到物理(内存)空间的映射。</vt:lpstr>
      <vt:lpstr>PowerPoint 演示文稿</vt:lpstr>
      <vt:lpstr>　　2. 地址变换过程 　　在段页式系统中，为了便于实现地址变换，须配置一个段表寄存器，其中存放段表始址和段长TL。进行地址变换时，首先利用段号S，将它与段长TL进行比较。若S &lt; TL，表示未越界，于是利用段表始址和段号来求出该段所对应的段表项在段表中的位置，从中得到该段的页表始址，并利用逻辑地址中的段内页号P来获得对应页的页表项位置，从中读出该页所在的物理块号b，再利用块号b和页内地址来构成物理地址。图4-25示出了段页式系统中的地址变换机构。</vt:lpstr>
      <vt:lpstr>PowerPoint 演示文稿</vt:lpstr>
      <vt:lpstr>　　　　　　习    题   　　1. 为什么要配置层次式存储器?  　　2. 可采用哪几种方式将程序装入内存? 它们分别适用于何种场合?  　　3. 何谓静态链接? 静态链接时需要解决两个什么问题?  　　4. 何谓装入时动态链接? 装入时动态链接方式有何优点?  　　5. 何谓运行时动态链接? 运行时动态链接方式有何优点?  　　6. 在动态分区分配方式中，应如何将各空闲分区链接成空闲分区链? </vt:lpstr>
      <vt:lpstr>　　7. 为什么要引入动态重定位? 如何实现?  　　8. 什么是基于顺序搜索的动态分区分配算法? 它可分为哪几种?  　　9. 在采用首次适应算法回收内存时，可能出现哪几种情况? 应怎样处理这些情况?  　　10. 什么是基于索引搜索的动态分区分配算法? 它可分为哪几种?  　　11. 令buddyk(x)为大小为2k、地址为x的块的伙伴系统地址，试写出buddyk(x)的通用表达式。 　　12. 分区存储管理中常用哪些分配策略? 比较它们的优缺点。</vt:lpstr>
      <vt:lpstr>　　13. 为什么要引入对换? 对换可分为哪几种类型?  　　14. 对文件区管理的目标和对对换空间管理的目标有何不同?  　　15. 为实现对换，系统应具备哪几方面的功能?  　　16. 在以进程为单位进行对换时，每次是否都将整个进程换出? 为什么?  　　17. 基于离散分配时所用的基本单位不同，可将离散分配分为哪几种?  　　18. 什么是页面? 什么是物理块? 页面的大小应如何确定?  　　19. 什么是页表? 页表的作用是什么?  　　20. 为实现分页存储管理，需要哪些硬件支持? </vt:lpstr>
      <vt:lpstr>　　21. 在分页系统中是如何实现地址变换的?  　　22. 具有快表时是如何实现地址变换的?  　　23. 较详细地说明引入分段存储管理是为了满足用户哪几方面的需要。 　　24. 在具有快表的段页式存储管理方式中，如何实现地址变换?  　　25. 为什么说分段系统比分页系统更易于实现信息的共享和保护?  　　26. 分页和分段存储管理有何区别?  　　27. 试全面比较连续分配和离散分配方式。</vt:lpstr>
      <vt:lpstr>PowerPoint 演示文稿</vt:lpstr>
      <vt:lpstr> 　　　　5.1  虚拟存储器概述  　　第四章所介绍的各种存储器管理方式有一个共同的特点，即它们都要求将一个作业全部装入内存后方能运行。于是，出现了下面这样两种情况： 　　(1) 有的作业很大，其所要求的内存空间超过了内存总容量，作业不能全部被装入内存，致使该作业无法运行； 　　(2) 有大量作业要求运行，但由于内存容量不足以容纳所有这些作业，只能将少数作业装入内存让它们先运行，而将其它大量的作业留在外存上等待。</vt:lpstr>
      <vt:lpstr>5.1.1  常规存储管理方式的特征和局部性原理 　　1. 常规存储器管理方式的特征 　　我们把前一章中所介绍的各种存储器管理方式统称为传统存储器管理方式，它们全都具有如下两个共同的特征： 　　(1) 一次性 　　(2) 驻留性 </vt:lpstr>
      <vt:lpstr>　　2. 局部性原理 　　程序运行时存在的局部性现象，很早就已被人发现，但直到1968年，P.Denning才真正指出：程序在执行时将呈现出局部性规律，即在一较短的时间内，程序的执行仅局限于某个部分，相应地，它所访问的存储空间也局限于某个区域。 </vt:lpstr>
      <vt:lpstr>　　局限性又表现在下述两个方面： 　　(1) 时间局限性。 　　(2) 空间局限性。 </vt:lpstr>
      <vt:lpstr>　　3. 虚拟存储器的基本工作情况  　　基于局部性原理可知，应用程序在运行之前没有必要将之全部装入内存，而仅须将那些当前要运行的少数页面或段先装入内存便可运行，其余部分暂留在盘上。 </vt:lpstr>
      <vt:lpstr>5.1.2  虚拟存储器的定义和特征 　　1. 虚拟存储器的定义 　　当用户看到自己的程序能在系统中正常运行时，他会认为，该系统所具有的内存容量一定比自己的程序大，或者说，用户所感觉到的内存容量会比实际内存容量大得多。但用户所看到的大容量只是一种错觉，是虚的，故人们把这样的存储器称为虚拟存储器。</vt:lpstr>
      <vt:lpstr>　　2. 虚拟存储器的特征 　　与传统的存储器管理方式比较，虚拟存储器具有以下三个重要特征： 　　(1) 多次性。 　　(2) 对换性。 　　(3) 虚拟性。 </vt:lpstr>
      <vt:lpstr>5.1.3  虚拟存储器的实现方法 　　1. 分页请求系统 　　1) 硬件支持 　　主要的硬件支持有： 　　(1) 请求分页的页表机制。 　　(2) 缺页中断机构。 　　(3) 地址变换机构。 　　2) 实现请求分页的软件 </vt:lpstr>
      <vt:lpstr>　　2. 请求分段系统 　　1) 硬件支持 　　主要的硬件支持有： 　　(1) 请求分段的段表机制。 　　(2) 缺页中断机构。 　　(3) 地址变换机构。 　　2) 软件支持 </vt:lpstr>
      <vt:lpstr> 　　　　5.2  请求分页存储管理方式  5.2.1  请求分页中的硬件支持 　　为了实现请求分页，系统必须提供一定的硬件支持。计算机系统除了要求一定容量的内存和外存外，还需要有请求页表机制、缺页中断机构以及地址变换机构。</vt:lpstr>
      <vt:lpstr>　　1. 请求页表机制 　　在请求分页系统中需要的主要数据结构是请求页表，其基本作用仍然是将用户地址空间中的逻辑地址映射为内存空间中的物理地址。为了满足页面换进换出的需要，在请求页表中又增加了四个字段。这样，在请求分页系统中的每个页表应含以下诸项：</vt:lpstr>
      <vt:lpstr>　　2. 缺页中断机构 　　(1) 在指令执行期间产生和处理中断信号。 　　(2) 一条指令在执行期间可能产生多次缺页中断。</vt:lpstr>
      <vt:lpstr>PowerPoint 演示文稿</vt:lpstr>
      <vt:lpstr>　　3. 地址变换机构 　　请求分页系统中的地址变换机构是在分页系统地址变换机构的基础上，为实现虚拟存储器，再增加了某些功能所形成的，如产生和处理缺页中断，以及从内存中换出一页的功能等等。图5-2示出了请求分页系统中的地址变换过程。</vt:lpstr>
      <vt:lpstr>PowerPoint 演示文稿</vt:lpstr>
      <vt:lpstr>5.2.2  请求分页中的内存分配 　　1. 最小物理块数的确定 　　一个显而易见的事实是，随着为每个进程所分配的物理块的减少，将使进程在执行中的缺页率上升，从而会降低进程的执行速度。为使进程能有效地工作，应为它分配一定数目的物理块，但这并不是最小物理块数的概念。</vt:lpstr>
      <vt:lpstr>　　2. 内存分配策略 　　在请求分页系统中，可采取两种内存分配策略，即固定和可变分配策略。在进行置换时，也可采取两种策略，即全局置换和局部置换。于是可组合出以下三种适用的策略。 　　1) 固定分配局部置换(Fixed Allocation，Local Replacement) 　　2) 可变分配全局置换(Variable Allocation，Global Replacement) 　　3) 可变分配局部置换(Variable Allocation，Local Replacement) </vt:lpstr>
      <vt:lpstr>　　3. 物理块分配算法 　　在采用固定分配策略时，如何将系统中可供分配的所有物理块分配给各个进程，可采用下述几种算法： 　　(1) 平均分配算法，即将系统中所有可供分配的物理块平均分配给各个进程。  　　(2) 按比例分配算法，即根据进程的大小按比例分配物理块。如果系统中共有n个进程，每个进程的页面数为Si， 则系统中各进程页面数的总和为：</vt:lpstr>
      <vt:lpstr>　　又假定系统中可用的物理块总数为m，则每个进程所能分到的物理块数为bi可由下式计算：     这里，bi应该取整，它必须大于最小物理块数。</vt:lpstr>
      <vt:lpstr>　　(3) 考虑优先权的分配算法。在实际应用中，为了照顾到重要的、紧迫的作业能尽快地完成，应为它分配较多的内存空间。通常采取的方法是把内存中可供分配的所有物理块分成两部分：一部分按比例地分配给各进程；另一部分则根据各进程的优先权进行分配，为高优先进程适当地增加其相应份额。在有的系统中，如重要的实时控制系统，则可能是完全按优先权为各进程分配其物理块的。</vt:lpstr>
      <vt:lpstr>5.2.3  页面调入策略 　　为使进程能够正常运行，必须事先将要执行的那部分程序和数据所在的页面调入内存。现在的问题是： 　　(1) 系统应在何时调入所需页面； 　　(2) 系统应从何处调入这些页面； 　　(3) 是如何进行调入的。</vt:lpstr>
      <vt:lpstr>　　1. 何时调入页面 　　(1) 预调页策略。 　　(2) 请求调页策略。 </vt:lpstr>
      <vt:lpstr>　　2. 从何处调入页面 　　(1) 系统拥有足够的对换区空间，这时可以全部从对换区调入所需页面，以提高调页速度。 　　(2) 系统缺少足够的对换区空间，这时凡是不会被修改的文件，都直接从文件区调入；而当换出这些页面时，由于它们未被修改，则不必再将它们重写到磁盘(换出)，以后再调入时，仍从文件区直接调入。但对于那些可能被修改的部分，在将它们换出时便须调到对换区，以后需要时再从对换区调入。 　　(3)  UNIX方式。 </vt:lpstr>
      <vt:lpstr>　　3. 页面调入过程 　　每当程序所要访问的页面未在内存时(存在位为“0”)，便向CPU发出一缺页中断，中断处理程序首先保留CPU环境，分析中断原因后转入缺页中断处理程序。 </vt:lpstr>
      <vt:lpstr>　　4. 缺页率 　　假设一个进程的逻辑空间为n页，系统为其分配的内存物理块数为m(m≤n)。如果在进程的运行过程中，访问页面成功(即所访问页面在内存中)的次数为S，访问页面失败(即所访问页面不在内存中，需要从外存调入)的次数为F，则该进程总的页面访问次数为A = S + F，那么该进程在其运行过程中的缺页率即为</vt:lpstr>
      <vt:lpstr>　　事实上，在缺页中断处理时，当由于空间不足，需要置换部分页面到外存时，选择被置换页面还需要考虑到置换的代价，如页面是否被修改过。没有修改过的页面可以直接放弃，而修改过的页面则必须进行保存，所以处理这两种情况时的时间也是不同的。假设被置换的页面被修改的概率是β，其缺页中断处理时间为ta，被置换页面没有被修改的缺页中断时间为tb，那么，缺页中断处理时间的计算公式为 　　　　　　　t=β×ta+(1—β)×tb</vt:lpstr>
      <vt:lpstr> 　　　　　5.3  页面置换算法  　　在进程运行过程中，若其所要访问的页面不在内存，而需把它们调入内存，但内存已无空闲空间时，为了保证该进程能正常运行，系统必须从内存中调出一页程序或数据送到磁盘的对换区中。但应将哪个页面调出，须根据一定的算法来确定。通常，把选择换出页面的算法称为页面置换算法(Page-Replacement Algorithms)。置换算法的好坏将直接影响到系统的性能。</vt:lpstr>
      <vt:lpstr>5.3.1  最佳置换算法和先进先出置换算法 　　1. 最佳(Optimal)置换算法 　　最佳置换算法是由Belady于1966年提出的一种理论上的算法。其所选择的被淘汰页面将是以后永不使用的，或许是在最长(未来)时间内不再被访问的页面。采用最佳置换算法通常可保证获得最低的缺页率。但由于人们目前还无法预知，一个进程在内存的若干个页面中，哪一个页面是未来最长时间内不再被访问的，因而该算法是无法实现的，但可以利用该算法去评价其它算法。 </vt:lpstr>
      <vt:lpstr>PowerPoint 演示文稿</vt:lpstr>
      <vt:lpstr>　　2. 先进先出(FIFO)页面置换算法 　　FIFO算法是最早出现的置换算法。该算法总是淘汰最先进入内存的页面，即选择在内存中驻留时间最久的页面予以淘汰。该算法实现简单，只需把一个进程已调入内存的页面按先后次序链接成一个队列，并设置一个指针，称为替换指针，使它总是指向最老的页面。但该算法与进程实际运行的规律不相适应，因为在进程中，有些页面经常被访问，比如，含有全局变量、常用函数、例程等的页面，FIFO算法并不能保证这些页面不被淘汰。</vt:lpstr>
      <vt:lpstr>PowerPoint 演示文稿</vt:lpstr>
      <vt:lpstr>5.3.2  最近最久未使用和最少使用置换算法 　　1.  LRU(Least Recently Used)置换算法的描述 　　FIFO置换算法的性能之所以较差，是因为它所依据的条件是各个页面调入内存的时间，而页面调入的先后并不能反映页面的使用情况。最近最久未使用(LRU)的页面置换算法是根据页面调入内存后的使用情况做出决策的。 </vt:lpstr>
      <vt:lpstr>PowerPoint 演示文稿</vt:lpstr>
      <vt:lpstr>　　2. LRU置换算法的硬件支持 　　1) 寄存器 　　为了记录某进程在内存中各页的使用情况，须为每个在内存中的页面配置一个移位寄存器，可表示为 　　　　　　R = Rn-1Rn-2Rn-3 … R2R1R0</vt:lpstr>
      <vt:lpstr>　　当进程访问某物理块时，要将相应寄存器的Rn-1位置成1。此时，定时信号将每隔一定时间(例如100 ms)将寄存器右移一位。如果我们把n位寄存器的数看作是一个整数，那么，具有最小数值的寄存器所对应的页面，就是最近最久未使用的页面。 </vt:lpstr>
      <vt:lpstr>PowerPoint 演示文稿</vt:lpstr>
      <vt:lpstr>　　2) 栈 　　可利用一个特殊的栈保存当前使用的各个页面的页面号。每当进程访问某页面时，便将该页面的页面号从栈中移出，将它压入栈顶。因此，栈顶始终是最新被访问页面的编号，而栈底则是最近最久未使用页面的页面号。假定现有一进程，它分有五个物理块，所访问的页面的页面号序列为： 　　　　4，7，0，7，1，0，1，2，1，2，6</vt:lpstr>
      <vt:lpstr>PowerPoint 演示文稿</vt:lpstr>
      <vt:lpstr>　　3. 最少使用(Least Frequently Used，LFU)置换算法 　　在采用LFU算法时，应为在内存中的每个页面设置一个移位寄存器，用来记录该页面被访问的频率。该置换算法选择在最近时期使用最少的页面作为淘汰页。 </vt:lpstr>
      <vt:lpstr>5.3.3  Clock置换算法 　　1. 简单的Clock置换算法 　　当利用简单Clock算法时，只需为每页设置一位访问位，再将内存中的所有页面都通过链接指针链接成一个循 环队列。 </vt:lpstr>
      <vt:lpstr>PowerPoint 演示文稿</vt:lpstr>
      <vt:lpstr>　　2. 改进型Clock置换算法 　　在将一个页面换出时，如果该页已被修改过，便须将该页重新写回到磁盘上；但如果该页未被修改过，则不必将它拷回磁盘。换而言之，对于修改过的页面，在换出时所付出的开销比未修改过的页面大，或者说，置换代价大。在改进型Clock算法中，除须考虑页面的使用情况外，还须再增加一个因素——置换代价。 </vt:lpstr>
      <vt:lpstr>5.3.4  页面缓冲算法(Page Buffering Algorithm，PBA) 　　1. 影响页面换进换出效率的若干因素 　　(1) 页面置换算法。 　　(2) 写回磁盘的频率。 　　(3) 读入内存的频率。 </vt:lpstr>
      <vt:lpstr>　　2. 页面缓冲算法PBA 　　PBA算法的主要特点是：① 显著地降低了页面换进、换出的频率，使磁盘I/O的操作次数大为减少，因而减少了页面换进、换出的开销；② 正是由于换入换出的开销大幅度减小，才能使其采用一种较简单的置换策略，如先进先出(FIFO)算法，它不需要特殊硬件的支持，实现起来非常简单。  　　1) 空闲页面链表 　　2) 修改页面链表 </vt:lpstr>
      <vt:lpstr>5.3.5  访问内存的有效时间 　　与基本分页存储管理方式不同，在请求分页管理方式中，内存有效访问时间不仅要考虑访问页表和访问实际物理地址数据的时间，还必须要考虑到缺页中断的处理时间。 </vt:lpstr>
      <vt:lpstr> 　　　　5.4  “抖动”与工作集   　　由于请求分页式虚拟存储器系统的性能优越，在正常运行情况下，它能有效地减少内存碎片，提高处理机的利用率和吞吐量，故是目前最常用的一种系统。但如果在系统中运行的进程太多，进程在运行中会频繁地发生缺页情况，这又会对系统的性能产生很大的影响，故还须对请求分页系统的性能做简单的分析。</vt:lpstr>
      <vt:lpstr>5.4.1  多道程序度与“抖动” 　　1. 多道程序度与处理机的利用率   　　由于虚拟存储器系统能从逻辑上扩大内存，这时，只需装入一个进程的部分程序和数据便可开始运行，故人们希望在系统中能运行更多的进程，即增加多道程序度，以提高处理机的利用率。但处理机的实际利用率却如图5-9中的实线所示。 </vt:lpstr>
      <vt:lpstr>PowerPoint 演示文稿</vt:lpstr>
      <vt:lpstr>　　2. 产生“抖动”的原因 　　发生“抖动”的根本原因是，同时在系统中运行的进程太多，由此分配给每一个进程的物理块太少，不能满足进程正常运行的基本要求，致使每个进程在运行时，频繁地出现缺页，必须请求系统将所缺之页调入内存。这会使得在系统中排队等待页面调进/调出的进程数目增加。显然，对磁盘的有效访问时间也随之急剧增加，造成每个进程的大部分时间都用于页面的换进/换出，而几乎不能再去做任何有效的工作，从而导致发生处理机的利用率急剧下降并趋于0的情况。我们称此时的进程是处于“抖动”状态。</vt:lpstr>
      <vt:lpstr>5.4.2  工作集 　　1. 工作集的基本概念 　　进程发生缺页率的时间间隔与进程所获得的物理块数有关。图5-10示出了缺页率与物理块数之间的关系。 </vt:lpstr>
      <vt:lpstr>PowerPoint 演示文稿</vt:lpstr>
      <vt:lpstr>　　2. 工作集的定义 　　所谓工作集，是指在某段时间间隔Δ里，进程实际所要访问页面的集合。Denning指出，虽然程序只需要少量的几页在内存便可运行，但为了较少地产生缺页，应将程序的全部工作集装入内存中。然而我们无法事先预知程序在不同时刻将访问哪些页面，故仍只有像置换算法那样，用程序的过去某段时间内的行为作为程序在将来某段时间内行为的近似。 </vt:lpstr>
      <vt:lpstr>PowerPoint 演示文稿</vt:lpstr>
      <vt:lpstr>5.4.3  “抖动”的预防方法 　　1. 采取局部置换策略 　　在页面分配和置换策略中，如果采取的是可变分配方式，则为了预防发生“抖动”，可采取局部置换策略。 </vt:lpstr>
      <vt:lpstr>　　2. 把工作集算法融入到处理机调度中 　　当调度程序发现处理机利用率低下时，它将试图从外存调入一个新作业进入内存，来改善处理机的利用率。 </vt:lpstr>
      <vt:lpstr>　　3. 利用“L=S”准则调节缺页率 　　Denning于1980年提出了“L=S”的准则来调节多道程序度，其中L是缺页之间的平均时间，S是平均缺页服务时间，即用于置换一个页面所需的时间。如果是L远比S大，说明很少发生缺页，磁盘的能力尚未得到充分的利用；反之，如果是L比S小，则说明频繁发生缺页，缺页的速度已超过磁盘的处理能力。只有当L与S接近时，磁盘和处理机都可达到它们的最大利用率。理论和实践都已证明，利用“L=S”准则，对于调节缺页率是十分有效的。</vt:lpstr>
      <vt:lpstr>　　4. 选择暂停的进程 　　当多道程序度偏高时，已影响到处理机的利用率，为了防止发生“抖动”，系统必须减少多道程序的数目。 </vt:lpstr>
      <vt:lpstr> 　　　 5.5  请求分段存储管理方式  5.5.1  请求分段中的硬件支持 　　为了实现请求分段式存储管理，应在系统中配置多种硬件机构，以支持快速地完成请求分段功能。与请求分页系统相似，在请求分段系统中所需的硬件支持有段表机制、缺段中断机构，以及地址变换机构。</vt:lpstr>
      <vt:lpstr>　　1. 请求段表机制 　　在请求分段式管理中所需的主要数据结构是请求段表。在该表中除了具有请求分页机制中有的访问字段A、修改位M、存在位P和外存始址四个字段外，还增加了存取方式字段和增补位。这些字段供程序在调进、调出时参考。下面给出请求分段的段表项。</vt:lpstr>
      <vt:lpstr>　　2. 缺段中断机构 　　在请求分段系统中采用的是请求调段策略。每当发现运行进程所要访问的段尚未调入内存时，便由缺段中断机构产生一缺段中断信号，进入OS后，由缺段中断处理程序将所需的段调入内存。与缺页中断机构类似，缺段中断机构同样需要在一条指令的执行期间产生和处理中断，以及在一条指令执行期间，可能产生多次缺段中断。但由于分段是信息的逻辑单位，因而不可能出现一条指令被分割在两个分段中，和一组信息被分割在两个分段中的情况。缺段中断的处理过程如图5-12所示。 </vt:lpstr>
      <vt:lpstr>PowerPoint 演示文稿</vt:lpstr>
      <vt:lpstr>　　3. 地址变换机构 　　请求分段系统中的地址变换机构是在分段系统地址变换机构的基础上形成的。因为被访问的段并非全在内存，所以在地址变换时，若发现所要访问的段不在内存，必须先将所缺的段调入内存，并修改段表，然后才能再利用段表进行地址变换。为此，在地址变换机构中又增加了某些功能，如缺段中断的请求及处理等。图5-13示出了请求分段系统的地址变换过程。</vt:lpstr>
      <vt:lpstr>PowerPoint 演示文稿</vt:lpstr>
      <vt:lpstr>5.5.2  分段的共享与保护 　　1. 共享段表 　　(1) 共享进程计数count。 　　(2) 存取控制字段。 　　(3) 段号。 </vt:lpstr>
      <vt:lpstr>PowerPoint 演示文稿</vt:lpstr>
      <vt:lpstr>　　2. 共享段的分配与回收 　　1) 共享段的分配 　　2) 共享段的回收 </vt:lpstr>
      <vt:lpstr>　　3. 分段保护 　　在分段系统中，由于每个分段在逻辑上是相对独立的，因而比较容易实现信息保护。目前，常采用以下几种措施来确保信息的安全。 　　1) 越界检查 　　2) 存取控制检查 　　3) 环保护机构 </vt:lpstr>
      <vt:lpstr>PowerPoint 演示文稿</vt:lpstr>
      <vt:lpstr>　　　　　　习    题   　　1. 常规存储器管理方式具有哪两大特征? 它对系统性能有何影响?  　　2. 什么是程序运行时的时间局限性和空间局限性?  　　3. 虚拟存储器有哪些特征? 其中最本质的特征是什么?  　　4. 实现虚拟存储器需要哪些硬件支持?  　　5. 实现虚拟存储器需要哪几个关键技术?  　　6. 在请求分页系统中，页表应包括哪些数据项? 每项的作用是什么? </vt:lpstr>
      <vt:lpstr>　　7. 试比较缺页中断机构与一般的中断，它们之间有何明显的区别?  　　8. 试说明请求分页系统中的地址变换过程。 　　9. 何谓固定分配局部置换和可变分配全局置换的内存分配策略?  　　10. 在请求分页系统中，应从何处将所需页面调入内存?  　　11. 试说明在请求分页系统中页面的调入过程。 　　12. 在请求分页系统中，常采用哪几种页面置换算法? </vt:lpstr>
      <vt:lpstr>　　13. 在一个请求分页系统中，采用FIFO页面置换算法时，假如一个作业的页面走向为4、3、2、1、4、3、5、4、3、2、1、5，当分配给该作业的物理块数M分别为3和4时，试计算在访问过程中所发生的缺页次数和缺页率，并比较所得结果。 　　14. 实现LRU算法所需的硬件支持是什么?  　　15. 试说明改进型Clock置换算法的基本原理。 　　16. 影响页面换进换出效率的若干因素是什么?  　　17. 页面缓冲算法的主要特点是什么? 它是如何降低页面换进、换出的频率的?  　　18. 在请求分页系统中，产生“抖动”的原因是什么? </vt:lpstr>
      <vt:lpstr>　　19. 何谓工作集? 它是基于什么原理确定的?  　　20. 当前可以利用哪几种方法来防止“抖动”?  　　21. 试说明如何利用“L=S”准则来调节缺页率，以避免“抖动”的发生。 　　22. 为了实现请求分段式存储管理，应在系统中增加配置哪些硬件机构?  　　23. 在请求段表机制中，应设置哪些段表项?  　　24. 说明请求分段系统中的缺页中断处理过程。 　　25. 请对共享段表中的各项作简要说明。 　　26. 如何实现共享分段的分配和回收? </vt:lpstr>
      <vt:lpstr>PowerPoint 演示文稿</vt:lpstr>
      <vt:lpstr>　　6.1  I/O系统的功能、模型和接口  　　I/O系统管理的主要对象是I/O设备和相应的设备控制器。其最主要的任务是，完成用户提出的I/O请求，提高I/O速率，以及提高设备的利用率，并能为更高层的进程方便地使用这些设备提供手段。</vt:lpstr>
      <vt:lpstr>6.1.1  I/O系统的基本功能 　　1. 隐藏物理设备的细节 　　I/O设备的类型非常多，且彼此间在多方面都有差异，诸如它们接收和产生数据的速度，传输方向、粒度、数据的表示形式及可靠性等方面。 </vt:lpstr>
      <vt:lpstr>　　2. 与设备的无关性 　　隐藏物理设备的细节，在早期的OS中就已实现，它可方便用户对设备的使用。与设备的无关性是在较晚时才实现的，这是在隐藏物理设备细节的基础上实现的。 </vt:lpstr>
      <vt:lpstr>　　3. 提高处理机和I/O设备的利用率 　　在一般的系统中，许多I/O设备间是相互独立的，能够并行操作，在处理机与设备之间也能并行操作。因此，I/O系统的第三个功能是要尽可能地让处理机和I/O设备并行操作，以提高它们的利用率。为此，一方面要求处理机能快速响应用户的I/O请求，使I/O设备尽快地运行起来；另一方面也应尽量减少在每个I/O设备运行时处理机的干预时间。 </vt:lpstr>
      <vt:lpstr>　　4. 对I/O设备进行控制 　　对I/O设备进行控制是驱动程序的功能。目前对I/O设备有四种控制方式：① 采用轮询的可编程I/O方式；② 采用中断的可编程I/O方式；③ 直接存储器访问方式；④ I/O通道方式。 </vt:lpstr>
      <vt:lpstr>　　5. 确保对设备的正确共享 　　从设备的共享属性上，可将系统中的设备分为如下两类： 　　(1) 独占设备，进程应互斥地访问这类设备，即系统一旦把这类设备分配给了某进程后，便由该进程独占，直至用完释放。典型的独占设备有打印机、磁带机等。系统在对独占设备进行分配时，还应考虑到分配的安全性。 　　(2) 共享设备，是指在一段时间内允许多个进程同时访问的设备。典型的共享设备是磁盘，当有多个进程需对磁盘执行读、写操作时，可以交叉进行，不会影响到读、写的正确性。</vt:lpstr>
      <vt:lpstr>　　6. 错误处理 　　大多数的设备都包括了较多的机械和电气部分，运行时容易出现错误和故障。从处理的角度，可将错误分为临时性错误和持久性错误。对于临时性错误，可通过重试操作来纠正，只有在发生了持久性错误时，才需要向上层报告。 　</vt:lpstr>
      <vt:lpstr>6.1.2  I/O系统的层次结构和模型  　　1.  I/O软件的层次结构 　　通常把I/O 软件组织成四个层次，如图6-1所示。</vt:lpstr>
      <vt:lpstr>PowerPoint 演示文稿</vt:lpstr>
      <vt:lpstr>　　2. I/O系统中各种模块之间的层次视图 　　为了能更清晰地描述I/O系统中主要模块之间的关系，我们进一步介绍I/O系统中各种I/O模块之间的层次视图。见图6-2所示。 　　1)  I/O系统的上、下接口 　　(1)  I/O系统接口。 　　(2) 软件/硬件(RW/HW)接口。</vt:lpstr>
      <vt:lpstr>PowerPoint 演示文稿</vt:lpstr>
      <vt:lpstr>　　2)  I/O系统的分层 　　与前面所述的I/O软件组织的层次结构相对应，I/O系统本身也可分为如下三个层次： 　　(1) 中断处理程序。 　　(2) 设备驱动程序。 　　(3) 设备独立性软件。 </vt:lpstr>
      <vt:lpstr>6.1.3  I/O系统接口  　　在I/O系统与高层之间的接口中，根据设备类型的不同，又进一步分为若干个接口。在图6-2中示出了块设备接口、流设备接口和网络接口。 　　1. 块设备接口 　　(1) 块设备。  　　(2) 隐藏了磁盘的二维结构。 　　(3) 将抽象命令映射为低层操作。 </vt:lpstr>
      <vt:lpstr>　　2. 流设备接口 　　流设备接口是流设备管理程序与高层之间的接口。该接口又称为字符设备接口，它反映了大部分字符设备的本质特征，用于控制字符设备的输入或输出。 　　(1) 字符设备。 　　(2) get和put操作。 　　(3)  in-control指令。 </vt:lpstr>
      <vt:lpstr>　　3. 网络通信接口 　　在现代OS中，都提供了面向网络的功能。但首先还需要通过某种方式把计算机连接到网络上。同时操作系统也必须提供相应的网络软件和网络通信接口，使计算机能通过网络与网络上的其它计算机进行通信或上网浏览。 </vt:lpstr>
      <vt:lpstr> 　　　6.2  I/O设备和设备控制器  　　I/O设备一般是由执行I/O操作的机械部分和执行控制I/O的电子部件组成。通常将这两部分分开，执行I/O操作的机械部分就是一般的I/O设备，而执行控制I/O的电子部件则称为设备控制器或适配器(adapter)。在微型机和小型机中的控制器常做成印刷电路卡形式，因而也常称为控制卡、接口卡或网卡，可将它插入计算机的扩展槽中。在有的大、中型计算机系统中，还配置了I/O通道或I/O处理机。</vt:lpstr>
      <vt:lpstr>6.2.1  I/O设备    　　1.  I/O设备的类型 　　1) 按使用特性分类 　　2) 按传输速率分类 </vt:lpstr>
      <vt:lpstr>　　2. 设备与控制器之间的接口 　　通常，设备并不是直接与CPU进行通信，而是与设备控制器通信，因此，在I/O设备中应含有与设备控制器间的接口，在该接口中有三种类型的信号(见图6-3所示)，各对应一条信号线。 　　(1) 数据信号线。 　　(2) 控制信号线。 　　(3) 状态信号线。</vt:lpstr>
      <vt:lpstr>PowerPoint 演示文稿</vt:lpstr>
      <vt:lpstr>6.2.2  设备控制器 　　1. 设备控制器的基本功能 　　(1) 接收和识别命令。 　　(2) 数据交换。 　　(3) 标识和报告设备的状态。 　　(4) 地址识别。 　　(5) 数据缓冲区。 　　(6) 差错控制。 </vt:lpstr>
      <vt:lpstr>　　2. 设备控制器的组成 　　由于设备控制器位于CPU与设备之间，它既要与CPU通信，又要与设备通信，还应具有按照CPU所发来的命令去控制设备工作的功能，因此，现有的大多数控制器都是由以下三部分组成： 　　(1) 设备控制器与处理机的接口。 　　(2) 设备控制器与设备的接口。 　　(3)  I/O逻辑。 </vt:lpstr>
      <vt:lpstr>PowerPoint 演示文稿</vt:lpstr>
      <vt:lpstr>6.2.3  内存映像I/O  　　1. 利用特定的I/O指令 　　在早期的计算机中，包括大型计算机，为实现CPU和设备控制器之间的通信，为每个控制寄存器分配一个I/O端口，这是一个8位或16位的整数，如图6-5(a)所示。另外还设置了一些特定的I/O指令。 </vt:lpstr>
      <vt:lpstr>　　2. 内存映像I/O 　　在这种方式中，在编址上不再区分内存单元地址和设备控制器中的寄存器地址，都采用k。当k值处于0～n-1范围时，被认为是内存地址，若k大于等于n时，被认为是某个控制器的寄存器地址。 </vt:lpstr>
      <vt:lpstr>PowerPoint 演示文稿</vt:lpstr>
      <vt:lpstr>6.2.4　I/O通道 　　1.  I/O通道设备的引入 　　虽然在CPU与I/O设备之间增加了设备控制器后，已能大大减少CPU对I/O的干预，但当主机所配置的外设很多时，CPU的负担仍然很重。为此，在CPU和设备控制器之间又增设了I/O通道(I/O Channel)。 </vt:lpstr>
      <vt:lpstr>　　2. 通道类型 　　1) 字节多路通道(Byte Multiplexor Channel) 　　这是一种按字节交叉方式工作的通道。它通常都含有许多非分配型子通道，其数量可从几十到数百个，每一个子通道连接一台I/O设备，并控制该设备的I/O操作。这些子通道按时间片轮转方式共享主通道。 </vt:lpstr>
      <vt:lpstr>PowerPoint 演示文稿</vt:lpstr>
      <vt:lpstr> 　　2) 数组选择通道(Block Selector Channel) 　　字节多路通道不适于连接高速设备，这推动了按数组方式进行数据传送的数组选择通道的形成。 </vt:lpstr>
      <vt:lpstr>　　3) 数组多路通道(Block Multiplexor Channel) 　　数组选择通道虽有很高的传输速率，但它却每次只允许一个设备传输数据。数组多路通道是将数组选择通道传输速率高和字节多路通道能使各子通道(设备)分时并行操作的优点相结合而形成的一种新通道。 </vt:lpstr>
      <vt:lpstr>　　3. “瓶颈”问题 　　由于通道价格昂贵，致使机器中所设置的通道数量势必较少，这往往又使它成了I/O的瓶颈，进而造成整个系统吞吐量的下降。 </vt:lpstr>
      <vt:lpstr>PowerPoint 演示文稿</vt:lpstr>
      <vt:lpstr>PowerPoint 演示文稿</vt:lpstr>
      <vt:lpstr> 　　　6.3　中断机构和中断处理程序  　　对于操作系统中的I/O系统，本章采取从低层向高层的介绍方法，从本节开始首先介绍中断处理程序。中断在操作系统中有着特殊重要的地位，它是多道程序得以实现的基础，没有中断，就不可能实现多道程序，因为进程之间的切换是通过中断来完成的。另一方面，中断也是设备管理的基础，为了提高处理机的利用率和实现CPU与I/O设备并行执行，也必需有中断的支持。中断处理程序是I/O系统中最低的一层，它是整个I/O系统的基础。</vt:lpstr>
      <vt:lpstr>6.3.1  中断简介   　　1. 中断和陷入 　　1) 中断 　　2) 陷入 </vt:lpstr>
      <vt:lpstr>　　2. 中断向量表和中断优先级 　　1) 中断向量表 　　2) 中断优先级 </vt:lpstr>
      <vt:lpstr>　　3. 对多中断源的处理方式    　　1) 屏蔽(禁止)中断 　　2) 嵌套中断 </vt:lpstr>
      <vt:lpstr>PowerPoint 演示文稿</vt:lpstr>
      <vt:lpstr>6.3.2  中断处理程序  　　当一个进程请求I/O 操作时，该进程将被挂起，直到I/O设备完成I/O操作后，设备控制器便向CPU发送一个中断请求，CPU响应后便转向中断处理程序，中断处理程序执行相应的处理，处理完后解除相应进程的阻塞状态。</vt:lpstr>
      <vt:lpstr>PowerPoint 演示文稿</vt:lpstr>
      <vt:lpstr>PowerPoint 演示文稿</vt:lpstr>
      <vt:lpstr> 　　　　6.4  设备驱动程序  　　设备处理程序通常又称为设备驱动程序，它是I/O系统的高层与设备控制器之间的通信程序，其主要任务是接收上层软件发来的抽象I/O要求，如read或write命令，再把它转换为具体要求后，发送给设备控制器，启动设备去执行；反之，它也将由设备控制器发来的信号传送给上层软件。由于驱动程序与硬件密切相关，故通常应为每一类设备配置一种驱动程序。例如，打印机和显示器需要不同的驱动程序。</vt:lpstr>
      <vt:lpstr>6.4.1  设备驱动程序概述  　　1. 设备驱动程序的功能    　　(1) 接收由与设备无关的软件发来的命令和参数，并将命令中的抽象要求转换为与设备相关的低层操作序列。 　　(2) 检查用户I/O请求的合法性，了解I/O设备的工作状态，传递与I/O设备操作有关的参数，设置设备的工作方式。 　　(3) 发出I/O命令，如果设备空闲，便立即启动I/O设备，完成指定的I/O操作；如果设备忙碌，则将请求者的请求块挂在设备队列上等待。 　　(4) 及时响应由设备控制器发来的中断请求，并根据其中断类型，调用相应的中断处理程序进行处理。</vt:lpstr>
      <vt:lpstr>　　2. 设备驱动程序的特点    　　设备驱动程序属于低级的系统例程，它与一般的应用程序及系统程序之间有下述明显差异： 　　(1) 驱动程序是实现在与设备无关的软件和设备控制器之间通信和转换的程序，具体说，它将抽象的I/O请求转换成具体的I/O操作后传送给控制器。又把控制器中所记录的设备状态和I/O操作完成情况，及时地反映给请求I/O的进程。 　　(2) 驱动程序与设备控制器以及I/O设备的硬件特性紧密相关，对于不同类型的设备，应配置不同的驱动程序。但可以为相同的多个终端设置一个终端驱动程序。</vt:lpstr>
      <vt:lpstr>　　(3) 驱动程序与I/O设备所采用的I/O控制方式紧密相关，常用的I/O控制方式是中断驱动和DMA方式。 　　(4) 由于驱动程序与硬件紧密相关，因而其中的一部分必须用汇编语言书写。目前有很多驱动程序的基本部分已经固化在ROM中。 　　(5) 驱动程序应允许可重入。一个正在运行的驱动程序常会在一次调用完成前被再次调用。</vt:lpstr>
      <vt:lpstr>　　3. 设备处理方式   　　在不同的操作系统中，所采用的设备处理方式并不完全相同。 </vt:lpstr>
      <vt:lpstr>6.4.2  设备驱动程序的处理过程 　　设备驱动程序的主要任务是启动指定设备，完成上层指定的I/O工作。但在启动之前，应先完成必要的准备工作，如检测设备状态是否为“忙”等。在完成所有的准备工作后，才向设备控制器发送一条启动命令。 </vt:lpstr>
      <vt:lpstr>PowerPoint 演示文稿</vt:lpstr>
      <vt:lpstr>6.4.3  对I/O设备的控制方式 　　对设备的控制，早期是使用轮询的可编程I/O方式，后来发展为使用中断的可编程I/O方式。 </vt:lpstr>
      <vt:lpstr>　　1. 使用轮询的可编程I/O方式 　　处理机对I/O设备的控制采取轮询的可编程I/O方式，即在处理机向控制器发出一条I/O指令，启动输入设备输入数据时，要同时把状态寄存器中的忙/闲标志busy置为1，然后便不断地循环测试busy(称为轮询)。当busy=1时，表示输入机尚未输完一个字(符)，处理机应继续对该标志进行测试，直至busy=0，表明输入机已将输入数据送入控制器的数据寄存器中。于是处理机将数据寄存器中的数据取出，送入内存指定单元中，这样便完成了一个字(符)的I/O。接着再去启动读下一个数据，并置busy=1。 </vt:lpstr>
      <vt:lpstr>PowerPoint 演示文稿</vt:lpstr>
      <vt:lpstr>　　2. 使用中断的可编程I/O方式 　　当前，对I/O设备的控制，广泛采用中断的可编程I/O方式，即当某进程要启动某个I/O设备工作时，便由CPU向相应的设备控制器发出一条I/O命令，然后立即返回继续执行原来的任务。设备控制器于是按照该命令的要求去控制指定I/O设备。此时，CPU与I/O设备并行操作。 </vt:lpstr>
      <vt:lpstr>　　3. 直接存储器访问方式 　　1) 接存储器访问方式的引入 　　虽然中断驱动I/O比程序I/O方式更有效，但它仍是以字(节)为单位进行I/O的。每当完成一个字(节)的I/O时，控制器便要向CPU请求一次中断。 </vt:lpstr>
      <vt:lpstr>　　该方式的特点是： 　　(1) 数据传输的基本单位是数据块，即在CPU与I/O设备之间，每次传送至少一个数据块。 　　(2) 所传送的数据是从设备直接送入内存的，或者相反。 　　(3) 仅在传送一个或多个数据块的开始和结束时，才需CPU干预，整块数据的传送是在控制器的控制下完成的。可见，DMA方式较之中断驱动方式又进一步提高了CPU与I/O设备的并行操作程度。</vt:lpstr>
      <vt:lpstr>　　2)  DMA控制器的组成 　　DMA控制器由三部分组成：主机与DMA控制器的接口；DMA控制器与块设备的接口；I/O控制逻辑。图6-14示出了DMA控制器的组成。这里主要介绍主机与控制器之间的接口。</vt:lpstr>
      <vt:lpstr>PowerPoint 演示文稿</vt:lpstr>
      <vt:lpstr>　　3)  DMA工作过程 　　当CPU要从磁盘读入一数据块时，便向磁盘控制器发送一条读命令。该命令被送入命令寄存器CR中。同时，需要将本次要读入数据在内存的起始目标地址送入内存地址寄存器MAR中。 </vt:lpstr>
      <vt:lpstr>PowerPoint 演示文稿</vt:lpstr>
      <vt:lpstr>　　4.  I/O通道控制方式 　　1)  I/O通道控制方式的引入 　　虽然DMA方式比起中断方式来已经显著地减少了CPU的干预，即已由以字(节)为单位的干预减少到以数据块为单位的干预，但CPU每发出一条I/O指令，也只能去读(或写)一个连续的数据块。而当我们需要一次去读多个数据块且将它们分别传送到不同的内存区域，或者相反时，则须由CPU分别发出多条I/O指令及进行多次中断处理才能完成。</vt:lpstr>
      <vt:lpstr>　　2) 通道程序 　　通道是通过执行通道程序并与设备控制器共同实现对I/O设备的控制的。通道程序是由一系列通道指令(或称为通道命令)所构成的。 </vt:lpstr>
      <vt:lpstr>　　下面示出了一个由六条通道指令所构成的简单的通道程序。该程序的功能是将内存中不同地址的数据写成多个记录。 </vt:lpstr>
      <vt:lpstr>　　　 6.5  与设备无关的I/O软件  　　为了方便用户和提高OS的可适应性与可扩展性，在现代OS的I/O系统中，都无一例外地增加了与设备无关的I/O软件，以实现设备独立性，也称为设备无关性。其基本含义是：应用程序中所用的设备，不局限于使用某个具体的物理设备。为每个设备所配置的设备驱动程序是与硬件紧密相关的软件。 </vt:lpstr>
      <vt:lpstr>6.5.1  与设备无关(Device Independence)软件的基本概念   　　1. 以物理设备名使用设备 　　在早期OS中，应用程序在使用I/O设备时，都使用设备的物理名称，这使应用程序与系统中的物理设备直接相关。 </vt:lpstr>
      <vt:lpstr>　　2. 引入了逻辑设备名 　　为了实现与设备的无关性而引入了逻辑设备和物理设备两个概念。逻辑设备是抽象的设备名。 </vt:lpstr>
      <vt:lpstr>　　3. 逻辑设备名称到物理设备名称的转换 　　在应用程序中，用逻辑设备名称使用设备虽然方便了用户，但系统却只识别物理设备名称，因此在实际执行时，还必须使用物理名称。为此，在系统中，必须具有将逻辑设备名称转换为某物理设备名称的功能。 </vt:lpstr>
      <vt:lpstr>6.5.2  与设备无关的软件 　　1. 设备驱动程序的统一接口 　　为了使所有的设备驱动程序有着统一的接口，一方面，要求每个设备驱动程序与OS之间都有着相同的接口，或者相近的接口，这样会使添加一个新的设备驱动程序变得很容易，同时在很大程度上方便了开发人员对设备驱动程序的编制。另一方面，要将抽象的设备名映射到适当的驱动程序上，或者说，将抽象的设备名转换为具体的物理设备名，并进一步可以找到相应物理设备的驱动程序入口。此外，还应对设备进行保护，禁止用户直接访问设备，以防止无权访问的用户使用。</vt:lpstr>
      <vt:lpstr>　　2. 缓冲管理 　　无论是字符设备还是块设备，它们的运行速度都远低于CPU的速度。为了缓和CPU和I/O设备之间的矛盾、提高CPU的利用率，在现代OS中都无一例外地分别为字符设备和块设备配置了相应的缓冲区。缓冲区有着多种形式，如单缓冲区、双缓冲区、循环缓冲区、公用缓冲池等，以满足不同情况的需要。 </vt:lpstr>
      <vt:lpstr>　　3. 差错控制 　　由于设备中有着许多的机械和电气部分，因此，它们比主机更容易出现故障，这就导致I/O操作中的绝大多数错误都与设备有关。错误可分为如下两类： 　　(1) 暂时性错误。 　　(2) 持久性错误。 </vt:lpstr>
      <vt:lpstr>　　4. 对独立设备的分配与回收 　　在系统中有两类设备：独占设备和共享设备。对于独占设备，为了避免诸进程对独占设备的争夺，必须由系统来统一分配，不允许进程自行使用。每当进程需要使用某(独占)设备时，必须先提出申请。OS接到对设备的请求后，先对进程所请求的独占设备进行检查，看该设备是否空闲。若空闲，才把该设备分配给请求进程。否则，进程将被阻塞，放入该设备的请求队列中等待。等到其它进程释放该设备时，再将队列中的第一个进程唤醒，该进程得到设备后继续运行。</vt:lpstr>
      <vt:lpstr>　　5. 独立于设备的逻辑数据块 　　不同类型的设备，其数据交换单位是不同的，读取和传输速率也各不相同，如字符型设备以单个字符(字)为单位，块设备是以一个数据块为单位。即使同一类型的设备，其数据交换单位的大小也是有差异的，如不同磁盘由于扇区大小的不同，可能造成数据块大小的不一致。设备独立性软件应能够隐藏这些差异而被逻辑设备使用，并向高层软件提供大小统一的逻辑数据块。与设备无关软件的功能如图6-16所示。 </vt:lpstr>
      <vt:lpstr>PowerPoint 演示文稿</vt:lpstr>
      <vt:lpstr>6.5.3  设备分配 　　系统为实现对独占设备的分配，必须在系统中配置相应的数据结构。 　　1. 设备分配中的数据结构 　　在用于设备分配的数据结构中，记录了对设备或控制器进行控制所需的信息。在进行设备分配时需要如下的数据结构。 　　1) 设备控制表DCT 　　系统为每一个设备都配置了一张设备控制表，用于记录设备的情况，如图6-17所示。</vt:lpstr>
      <vt:lpstr>PowerPoint 演示文稿</vt:lpstr>
      <vt:lpstr>　　2) 控制器控制表、通道控制表和系统设备表 　　(1) 控制器控制表(COCT)。系统为每一个控制器都设置了用于记录控制器情况的控制器控制表，如图6-18(a)所示。　(2) 通道控制表(CHCT)。每个通道都有一张通道控制表，如图6-18(b)所示。 　　(3) 系统设备表(SDT)。这是系统范围的数据结构，记录了系统中全部设备的情况，每个设备占一个表目，其中包括有设备类型、设备标识符、设备控制表及设备驱动程序的入口等项，如图6-18(c)所示。</vt:lpstr>
      <vt:lpstr>PowerPoint 演示文稿</vt:lpstr>
      <vt:lpstr>　　2. 设备分配时应考虑的因素  　　系统在分配设备时，应考虑如下几个因素： 　　1) 设备的固有属性 　　设备的固有属性可分成三种，对它们应采取不同的分配策略： 　　(1) 独占设备的分配策略。 　　(2) 共享设备的分配策略。 　　(3) 虚拟设备的分配策略，虚拟设备属于可共享的设备，可以将它同时分配给多个进程使用。</vt:lpstr>
      <vt:lpstr>　　2) 设备分配算法 　　对设备分配的算法，通常只采用以下两种分配算法： 　　(1) 先来先服务。 　　(2) 优先级高者优先。</vt:lpstr>
      <vt:lpstr>　　3) 设备分配中的安全性 　　从进程运行的安全性上考虑，设备分配有以下两种方式： 　　(1) 安全分配方式。 　　(2) 不安全分配方式。</vt:lpstr>
      <vt:lpstr>　　3. 独占设备的分配程序     　　1) 基本的设备分配程序 　　我们通过一个例子来介绍设备分配过程。当某进程提出I/O请求后，系统的设备分配程序可按下述步骤进行设备分配： 　　(1) 分配设备。 　　(2) 分配控制器。 　　(3) 分配通道。 </vt:lpstr>
      <vt:lpstr>　　2) 设备分配程序的改进 　　在上面的例子中，进程是以物理设备名提出I/O请求的。如果所指定的设备已分配给其它进程，则分配失败。或者说上面的设备分配程序不具有与设备无关性。为获得设备的独立性，进程应使用逻辑设备名请求I/O。 </vt:lpstr>
      <vt:lpstr>6.5.4  逻辑设备名到物理设备名映射的实现 　　1. 逻辑设备表LUT(Logical Unit Table) 　　在逻辑设备表的每个表目中包含了三项：逻辑设备名、物理设备名和设备驱动程序的入口地址，如图6-19(a)所示。 </vt:lpstr>
      <vt:lpstr>PowerPoint 演示文稿</vt:lpstr>
      <vt:lpstr>　　2. 逻辑设备表的设置问题 　　在系统中可采取两种方式设置逻辑设备表：  　　第一种方式，是在整个系统中只设置一张LUT。 　　第二种方式，是为每个用户设置一张LUT。 </vt:lpstr>
      <vt:lpstr> 　　　　　6.6  用户层的I/O软件  6.6.1  系统调用与库函数    　　1. 系统调用 　　一方面，为使诸进程能有条不紊地使用I/O设备，且能保护设备的安全性，不允许运行在用户态的应用进程去直接调用运行在核心态(系统态)的OS过程。但另一方面，应用进程在运行时，又必须取得OS所提供的服务，否则，应用程序几乎无法运行。为了解决此矛盾，OS在用户层中引入了一个中介过程——系统调用，应用程序可以通过它间接调用OS中的I/O过程，对I/O设备进行操作。</vt:lpstr>
      <vt:lpstr>PowerPoint 演示文稿</vt:lpstr>
      <vt:lpstr>　　2. 库函数 　　在C语言以及UNIX系统中，系统调用(如read)与各系统调用所使用的库函数(如read)之间几乎是一一对应的。而微软定义了一套过程，称为Win32 API的应用程序接口(Application Program Interface)，程序员利用它们取得OS服务，该接口与实际的系统调用并不一一对应。用户程序通过调用对应的库函数使用系统调用，这些库函数与调用程序连接在一起，被嵌入在运行时装入内存的二进制程序中。</vt:lpstr>
      <vt:lpstr>6.6.2  假脱机(Spooling)系统 　　1. 假脱机技术    　　在20世纪50年代，为了缓和CPU的高速性与I/O设备低速性间的矛盾，而引入了脱机输入、脱机输出技术。该技术是利用专门的外围控制机，先将低速I/O设备上的数据传送到高速磁盘上，或者相反。这样当处理机需要输入数据时，便可以直接从磁盘中读取数据，极大地提高了输入速度。反之，在处理机需要输出数据时，也可以很快的速度把数据先输出到磁盘上，处理机便可去做自己的事情。</vt:lpstr>
      <vt:lpstr>　　2.  SPOOLing的组成 　　如前所述，SPOOLing技术是对脱机输入/输出系统的模拟，相应地，如图6-21(a)所示，SPOOLing系统建立在通道技术和多道程序技术的基础上，以高速随机外存(通常为磁盘)为后援存储器。SPOOLing的工作原理如图6-21(b)所示。</vt:lpstr>
      <vt:lpstr>PowerPoint 演示文稿</vt:lpstr>
      <vt:lpstr>　　SPOOLing系统主要由以下四部分构成： 　　(1) 输入井和输出井。 　　(2) 输入缓冲区和输出缓冲区。 　　(3) 输入进程和输出进程。 　　(4) 井管理程序。</vt:lpstr>
      <vt:lpstr>　　3.  SPOOLing系统的特点 　　(1) 提高了I/O的速度。 　　(2) 将独占设备改造为共享设备。 　　(3) 实现了虚拟设备功能。</vt:lpstr>
      <vt:lpstr>　　4. 假脱机打印机系统 　　打印机是经常用到的输出设备，属于独占设备。利用假脱机技术可将它改造为一台可供多个用户共享的打印设备，从而提高设备的利用率，也方便了用户。共享打印机技术已被广泛地用于多用户系统和局域网络中。假脱机打印系统主要有以下三部分： 　　(1) 磁盘缓冲区。 　　(2) 打印缓冲区。 　　(3) 假脱机管理进程和假脱机打印进程。</vt:lpstr>
      <vt:lpstr>　　5. 守护进程(daemon) 　　前面是利用假脱机系统来实现打印机共享的一种方案，人们对该方案进行了某些修改，如取消该方案中的假脱机管理进程，为打印机建立一个守护进程，由它执行一部分原来由假脱机管理进程实现的功能，如为用户在磁盘缓冲区中申请一个空闲盘块，并将要打印的数据送入其中，将该盘块的首址返回给请求进程。另一部分由请求进程自己完成，每个要求打印的进程首先生成一份要求打印的文件，其中包含对打印的要求和指向装有打印输出数据盘块的指针等信息，然后将用户请求打印文件放入假脱机文件队列(目录)中。</vt:lpstr>
      <vt:lpstr> 　　　　6.7  缓 冲 区 管 理  　　在现代操作系统中，几乎所有的I/O设备在与处理机交换数据时都用了缓冲区。缓冲区是一个存储区域，它可以由专门的硬件寄存器组成，但由于硬件的成本较高，容量也较小，一般仅用在对速度要求非常高的场合，如存储器管理中所用的联想存储器；设备控制器中用的数据缓冲区等。 </vt:lpstr>
      <vt:lpstr>6.7.1  缓冲的引入   　　引入缓冲区的原因有很多，可归结为以下几点： 　　(1) 缓和CPU与I/O设备间速度不匹配的矛盾。 　　(2) 减少对CPU的中断频率，放宽对CPU中断响应时间的限制。 　　(3) 解决数据粒度不匹配的问题。 　　(4) 提高CPU和I/O设备之间的并行性。</vt:lpstr>
      <vt:lpstr>PowerPoint 演示文稿</vt:lpstr>
      <vt:lpstr>6.7.2  单缓冲区和双缓冲区   　　1. 单缓冲区(Single Buffer) 　　在单缓冲情况下，每当用户进程发出一I/O请求时，操作系统便在主存中为之分配一缓冲区，如图6-23所示。 </vt:lpstr>
      <vt:lpstr>PowerPoint 演示文稿</vt:lpstr>
      <vt:lpstr>　　2. 双缓冲区(Double Buffer) 　　由于缓冲区是共享资源，生产者与消费者在使用缓冲区时必须互斥。如果消费者尚未取走缓冲区中的数据，即使生产者又生产出新的数据，也无法将它送入缓冲区，生产者等待。如果为生产者与消费者设置了两个缓冲区，便能解决这一问题。</vt:lpstr>
      <vt:lpstr>PowerPoint 演示文稿</vt:lpstr>
      <vt:lpstr>　　如果在实现两台机器之间的通信时仅为它们配置了单缓冲，如图6-25(a)所示，那么，它们之间在任一时刻都只能实现单方向的数据传输。例如，只允许把数据从A传送到B，或者从B传送到A，而绝不允许双方同时向对方发送数据。为了实现双向数据传输，必须在两台机器中都设置两个缓冲区，一个用作发送缓冲区，另一个用作接收缓冲区，如图6-25(b)所示。</vt:lpstr>
      <vt:lpstr>PowerPoint 演示文稿</vt:lpstr>
      <vt:lpstr>6.7.3  环形缓冲区  　　1. 环形缓冲区的组成 　　(1) 多个缓冲区。在环形缓冲中包括多个缓冲区，其每个缓冲区的大小相同。作为输入的多缓冲区可分为三种类型：用于装输入数据的空缓冲区R、已装满数据的缓冲区G以及计算进程正在使用的现行工作缓冲区C，如图6-26所示。</vt:lpstr>
      <vt:lpstr>PowerPoint 演示文稿</vt:lpstr>
      <vt:lpstr>　　2. 环形缓冲区的使用 　　计算进程和输入进程可利用下述两个过程来使用形环缓冲区。 　　(1) Getbuf过程。 　　(2) Releasebuf过程。</vt:lpstr>
      <vt:lpstr>　　3. 进程之间的同步问题 　　使用输入循环缓冲，可使输入进程和计算进程并行执行。相应地，指针Nexti和指针Nextg将不断地沿着顺时针方向移动，这样就可能出现下述两种情况： 　　(1) Nexti指针追赶上Nextg指针。 　　(2) Nextg指针追赶上Nexti指针。 </vt:lpstr>
      <vt:lpstr>6.7.4  缓冲池(Buffer Pool)   　　1. 缓冲池的组成 　　缓冲池管理着多个缓冲区，每个缓冲区由用于标识和管理的缓冲首部以及用于存放数据的缓冲体两部分组成。缓冲首部一般包括缓冲区号、设备号、设备上的数据块号、同步信号量以及队列链接指针等。为了管理上的方便，一般将缓冲池中具有相同类型的缓冲区链接成一个队列，于是可形成以下三个队列： 　　(1) 空白缓冲队列emq。 　　(2) 输入队列inq。 　　(3) 输出队列outq。 </vt:lpstr>
      <vt:lpstr>　　2.  Getbuf过程和Putbuf过程 　　在数据结构课程中，曾介绍过队列和对队列进行操作的两个过程，第一个是 Addbuf(type，number)过程。该过程用于将由参数number所指示的缓冲区B挂在type队列上。第二个是Takebuf(type)过程。它用于从type所指示的队列的队首摘下一个缓冲区。</vt:lpstr>
      <vt:lpstr>　　3. 缓冲区的工作方式 　　缓冲区可以工作在如下四种工作方式，如图6-27所示。</vt:lpstr>
      <vt:lpstr>PowerPoint 演示文稿</vt:lpstr>
      <vt:lpstr> 　　　6.8  磁盘存储器的性能和调度  6.8.1  磁盘性能简述 　　磁盘设备是一种相当复杂的机电设备，在此仅对磁盘的某些性能，如数据的组织、磁盘的类型和访问时间等方面做扼要的阐述。</vt:lpstr>
      <vt:lpstr>　　1. 数据的组织和格式 　　磁盘设备可包括一个或多个物理盘片，每个磁盘片分一个或两个存储面(Surface)(见图6-28(a))，每个盘面上有若干个磁道(Track)，磁道之间留有必要的间隙(Gap)。为使处理简单起见，在每条磁道上可存储相同数目的二进制位。 </vt:lpstr>
      <vt:lpstr>PowerPoint 演示文稿</vt:lpstr>
      <vt:lpstr>PowerPoint 演示文稿</vt:lpstr>
      <vt:lpstr>　　2. 磁盘的类型 　　对于磁盘，可以从不同的角度进行分类。最常见的有：将磁盘分成硬盘和软盘、单片盘和多片盘、固定头磁盘和活动头(移动头)磁盘等。下面仅对固定头磁盘和移动头磁盘做些介绍。 　　(1) 固定头磁盘。 　　(2) 移动头磁盘。 </vt:lpstr>
      <vt:lpstr>　　3. 磁盘访问时间 　　磁盘设备在工作时以恒定速率旋转。为了读或写，磁头必须能移动到所指定的磁道上，并等待所指定的扇区的开始位置旋转到磁头下，然后再开始读或写数据。 </vt:lpstr>
      <vt:lpstr>6.8.2  早期的磁盘调度算法   　　1. 先来先服务(FCFS) 　　这是最简单的磁盘调度算法。它根据进程请求访问磁盘的先后次序进行调度。 </vt:lpstr>
      <vt:lpstr>　　2. 最短寻道时间优先(SSTF) 　　该算法选择这样的进程，其要求访问的磁道与当前磁头所在的磁道距离最近，以使每次的寻道时间最短，但这种算法不能保证平均寻道时间最短。 </vt:lpstr>
      <vt:lpstr>PowerPoint 演示文稿</vt:lpstr>
      <vt:lpstr>PowerPoint 演示文稿</vt:lpstr>
      <vt:lpstr>6.8.3  基于扫描的磁盘调度算法   　　1. 扫描(SCAN)算法 　　SSTF算法的实质是基于优先级的调度算法，因此就可能导致优先级低的进程发生“饥饿”(Starvation)现象。因为只要不断有新进程的请求到达，且其所要访问的磁道与磁头当前所在磁道的距离较近，这种新进程的I/O请求必然优先满足。在对SSTF算法略加修改后，则可防止低优先级进程出现“饥饿”现象。</vt:lpstr>
      <vt:lpstr>　　2. 循环扫描(CSCAN)算法 　　SCAN算法既能获得较好的寻道性能，又能防止“饥饿”现象，故被广泛用于大、中、小型机器和网络中的磁盘调度。但也存在这样的问题：当磁头刚从里向外移动而越过了某一磁道时，恰好又有一进程请求访问此磁道，这时，该进程必须等待，待磁头继续从里向外，然后再从外向里扫描完处于外面的所有要访问的磁道后，才处理该进程的请求，致使该进程的请求被大大地推迟。 </vt:lpstr>
      <vt:lpstr>PowerPoint 演示文稿</vt:lpstr>
      <vt:lpstr>PowerPoint 演示文稿</vt:lpstr>
      <vt:lpstr>　　3.  NStepSCAN和FSCAN调度算法    　　1)  NStepSCAN算法 　　在SSTF、SCAN及CSCAN几种调度算法中，都可能出现磁臂停留在某处不动的情况，例如，有一个或几个进程对某一磁道有较高的访问频率，即这个(些)进程反复请求对某一磁道的I/O操作，从而垄断了整个磁盘设备。我们把这一现象称为“磁臂粘着”(Armstickiness)。在高密度磁盘上容易出现此情况。 </vt:lpstr>
      <vt:lpstr>　　2)  FSCAN算法 　　FSCAN算法实质上是N步SCAN算法的简化，即FSCAN只将磁盘请求队列分成两个子队列。一个是由当前所有请求磁盘I/O的进程形成的队列，由磁盘调度按SCAN算法进行处理。另一个是在扫描期间，将新出现的所有请求磁盘I/O的进程放入等待处理的请求队列。这样，所有的新请求都将被推迟到下一次扫描时处理。</vt:lpstr>
      <vt:lpstr> 　　　　　　　　　习    题   　　1. 试说明I/O系统的基本功能。 　　2. 简要说明I/O软件的四个层次的基本功能。 　　3.  I/O系统接口与软件/硬件(RW/HW)接口分别是什么接口? 　　4. 与设备无关性的基本含义是什么? 为什么要设置该层? 　　5. 试说明设备控制器的组成。 　　6. 为了实现CPU与设备控制器间的通信，设备控制器应具备哪些功能?</vt:lpstr>
      <vt:lpstr>　　7. 什么是内存映像I/O? 它是如何实现的? 　　8. 为什么说中断是OS赖以生存的基础? 　　9. 对多中断源的两种处理方式分别用于何种场合? 　　10. 设备中断处理程序通常需完成哪些工作? 　　11. 简要说明中断处理程序对中断进行处理的几个步骤。 　　12. 试说明设备驱动程序具有哪些特点。 　　13. 设备驱动程序通常要完成哪些工作?  　　14. 简要说明设备驱动程序的处理过程可分为哪几步。 　　15. 试说明推动I/O控制发展的主要因素是什么。</vt:lpstr>
      <vt:lpstr>　　16. 有哪几种I/O控制方式? 各适用于何种场合? 　　17. 试说明DMA的工作流程。 　　18. 为何要引入与设备的无关性? 如何实现设备的独立性? 　　19. 与设备的无关的软件中，包括了哪些公有操作的软件? 　　20. 在考虑到设备的独立性时，应如何分配独占设备? 　　21. 何谓设备虚拟? 实现设备虚拟时所依赖的关键技术是什么? 　　22. 在实现后台打印时，SPOOLing系统应为请求I/O的进程提供哪些服务? 　　23. 假脱机系统向用户提供共享打印机的基本思想是什么?</vt:lpstr>
      <vt:lpstr>　　24. 引入缓冲的主要原因是什么? 　　25. 在单缓冲情况下，为什么系统对一块数据的处理时间为max(C, T) + M? 　　26. 为什么在双缓冲情况下，系统对一块数据的处理时间为max(T, C)? 　　27. 试绘图说明把多缓冲用于输出时的情况。 　　28. 试说明收容输入工作缓冲区和提取输出工作缓冲区的工作情况。 　　29. 何谓安全分配方式和不安全分配方式? 　　30. 磁盘访问时间由哪几部分组成? 每部分时间应如何计算? 　　31. 目前常用的磁盘调度算法有哪几种? 每种算法优先考虑的问题是什么?</vt:lpstr>
      <vt:lpstr>PowerPoint 演示文稿</vt:lpstr>
      <vt:lpstr> 　　　　7.1  文件和文件系统  　　文件系统的管理功能是将其管理的程序和数据通过组织为一系列文件的方式实现的。而文件则是指具有文件名的若干相关元素的集合。元素通常是记录，而记录又是一组有意义的数据项的集合。可见，基于文件系统的概念，可以把数据组成分为数据项、记录和文件三级。</vt:lpstr>
      <vt:lpstr>7.1.1  数据项、记录和文件 　　1. 数据项 　　在文件系统中，数据项是最低级的数据组织形式，可把它分成以下两种类型： 　　(1) 基本数据项。 　　(2) 组合数据项。 </vt:lpstr>
      <vt:lpstr>　　2. 记录 　　记录是一组相关数据项的集合，用于描述一个对象在某方面的属性。一个记录应包含哪些数据项，取决于需要描述对象的哪个方面。由于对象所处的环境不同可把他作为不同的对象。 </vt:lpstr>
      <vt:lpstr>　　3. 文件 　　文件是指由创建者所定义的、具有文件名的一组相关元素的集合，可分为有结构文件和无结构文件两种。 </vt:lpstr>
      <vt:lpstr>PowerPoint 演示文稿</vt:lpstr>
      <vt:lpstr>7.1.2  文件名和类型 　　1. 文件名和扩展名 　　(1) 文件名。 　　(2) 扩展名。</vt:lpstr>
      <vt:lpstr>　　2. 文件类型 　　1) 按用途分类 　　根据文件的性质和用途的不同，可将文件分为三类： 　　(1) 系统文件，这是指由系统软件构成的文件。大多数的系统文件只允许用户调用，但不允许用户去读，更不允许修改；有的系统文件不直接对用户开放。 　　(2) 用户文件，指由用户的源代码、目标文件、可执行文件或数据等所构成的文件。用户将这些文件委托给系统保管。 　　(3) 库文件，这是由标准子例程及常用的例程等所构成的文件。这类文件允许用户调用，但不允许修改。</vt:lpstr>
      <vt:lpstr>　　2) 按文件中数据的形式分类 　　按这种方式分类，也可把文件分为三类： 　　(1) 源文件，这是指由源程序和数据构成的文件。通常，由终端或输入设备输入的源程序和数据所形成的文件都属于源文件。它通常是由ASCII码或汉字所组成的。 　　(2) 目标文件，这是指把源程序经过编译程序编译过，但尚未经过链接程序链接的目标代码所构成的文件。目标文件所使用的后缀名是“.obj”。 　　(3) 可执行文件，这是指把编译后所产生的目标代码经过链接程序链接后所形成的文件。其后缀名是 .exe。</vt:lpstr>
      <vt:lpstr>　　3) 按存取控制属性分类 　　根据系统管理员或用户所规定的存取控制属性，可将文件分为三类： 　　(1) 只执行文件，该类文件只允许被核准的用户调用执行，不允许读和写。 　　(2) 只读文件，该类文件只允许文件主及被核准的用户去读，不允许写。 　　(3) 读写文件，这是指允许文件主和被核准的用户去读或写的文件。</vt:lpstr>
      <vt:lpstr>　　4) 按组织形式和处理方式分类 　　根据文件的组织形式和系统对其处理方式的不同，可将文件分为三类： 　　(1) 普通文件。 　　(2) 目录文件。 　　(3) 特殊文件。</vt:lpstr>
      <vt:lpstr>7.1.3  文件系统的层次结构 　　如图7-2所示，文件系统的模型可分为三个层次：最底层是对象及其属性，中间层是对对象进行操纵和管理的软件集合，最高层是文件系统提供给用户的接口。</vt:lpstr>
      <vt:lpstr>PowerPoint 演示文稿</vt:lpstr>
      <vt:lpstr>　　1. 对象及其属性 　　文件管理系统管理的对象如下： 　　(1) 文件。 　　(2) 目录。 　　(3) 磁盘(磁带)存储空间。 </vt:lpstr>
      <vt:lpstr>　　2. 对对象操纵和管理的软件集合 　　该层是文件管理系统的核心部分。文件系统的功能大多是在这一层实现的，其中包括有：① 对文件存储空间的管理；② 对文件目录的管理；③ 用于将文件的逻辑地址转换为物理地址的机制；④ 对文件读和写的管理；⑤ 对文件的共享与保护等功能。在实现这些功能时，OS通常都采取了层次组织结构，即在每一层中都包含了一定的功能，处于某个层次的软件，只能调用同层或更低层次中的功能模块。</vt:lpstr>
      <vt:lpstr>　　3. 文件系统的接口 　　为方便用户的使用，文件系统以接口的形式提供了一组对文件和记录操作的方法和手段。通常是下面两种类型的接口： 　　(1) 命令接口，是指作为用户与文件系统直接交互的接口，用户可通过键盘终端键入命令取得文件系统的服务。 　　(2) 程序接口，是指作为用户程序与文件系统的接口，用户程序可通过系统调用取得文件系统的服务，例如，用于创建文件的系统调用Creat，用于打开一个文件的系统调用Open等。</vt:lpstr>
      <vt:lpstr>7.1.4  文件操作  　　1. 最基本的文件操作 　　最基本的文件操作包含下述内容： 　　(1) 创建文件。 　　(2) 删除文件。 　　(3) 读文件。 　　(4) 写文件。 　　(5) 设置文件的读/写位置。 </vt:lpstr>
      <vt:lpstr>　　2. 文件的“打开”和“关闭”操作 　　当用户要求对一个文件实施多次读/写或其它操作时，每次都要从检索目录开始。为了避免多次重复地检索目录，在大多数OS中都引入了“打开”(open)这一文件系统调用，当用户第一次请求对某文件进行操作时，须先利用open系统调用将该文件打开。 　</vt:lpstr>
      <vt:lpstr>　　3. 其它文件操作 　　OS为用户都提供了一系列文件操作的系统调用，其中最常用的一类是有关对文件属性的操作，即允许用户直接设置和获得文件的属性，如改变已存文件的文件名、改变文件的拥有者(文件主)、改变对文件的访问权，以及查询文件的状态(包括文件类型、大小和拥有者以及对文件的访问权等)。另一类是有关目录的操作，如创建一个目录，删除一个目录，改变当前目录和工作目录等。此外，还有用于实现文件共享的系统调用，以及用于对文件系统进行操作的系统调用等。</vt:lpstr>
      <vt:lpstr> 　　　　7.2  文件的逻辑结构  　　(1) 文件的逻辑结构(File Logical Structure)。 　　(2) 文件的物理结构，又称为文件的存储结构。 </vt:lpstr>
      <vt:lpstr>7.2.1  文件逻辑结构的类型 　　对文件逻辑结构所提出的基本要求，首先是有助于提高对文件的检索速度，即在将大批记录组成文件时，应采用一种有利于提高检索记录速度和效率的逻辑结构形式。其次是该结构应方便对文件进行修改，即便于在文件中增加、删除和修改一个或多个记录。第三是降低文件存放在外存上的存储费用，即尽量减少文件占用的存储空间，不要求大片的连续存储空间。</vt:lpstr>
      <vt:lpstr>　　1. 按文件是否有结构分类 　　1) 有结构文件 　　(1) 定长记录。 　　(2) 变长记录。 </vt:lpstr>
      <vt:lpstr>　　2) 无结构文件 　　如果说在大量的信息管理系统和数据库系统中，广泛采用了有结构的文件形式的话(即文件是由定长或变长记录构成的)，那么在系统中运行的大量的源程序、可执行文件、库函数等，所采用的就是无结构的文件形式，即流式文件。其文件的长度是以字节为单位的。对流式文件的访问，则是利用读、写指针来指出下一个要访问的字符。可以把流式文件看做是记录式文件的一个特例：一个记录仅有一个字节。</vt:lpstr>
      <vt:lpstr>　　2. 按文件的组织方式分类 　　根据文件的组织方式，可把有结构文件分为三类： 　　(1) 顺序文件。 　　(2) 索引文件。 　　(3) 索引顺序文件。 </vt:lpstr>
      <vt:lpstr>7.2.2  顺序文件(Sequential File) 　　1. 顺序文件的排列方式 　　在顺序文件中的记录，可以按照各种不同的顺序进行排列。一般地，可分为两种情况： 　　(1) 串结构。 　　(2) 顺序结构。</vt:lpstr>
      <vt:lpstr>　　2. 顺序文件的优缺点 　　顺序文件的最佳应用场合是在对文件中的记录进行批量存取时(即每次要读或写一大批记录)。所有逻辑文件中顺序文件的存取效率是最高的。此外，对于顺序存储设备(如磁带)，也只有顺序文件才能被存储并能有效地工作。</vt:lpstr>
      <vt:lpstr>7.2.3  记录寻址 　　1. 隐式寻址方式 　　对于定长记录的顺序文件，如果已知当前记录的逻辑地址，便很容易确定下一个记录的逻辑地址。 </vt:lpstr>
      <vt:lpstr>PowerPoint 演示文稿</vt:lpstr>
      <vt:lpstr>　　2. 显式寻址方式 　　该方式可用于对定长记录的文件实现直接或随机访问。因为任何记录的位置都很容易通过记录长度计算出来。而对于可变长度记录的文件则不能利用显式寻址方式实现直接或随机访问，必须增加适当的支持机构方能实现。下面我们通过两种方式对定长记录实现随机访问： 　　(1) 通过文件中记录的位置。 　　(2) 利用关键字。 </vt:lpstr>
      <vt:lpstr>7.2.4  索引文件(Index File) 　　1. 按关键字建立索引 　　定长记录的文件可以通过简单的计算，很容易地实现随机查找。但变长记录文件查找一个记录必须从第一个记录查起，一直顺序查找到目标记录为止，耗时很长。</vt:lpstr>
      <vt:lpstr>PowerPoint 演示文稿</vt:lpstr>
      <vt:lpstr>　　2. 具有多个索引表的索引文件 　　使用按关键字建立索引表的索引文件与顺序文件一样，都只能按该关键字进行检索。而实际应用情况往往是：不同的用户，为了不同的目的，希望能按不同的属性(或不同的关键字)来检索一条记录。为实现此要求，需要为顺序文件建立多个索引表，即为每一种可能成为检索条件的域(属性或关键字)都配置一张索引表。在每一个索引表中，都按相应的一种属性或关键字进行排序。 </vt:lpstr>
      <vt:lpstr>7.2.5  索引顺序文件 (Index Sequential File)  　　1. 索引顺序文件的特征   　　索引顺序文件是对顺序文件的一种改进，它基本上克服了变长记录的顺序文件不能随机访问，以及不便于记录的删除和插入的缺点。但它仍保留了顺序文件的关键特征，即记录是按关键字的顺序组织起来的。它又增加了两个新特征：一个是引入了文件索引表，通过该表可以实现对索引顺序文件的随机访问；另一个是增加了溢出(overflow)文件，用它来记录新增加的、删除的和修改的记录。 </vt:lpstr>
      <vt:lpstr>　　2. 一级索引顺序文件 　　最简单的索引顺序文件只使用了一级索引。其具体的建立方法是，首先将变长记录顺序文件中的所有记录分为若干个组，如50个记录为一个组。然后为顺序文件建立一张索引表，并为每组中的第一个记录在索引表中建立一个索引项，其中含有该记录的关键字和指向该记录的指针。索引顺序文件是最常见的一种逻辑文件形式，如图7-5所示。</vt:lpstr>
      <vt:lpstr>PowerPoint 演示文稿</vt:lpstr>
      <vt:lpstr>　　3. 两级索引顺序文件 　　对于一个非常大的文件，为找到一个记录而须查找的记录数目仍然很多，例如，对于一个含有106个记录的顺序文件，当把它作为索引顺序文件时，为找到一个记录，平均须查找1000个记录。为了进一步提高检索效率，可以为顺序文件建立多级索引，即为索引文件再建立一张索引表，从而形成两级索引表。 </vt:lpstr>
      <vt:lpstr>7.2.6  直接文件和哈希文件 　　1. 直接文件    　　采用前述几种文件结构对记录进行存取时，都须利用给定的记录键值，先对线性表或链表进行检索，以找到指定记录的物理地址。然而对于直接文件，则可根据给定的关键字直接获得指定记录的物理地址。换而言之，关键字本身就决定了记录的物理地址。 </vt:lpstr>
      <vt:lpstr>　　2. 哈希(Hash)文件 　　这是目前应用最为广泛的一种直接文件。它利用Hash函数(或称散列函数)可将关键字转换为相应记录的地址。但为了能实现文件存储空间的动态分配，通常由Hash函数所求得的并非是相应记录的地址，而是指向某一目录表相应表目的指针，该表目的内容指向相应记录所在的物理块，如图7-6所示。 </vt:lpstr>
      <vt:lpstr>PowerPoint 演示文稿</vt:lpstr>
      <vt:lpstr> 　　　　7.3  文 件 目 录   　　(1) 实现“按名存取”。 　　(2) 提高对目录的检索速度。 　　(3) 文件共享。 　　(4) 允许文件重名。 </vt:lpstr>
      <vt:lpstr>7.3.1  文件控制块和索引结点 　　1. 文件控制块FCB(File Control Block) 　　为了能对系统中的大量文件施以有效的管理，在文件控制块中，通常应含有三类信息，即基本信息、存取控制信息及使用信息。</vt:lpstr>
      <vt:lpstr>　　1) 基本信息类 　　基本信息类包括： 　　(1) 文件名。 　　(2) 文件物理位置。　 　　(3) 文件逻辑结构。 　　(4) 文件的物理结构。</vt:lpstr>
      <vt:lpstr>　　2) 存取控制信息类 　　存取控制信息类包括文件主的存取权限、核准用户的存取权限以及一般用户的存取权限。</vt:lpstr>
      <vt:lpstr>　　3) 使用信息类 　　使用信息类包括文件的建立日期和时间、文件上一次修改的日期和时间，以及当前使用信息。这些信息包括当前已打开该文件的进程数，是否被其它进程锁住，文件在内存中是否已被修改但尚未拷贝到盘上等。应该说明，对于不同OS的文件系统，由于功能不同，可能只含有上述信息中的某些部分。</vt:lpstr>
      <vt:lpstr>PowerPoint 演示文稿</vt:lpstr>
      <vt:lpstr>　　2. 索引结点 　　1) 索引结点的引入 　　文件目录通常是存放在磁盘上的，当文件很多时，文件目录可能要占用大量的盘块。在查找目录的过程中，必须先将存放目录文件的第一个盘块中的目录调入内存，然后将用户所给定的文件名，与目录项中的文件名逐一比较。若未找到指定文件，还需要将下一盘块的目录项调入内存。 </vt:lpstr>
      <vt:lpstr>PowerPoint 演示文稿</vt:lpstr>
      <vt:lpstr>　　2) 磁盘索引结点 　　这是存放在磁盘上的索引结点。每个文件有唯一的一个磁盘索引结点，它主要包括以下内容： 　　(1) 文件主标识符，即拥有该文件的个人或小组的标识符； 　　(2) 文件类型，包括正规文件、目录文件或特别文件； 　　(3) 文件存取权限，指各类用户对该文件的存取权限； 　　(4) 文件物理地址，每一个索引结点中含有13个地址项，即iaddr(0)～iaddr(12)，它们以直接或间接方式给出数据文件所在盘块的编号；</vt:lpstr>
      <vt:lpstr>　　(5) 文件长度，指以字节为单位的文件长度； 　　(6) 文件连接计数，表明在本文件系统中所有指向该(文件的)文件名的指针计数； 　　(7) 文件存取时间，指出本文件最近被进程存取的时间、最近被修改的时间及索引结点最近被修改的时间。</vt:lpstr>
      <vt:lpstr>　　3) 内存索引结点 　　这是存放在内存中的索引结点。当文件被打开时，要将磁盘索引结点拷贝到内存的索引结点中，便于以后使用。在内存索引结点中又增加了以下内容： 　　(1) 索引结点编号，用于标识内存索引结点； 　　(2) 状态，指示i结点是否上锁或被修改； 　　(3) 访问计数，每当有一进程要访问此i结点时，将该访问计数加1，访问完再减1； 　　(4) 文件所属文件系统的逻辑设备号； 　　(5) 链接指针，设置有分别指向空闲链表和散列队列的指针。</vt:lpstr>
      <vt:lpstr>7.3.2  简单的文件目录 　　1. 单级文件目录 　　这是最简单的文件目录。在整个文件系统中只建立一张目录表，每个文件占一个目录项，目录项中含文件名、文件扩展名、文件长度、文件类型、文件物理地址以及其它文件属性。此外，为表明每个目录项是否空闲，又设置了一个状态位。单级文件目录如图7-9所示。</vt:lpstr>
      <vt:lpstr>PowerPoint 演示文稿</vt:lpstr>
      <vt:lpstr>　　2. 两级文件目录 　　为了克服单级文件目录所存在的缺点，可以为每一个用户再建立一个单独的用户文件目录UFD(User File Directory)。这些文件目录具有相似的结构，它由用户所有文件的文件控制块组成。此外，在系统中再建立一个主文件目录MFD(Master File Directory)；在主文件目录中，每个用户目录文件都占有一个目录项，其目录项中包括用户名和指向该用户目录文件的指针。 </vt:lpstr>
      <vt:lpstr>PowerPoint 演示文稿</vt:lpstr>
      <vt:lpstr>7.3.3  树形结构目录(Tree-Structured Directory) 　　1. 树形目录 　　在现代OS中，最通用且实用的文件目录无疑是树形结构目录。它可以明显地提高对目录的检索速度和文件系统的性能。主目录在这里被称为根目录，在每个文件目录中，只能有一个根目录，每个文件和每个目录都只能有一个父目录。把数据文件称为树叶，其它的目录均作为树的结点，或称为子目录。图7-11示出了树形结构目录。</vt:lpstr>
      <vt:lpstr>PowerPoint 演示文稿</vt:lpstr>
      <vt:lpstr>　　2. 路径名和当前目录 　　1) 路径名(path name) 　　在树形结构目录中，从根目录到任何数据文件都只有一条唯一的通路。在该路径上，从树的根(即主目录)开始，把全部目录文件名与数据文件名依次地用“/”连接起来，即构成该数据文件唯一的路径名。 </vt:lpstr>
      <vt:lpstr>　　2) 当前目录(Current Directory) 　　当一个文件系统含有许多级时，每访问一个文件，都要使用从树根开始，直到树叶(数据文件)为止的、包括各中间节点(目录)名的全路径名。 </vt:lpstr>
      <vt:lpstr>3. 目录操作 (1) 创建目录。 (2) 删除目录。 ① 不删除非空目录。 ② 可删除非空目录。 (3) 改变目录。 (4) 移动目录。 (5) 链接(Link)操作。 (6) 查找。</vt:lpstr>
      <vt:lpstr>7.3.4  目录查询技术 　　1. 线性检索法 　　线性检索法又称为顺序检索法。在单级目录中，利用用户提供的文件名，用顺序查找法直接从文件目录中找到指名文件的目录项。在树形目录中，用户提供的文件名是由多个文件分量名组成的路径名，此时需对多级目录进行查找。假定用户给定的文件路径名是 /usr/ast/mbox，则查找 /usr/ast/mbox文件的过程如图7-12所示。</vt:lpstr>
      <vt:lpstr>PowerPoint 演示文稿</vt:lpstr>
      <vt:lpstr>　　2. Hash方法 　　在7.2.6节中曾介绍了Hash文件。如果我们建立了一张Hash索引文件目录，便可利用Hash方法进行查询，即系统利用用户提供的文件名，并将它变换为文件目录的索引值，再利用该索引值到目录中去查找，这样将显著地提高检索速度。</vt:lpstr>
      <vt:lpstr> 　　　　7.4  文 件 共 享  　　在现代计算机系统中，必须提供文件共享手段，即指系统应允许多个用户(进程)共享同一份文件。这样，在系统中只需保留该共享文件的一份副本。如果系统不能提供文件共享功能，就意味着凡是需要该文件的用户，都须各自备有此文件的副本，显然这会造成对存储空间的极大浪费。 </vt:lpstr>
      <vt:lpstr>7.4.1  基于有向无循环图实现文件共享 　　1. 有向无循环图DAG(Directed Acyclic Graph) 　　在严格的树形结构目录中，每个文件只允许有一个父目录，父目录可以有效地拥有该文件，其它用户要想访问它，必须经过其属主目录来访问该文件。这就是说，对文件的共享是不对称的，或者说，树形结构目录是不适合文件共享的。如果允许一个文件可以有多个父目录，即有多个属于不同用户的多个目录，同时指向同一个文件，这样虽会破坏树的特性，但这些用户可用对称的方式实现文件共享，而不必再通过其属主目录来访问。</vt:lpstr>
      <vt:lpstr>PowerPoint 演示文稿</vt:lpstr>
      <vt:lpstr>　　2. 利用索引结点 　　为了解决这个问题，可以引用索引结点，即诸如文件的物理地址及其它的文件属性等信息，不再是放在目录项中，而是放在索引结点中。在文件目录中只设置文件名及指向相应索引结点的指针，如图7-14所示。 </vt:lpstr>
      <vt:lpstr>PowerPoint 演示文稿</vt:lpstr>
      <vt:lpstr>PowerPoint 演示文稿</vt:lpstr>
      <vt:lpstr>7.4.2  利用符号链接实现文件共享 　　1. 利用符号链接(Symbolic Linking)的基本思想 　　利用符号链接实现文件共享的基本思想，是允许一个文件或子目录有多个父目录，但其中仅有一个作为主(属主)父目录，其它的几个父目录都是通过符号链接方式与之相链接的(简称链接父目录)。 </vt:lpstr>
      <vt:lpstr>PowerPoint 演示文稿</vt:lpstr>
      <vt:lpstr>　　2. 如何利用符号链实现共享 　　为使链接父目录D5能共享文件F，可以由系统创建一个LINK类型的新文件，也取名为F，并将F写入链接父目录D5中，以实现D5与文件F8的链接。在新文件F中只包含被链接文件F8的路径名。这样的链接方法被称为符号链接。新文件F中的路径名则只被看做是符号链。当用户通过D5访问被链接的文件F8，且正要读LINK类新文件时，此要求将被OS截获，OS根据新文件中的路径名去找到文件F8，然后对它进行读(写)，这样就实现了用户B对文件F的共享。</vt:lpstr>
      <vt:lpstr>　　3. 利用符号链实现共享的优点 　　在利用符号链方式实现文件共享时，只是文件主才拥有指向其索引结点的指针；而共享该文件的其他用户则只有该文件的路径名，并不拥有指向其索引结点的指针。这样，也就不会发生在文件主删除一共享文件后留下一悬空指针的情况。当文件的拥有者把一个共享文件删除后，如果其他用户又试图通过符号链去访问一个已被删除的共享文件，则会因系统找不到该文件而使访问失败，于是再将符号链删除，此时不会产生任何影响。</vt:lpstr>
      <vt:lpstr>　　4. 利用符号链的共享方式存在的问题 　　利用符号链的共享方式也存在着一些问题：当其他用户去读共享文件时，系统是根据给定的文件路径名逐个分量(名)地去查找目录，直至找到该文件的索引结点。因此，在每次访问共享文件时，都可能要多次地读盘。这使每次访问文件的开销甚大，且增加了启动磁盘的频率。此外，要为每个共享用户建立一条符号链，而由于链本身实际上是一个文件，尽管该文件非常简单，却仍要为它配置一个索引结点，这也要耗费一定的磁盘空间。</vt:lpstr>
      <vt:lpstr>　　　　　　 7.5  文 件 保 护  　　在现代计算机系统中，存放了越来越多的宝贵信息供用户使用，给人们带来了极大的好处和方便，但同时也有着潜在的不安全性。影响文件安全性的主要因素有： 　　(1) 人为因素。 　　(2) 系统因素。 　　(3) 自然因素。</vt:lpstr>
      <vt:lpstr>　　为了确保文件系统的安全性，可针对上述原因而采取三方面的措施： 　　(1) 通过存取控制机制，防止由人为因素所造成的文件不安全性。 　　(2) 采取系统容错技术，防止系统部分的故障所造成的文件的不安全性。 　　(3) 建立后备系统，防止由自然因素所造成的不安全性。</vt:lpstr>
      <vt:lpstr>7.5.1  保护域(Protection Domain) 　　1. 访问权 　　为了对系统中的对象加以保护，应由系统来控制进程对对象的访问。对象可以是硬件对象，如磁盘驱动器、打印机；也可以是软件对象，如文件、程序。对对象所施加的操作也有所不同，如对文件可以是读，也可以是写或执行操作。我们把一个进程能对某对象执行操作的权力，称为访问权(Access right)。 </vt:lpstr>
      <vt:lpstr>　　2. 保护域 　　为了对系统中的资源进行保护而引入了保护域的概念，保护域简称为“域”。“域”是进程对一组对象访问权的集合，进程只能在指定域内执行操作。这样，“域”也就规定了进程所能访问的对象和能执行的操作。 </vt:lpstr>
      <vt:lpstr>PowerPoint 演示文稿</vt:lpstr>
      <vt:lpstr>　　3. 进程和域间的静态联系 　　在进程和域之间可以一一对应，即一个进程只联系着一个域。这意味着，在进程的整个生命期中，其可用资源是固定的，我们把这种域称为“静态域”。在这种情况下，进程运行的全过程都是受限于同一个域，这将会使赋予进程的访问权超过了实际需要。 </vt:lpstr>
      <vt:lpstr>　　4. 进程和域间的动态联系方式 　　在进程和域之间，也可以是一对多的关系，即一个进程可以联系着多个域。在此情况下，可将进程的运行分为若干个阶段，其每个阶段联系着一个域，这样便可根据运行的实际需要来规定在进程运行的每个阶段中所能访问的对象。 </vt:lpstr>
      <vt:lpstr>7.5.2  访问矩阵 　　1. 基本的访问矩阵 　　我们可以利用一个矩阵来描述系统的访问控制，并把该矩阵称为访问矩阵(Access Matrix)。访问矩阵中的行代表域，列代表对象，矩阵中的每一项是由一组访问权组成的。因为对象已由列显式地定义，故可以只写出访问权而不必写出是对哪个对象的访问权，每一项访问权access(i, j)定义了在域Di中执行的进程能对对象Qj所施加的操作集。</vt:lpstr>
      <vt:lpstr>PowerPoint 演示文稿</vt:lpstr>
      <vt:lpstr>　　2. 具有域切换权的访问矩阵 　　为了实现在进程和域之间的动态联系，应能够将进程从一个保护域切换到另一个保护域。为了能对进程进行控制，同样应将切换作为一种权力，仅当进程有切换权时，才能进行这种切换。为此，在访问矩阵中又增加了几个对象，分别把它们作为访问矩阵中的几个域；当且仅当switch∈access(i, j)时，才允许进程从域i切换到域j。 </vt:lpstr>
      <vt:lpstr>PowerPoint 演示文稿</vt:lpstr>
      <vt:lpstr>7.5.3　访问矩阵的修改 　　1. 拷贝权(Copy Right) 　　我们可利用拷贝权将在某个域中所拥有的访问权(access(i, j))扩展到同一列的其它域中，亦即，为进程在其它的域中也赋予对同一对象的访问权(access(k, j))，如图7-20所示。 </vt:lpstr>
      <vt:lpstr>PowerPoint 演示文稿</vt:lpstr>
      <vt:lpstr>　　2. 所有权(Owner Right) 　　人们不仅要求能将已有的访问权进行有控制的扩散，而且同样需要能增加某种访问权，或者能删除某种访问权。此时，可利用所有权(O)来实现这些操作。 </vt:lpstr>
      <vt:lpstr>PowerPoint 演示文稿</vt:lpstr>
      <vt:lpstr>　　3. 控制权(Control Right) 　　拷贝权和所有权都是用于改变矩阵内同一列的各项访问权的，或者说，是用于改变在不同域中运行的进程对同一对象的访问权的。控制权则可用于改变矩阵内同一行中(域中)的各项访问权，亦即，用于改变在某个域中运行的进程对不同对象的访问权的。如果在access(i，j)中包含了控制权，则在域Di中运行的进程可以删除在域Dj中运行的进程对各对象的任何访问权。 </vt:lpstr>
      <vt:lpstr>PowerPoint 演示文稿</vt:lpstr>
      <vt:lpstr>7.5.4  访问矩阵的实现 　　1. 访问控制表(Access Control List) 　　这是指对访问矩阵按列(对象)划分，为每一列建立一张访问控制表ACL。在该表中，已把矩阵中属于该列的所有空项删除，此时的访问控制表是由一有序对(域，权集)所组成的。由于在大多数情况下，矩阵中的空项远多于非空项，因而使用访问控制表可以显著地减少所占用的存储空间，并能提高查找速度。 </vt:lpstr>
      <vt:lpstr>　　2. 访问权限(Capabilities)表 　　如果把访问矩阵按行(即域)划分，便可由每一行构成一张访问权限表。换言之，这是由一个域对每一个对象可以执行的一组操作所构成的表。表中的每一项即为该域对某对象的访问权限。当域为用户(进程)、对象为文件时，访问权限表便可用来描述一个用户(进程)对每一个文件所能执行的一组操作。</vt:lpstr>
      <vt:lpstr>PowerPoint 演示文稿</vt:lpstr>
      <vt:lpstr>　　　　　　习    题   　　1. 何谓数据项、记录和文件?  　　2. 文件系统的模型可分为三层，试说明其每一层所包含的基本内容。 　　3. 与文件系统有关的软件可分为哪几个层次?  　　4. 试说明用户可以对文件施加的主要操作有哪些。 　　5. 为什么在大多数OS中都引入了“打开”这一文件系统调用? 打开的含意是什么?  　　6. 何谓文件的逻辑结构? 何谓文件的物理结构? </vt:lpstr>
      <vt:lpstr>　　7. 按文件的组织方式可将文件分为哪几种类型?  　　8. 如何提高对变长记录顺序文件的检索速度?  　　9. 通过哪两种方式来对固定长记录实现随机访问?  　　10. 可以采取什么方法来实现对变长记录文件进行随机检索?  　　11. 试说明索引顺序文件的几个主要特征。 　　12. 试说明对索引文件和索引顺序文件的检索方法。 　　13. 试从检索速度和存储费用两方面来比较两级索引文件和索引顺序文件。 　　14. 对目录管理的主要要求是什么? </vt:lpstr>
      <vt:lpstr>　　15. 采用单级目录能否满足对目录管理的主要要求? 为什么?  　　16. 目前广泛采用的目录结构形式是哪种? 它有什么优点?  　　17. 何谓路径名和当前目录?  　　18.  Hash检索法有何优点? 又有何局限性?  　　19. 在Hash检索法中，如何解决“冲突”问题?  　　20. 试说明在树形目录结构中线性检索法的检索过程，并给出相应的流程图。 　　21. 基于索引结点的文件共享方式有何优点?  　　22. 什么是主父目录和链接父目录? 如何利用符号链实现共享?</vt:lpstr>
      <vt:lpstr>　　23. 基于符号链的文件共享方式有何优点?  　　24. 什么是保护域? 进程与保护域之间存在着的动态联系是什么?  　　25. 试举例说明具有域切换权的访问控制矩阵。 　　26. 如何利用拷贝权来扩散某种访问权?  　　27. 如何利用拥有权来增、删某种访问权?  　　28. 增加控制权的主要目的是什么? 试举例说明控制权的应用。 　　29. 什么是访问控制表? 什么是访问权限表?  　　30. 系统如何利用访问控制表和访问权限表来实现对文件的保护? </vt:lpstr>
      <vt:lpstr>PowerPoint 演示文稿</vt:lpstr>
      <vt:lpstr> 　　　　　8.1  外存的组织方式  　　如前所述，文件的物理结构直接与外存的组织方式有关。对于不同的外存组织方式，将形成不同的文件物理结构。目前常用的外存组织方式有： 　　(1) 连续组织方式。 　　(2) 链接组织方式。 　　(3) 索引组织方式。 </vt:lpstr>
      <vt:lpstr>8.1.1  连续组织方式 　　连续组织方式又称连续分配方式，要求为每一个文件分配一组相邻接的盘块。例如，第一个盘块的地址为b，则第二个盘块的地址为b+1，第三个盘块的地址为b+2，…。通常，它们都位于一条磁道上，在进行读/写时，不必移动磁头。在采用连续组织方式时，可把逻辑文件中的记录顺序地存储到邻接的各物理盘块中，这样所形成的文件结构称为顺序文件结构，此时的物理文件称为顺序文件。</vt:lpstr>
      <vt:lpstr>PowerPoint 演示文稿</vt:lpstr>
      <vt:lpstr>　　连续组织方式的主要优点有： 　　(1) 顺序访问容易。 　　(2) 顺序访问速度快。 </vt:lpstr>
      <vt:lpstr>　　连续组织方式的主要缺点如下： 　　(1) 要求为一个文件分配连续的存储空间。 　　(2) 必须事先知道文件的长度。 　　(3) 不能灵活地删除和插入记录。 　　(4) 对于那些动态增长的文件。</vt:lpstr>
      <vt:lpstr>8.1.2  链接组织方式 　　如果可以将文件装到多个离散的盘块中，就可消除连续组织方式的上述缺点。在采用链接组织方式时，可为文件分配多个不连续的盘块，再通过每个盘块上的链接指针，将同属于一个文件的多个离散的盘块链接成一个链表，由此所形成的物理文件称为链接文件。链接组织方式的主要优点是： 　　(1) 消除了磁盘的外部碎片，提高了外存的利用率。 　　(2) 对插入、删除和修改记录都非常容易。 　　(3) 能适应文件的动态增长，无需事先知道文件的大小。</vt:lpstr>
      <vt:lpstr>　　1. 隐式链接 　　在采用隐式链接组织方式时，在文件目录的每个目录项中，都须含有指向链接文件第一个盘块和最后一个盘块的指针。 </vt:lpstr>
      <vt:lpstr>PowerPoint 演示文稿</vt:lpstr>
      <vt:lpstr>　　2. 显式链接 　　这是指把用于链接文件各物理块的指针显式地存放在内存的一张链接表中。该表在整个磁盘中仅设置一张，如图8-3所示。 </vt:lpstr>
      <vt:lpstr>PowerPoint 演示文稿</vt:lpstr>
      <vt:lpstr>8.1.3  FAT技术 　　1.  FAT12  　　1) 早期的FAT12文件系统  　　FAT12是以盘块为基本分配单位的。由于FAT是文件系统中最重要的数据结构，为了安全起见，在每个分区中都配有两张相同的文件分配表FAT1和FAT2。在FAT的每个表项中存放下一个盘块号，它实际上是用于盘块之间的链接的指针，通过它可以将一个文件的所有的盘块链接起来，而将文件的第一个盘块号放在自己的FCB中。 </vt:lpstr>
      <vt:lpstr>PowerPoint 演示文稿</vt:lpstr>
      <vt:lpstr>　　2) 以簇为单位的FAT12文件系统  　　稍加分析便可看出，如果把每个盘块(扇区)的容量增大n倍，则磁盘的最大容量便可增加n倍。但要增加盘块的容量是不方便和不灵活的。为此，引入了簇(cluster)的概念。 </vt:lpstr>
      <vt:lpstr>　　2.  FAT16    　　FAT12对磁盘容量限制的原因在于， FAT12表中的表项有限制，亦即最多只允许4096个。这样，随着磁盘容量的增加，必定会引起簇的大小和簇内碎片也随之增加。 </vt:lpstr>
      <vt:lpstr>　　3.  FAT32 　　由于FAT16表的长度只有65 535项，随着磁盘容量的增加，簇的大小也必然会随之增加，为了减少簇内零，也就应当增加FAT表的长度，为此需要再增加FAT表的宽度，这样也就由FAT16演变为FAT32。</vt:lpstr>
      <vt:lpstr>PowerPoint 演示文稿</vt:lpstr>
      <vt:lpstr>8.1.4  NTFS的文件组织方式 　　1. NTFS新特征 　　NTFS(New Technology File System)是一个专门为Windows NT开发的、全新的文件系统，并适用于Windows 2000/XP及后续的Windows OS。 </vt:lpstr>
      <vt:lpstr>　　2. 磁盘组织 　　NTFS是以簇作为磁盘空间分配和回收的基本单位的。一个文件占用若干个簇，一个簇只属于一个文件。这样，在为文件分配磁盘空间时，就无须知道盘块的大小，只要根据不同的磁盘容量，选择相应大小的簇，即使NTFS具有了与磁盘物理块大小无关的独立性。</vt:lpstr>
      <vt:lpstr>　　3. 文件的组织 　　在NTFS中，以卷为单位，将一个卷中的所有文件信息、目录信息以及可用的未分配空间信息，都以文件记录的方式记录在一张主控文件表MFT(Master File Table)中，该表是NTFS卷结构的中心，从逻辑上讲，卷中的每个文件作为一条记录，在MFT表中占有一行，其中还包括MFT自己的这一行。每行大小固定为1 KB，每行称为该行所对应文件的元数据(metadata)，也称为文件控制字。</vt:lpstr>
      <vt:lpstr>8.1.5  索引组织方式 　　1. 单级索引组织方式 　　链接组织方式虽然解决了连续组织方式所存在的问题(即不便于随机访问)，但又出现了另外两个问题，即：① 不能支持高效的直接存取，要对一个较大的文件进行存取，须在FAT中顺序地查找许多盘块号；② FAT需占用较大的内存空间，由于一个文件所占用盘块的盘块号是随机地分布在FAT中的，因而只有将整个FAT调入内存，才能保证在FAT中找到一个文件的所有盘块号。 </vt:lpstr>
      <vt:lpstr>PowerPoint 演示文稿</vt:lpstr>
      <vt:lpstr>　　2. 多级索引组织方式 　　在为一个大文件分配磁盘空间时，如果所分配出去的盘块的盘块号已经装满一个索引块时，OS须再为该文件分配另一个索引块，用于将以后继续为之分配的盘块号记录于其中。依此类推，再通过链指针将各索引块按序链接起来。 </vt:lpstr>
      <vt:lpstr>PowerPoint 演示文稿</vt:lpstr>
      <vt:lpstr>　　3. 增量式索引组织方式 　　1) 增量式索引组织方式的基本思想 　　为了能较全面地照顾到小、中、大及特大型作业，可以采取多种组织方式来构成文件的物理结构。如果盘块的大小为1 KB或4 KB，对于小文件(如1 KB～10 KB或4 KB～40 KB)而言，最多只会占用10个盘块，为了能提高对数量众多的小型作业的访问速度，最好能将它们的每一个盘块地址都直接放入文件控制块FCB(或索引结点)中，这样就可以直接从FCB中获得该文件的盘块地址。 </vt:lpstr>
      <vt:lpstr>　　2)  UNIX System V的组织方式 　　在UNIX System V的索引结点中设有13个地址项，即i.addr(0)～i.addr(12)，如图8-8所示。 　　(1) 直接地址。 　　(2) 一次间接地址。 　　(3) 多次间接地址。 </vt:lpstr>
      <vt:lpstr>PowerPoint 演示文稿</vt:lpstr>
      <vt:lpstr> 　　　　　8.2  文件存储空间的管理  8.2.1  空闲表法和空闲链表法 　　1. 空闲表法 　　1) 空闲表 　　空闲表法属于连续分配方式，它与内存的动态分配方式雷同，它为每个文件分配一块连续的存储空间。即系统也为外存上的所有空闲区建立一张空闲表，每个空闲区对应于一个空闲表项，其中包括表项序号、该空闲区的第一个盘块号、该区的空闲盘块数等信息。再将所有空闲区按其起始盘块号递增的次序排列，形成空闲盘块表，如图8-9所示。</vt:lpstr>
      <vt:lpstr>PowerPoint 演示文稿</vt:lpstr>
      <vt:lpstr>　　2) 存储空间的分配与回收 　　空闲盘区的分配与内存的分区(动态)分配类似，同样是采用首次适应算法和最佳适应算法等，它们对存储空间的利用率大体相当，都优于最坏适应算法。在系统为某新创建的文件分配空闲盘块时，先顺序地检索空闲表的各表项，直至找到第一个其大小能满足要求的空闲区，再将该盘区分配给用户(进程)，同时修改空闲表。 </vt:lpstr>
      <vt:lpstr>　　2. 空闲链表法 　　1) 空闲盘块链 　　这是将磁盘上的所有空闲空间以盘块为单位拉成一条链，其中的每一个盘块都有指向后继盘块的指针。  　　2) 空闲盘区链 　　这是将磁盘上的所有空闲盘区(每个盘区可包含若干个盘块)拉成一条链。在每个盘区上除含有用于指示下一个空闲盘区的指针外，还应有能指明本盘区大小(盘块数)的信息。 </vt:lpstr>
      <vt:lpstr>8.2.2  位示图法 　　1. 位示图 　　位示图是利用二进制的一位来表示磁盘中一个盘块的使用情况。当其值为“0”时，表示对应的盘块空闲；为“1”时，表示已分配。有的系统把“0”作为盘块已分配的标志，把“1”作为空闲标志。(它们在本质上是相同的，都是用一位的两种状态来标志空闲和已分配两种情况。)磁盘上的所有盘块都有一个二进制位与之对应，这样，由所有盘块所对应的位构成一个集合，称为位示图。 </vt:lpstr>
      <vt:lpstr>PowerPoint 演示文稿</vt:lpstr>
      <vt:lpstr>　　2. 盘块的分配 　　根据位示图进行盘块分配时，可分三步进行： 　　(1) 顺序扫描位示图，从中找出一个或一组其值为“0”的二进制位(“0”表示空闲时)。 　　(2) 将所找到的一个或一组二进制位转换成与之相应的盘块号。假定找到的其值为“0”的二进制位位于位示图的第i行、第j列，则其相应的盘块号应按下式计算： 　　　　　　　　　　b = n(i - 1) + j 式中，n代表每行的位数。 　　(3) 修改位示图，令map[i, j] = 1。</vt:lpstr>
      <vt:lpstr>　　3. 盘块的回收 　　盘块的回收分两步： 　　(1) 将回收盘块的盘块号转换成位示图中的行号和列号。转换公式为： 　　　　i = (b - 1)DIV  n + 1 　　　　j = (b - 1)MOD  n + 1 　　(2) 修改位示图。令map[i, j] = 0。</vt:lpstr>
      <vt:lpstr>8.2.3  成组链接法 　　1. 空闲盘块的组织 　　(1) 空闲盘块号栈，用来存放当前可用的一组空闲盘块的盘块号(最多含100个号)，以及栈中尚有的空闲盘块(号)数N。顺便指出，N还兼作栈顶指针用。 </vt:lpstr>
      <vt:lpstr>PowerPoint 演示文稿</vt:lpstr>
      <vt:lpstr>　　(2) 文件区中的所有空闲盘块被分成若干个组，比如，将每100个盘块作为一组。假定盘上共有10000个盘块，每块大小为1 KB，其中第201～7999号盘块用于存放文件，即作为文件区，这样，该区的最末一组盘块号应为7901～7999；次末组为7801～7900，…，倒数第二组的盘块号为301～400；第一组为201～300，如图8-11所示。 　　(3) 将每一组含有的盘块总数N和该组所有的盘块号记入其前一组的第一个盘块的S.free(0)～S.free(99)中。这样，由各组的第一个盘块可链成一条链。</vt:lpstr>
      <vt:lpstr>　　(4) 将第一组的盘块总数和所有的盘块号记入空闲盘块号栈中，作为当前可供分配的空闲盘块号。 　　(5) 最末一组只有99个盘块，其盘块号分别记入其前一组的S.free(1)～S.free(99)中，而在S.free(0)中则存放“0”，作为空闲盘块链的结束标志。(注：最后一组的盘块数应为99，不应是100，因为这是指可供使用的空闲盘块。其编号应为(1～99)，0号中放空闲盘块链的结尾标志。)</vt:lpstr>
      <vt:lpstr>　　2. 空闲盘块的分配与回收 　　当系统要为用户分配文件所需的盘块时，须调用盘块分配过程来完成。该过程首先检查空闲盘块号栈是否上锁，如未上锁，便从栈顶取出一空闲盘块号，将与之对应的盘块分配给用户，然后将栈顶指针下移一格。若该盘块号已是栈底，即S.free(0)，这是当前栈中最后一个可分配的盘块号。 </vt:lpstr>
      <vt:lpstr>　　　8.3  提高磁盘I/O速度的途径  　　(1) 改进文件的目录结构以及检索目录的方法来减少对目录的查找时间； 　　(2) 选取好的文件存储结构，以提高对文件的访问速度； 　　(3) 提高磁盘的I/O速度，能将文件中的数据快速地从磁盘传送到内存中，或者相反。其中的第1和第2点已在上一章或本章作了较详细的阐述，本节主要对如何提高磁盘的I/O速度作一简单介绍。</vt:lpstr>
      <vt:lpstr>8.3.1  磁盘高速缓存(Disk Cache)  　　在设计磁盘高速缓存时需要考虑的问题有： 　　(1) 如何将磁盘高速缓存中的数据传送给请求进程； 　　(2) 采用什么样的置换策略； 　　(3) 已修改的盘块数据在何时被写回磁盘。</vt:lpstr>
      <vt:lpstr>　　1. 数据交付(Data Delivery)方式 　　如果I/O请求所需要的数据能从磁盘高速缓存中获取，此时就需要将磁盘高速缓存中的数据传送给请求进程。所谓的数据交付就是指将磁盘高速缓存中的数据传送给请求者进程。系统可以采取两种方式将数据交付给请求进程： 　　(1) 数据交付 　　(2) 指针交付 </vt:lpstr>
      <vt:lpstr>　　2. 置换算法 　　现在不少系统在设计其高速缓存的置换算法时，除了考虑到最近最久未使用这一原则外，还考虑了以下几点： 　　(1) 访问频率。 　　(2) 可预见性。 　　(3) 数据的一致性。 </vt:lpstr>
      <vt:lpstr>　　3. 周期性地写回磁盘 　　还有一种情况值得注意，那就是根据LRU算法，那些经常要被访问的盘块数据可能会一直保留在高速缓存中，长期不会被写回磁盘。 </vt:lpstr>
      <vt:lpstr>8.3.2  提高磁盘I/O速度的其它方法 　　能有效地提高磁盘I/O速度的方法还有许多，如提前读、延迟写等，现介绍如下： 　　1. 提前读 　　2. 延迟写 　　3. 优化物理块的分布</vt:lpstr>
      <vt:lpstr>　　4. 虚拟盘 　　由于访问内存的速度远高于访问磁盘的速度，于是有人试图利用内存空间去仿真磁盘，形成所谓虚拟盘，又称为RAM盘。该盘的设备驱动程序也可以接受所有标准的磁盘操作，但这些操作的执行不是在磁盘上而是在内存中。这对用户都是透明的。 </vt:lpstr>
      <vt:lpstr>8.3.3  廉价磁盘冗余阵列(RAID) 　　1. 并行交叉存取 　　这是把在大、中型机中，用于提高访问内存速度的并行交叉存取技术应用到磁盘存储系统中，以提高对磁盘的I/O速度。在该系统中，有多台磁盘驱动器，系统将每一盘块中的数据分为若干个子盘块数据，再把每一个子盘块的数据分别存储到各个不同磁盘中的相同位置上。以后当要将一个盘块的数据传送到内存时，采取并行传输方式，将各个盘块中的子盘块数据同时向内存中传输，从而使传输时间大大减少。 </vt:lpstr>
      <vt:lpstr>PowerPoint 演示文稿</vt:lpstr>
      <vt:lpstr>　　2.  RAID的分级 　　RAID在刚被推出时，是分成6级的，后来又增加了RAID 6级和RAID 7级。 　　(1)  RAID 0级。 　　(2)  RAID 1级。 　　(3)  RAID 3级。 　　(4)  RAID 5级。 　　(5)  RAID 6级和RAID 7级。 </vt:lpstr>
      <vt:lpstr>　　3.  RAID的优点 　　(1) 可靠性高，除了RAID 0级外，其余各级都采用了容错技术。当阵列中某一磁盘损坏时，并不会造成数据的丢失。此时可根据其它未损坏磁盘中的信息来恢复已损坏的盘中的信息。其可靠性比单台磁盘机高出一个数量级。 　　(2) 磁盘I/O速度高，由于采取了并行交叉存取方式，可使磁盘I/O速度提高N-1倍。 　　(3) 性能/价格比高，RAID的体积与具有相同容量和速度的大型磁盘系统相比，只是后者的1/3，价格也只是后者的1/3，且可靠性高。换言之，它仅以牺牲1/N的容量为代价，换取了高可靠性。</vt:lpstr>
      <vt:lpstr> 　　　8.4  提高磁盘可靠性的技术  8.4.1  第一级容错技术SFT-Ⅰ 　　第一级容错技术(SFT-Ⅰ)是最基本的一种磁盘容错技术，主要用于防止因磁盘表面缺陷所造成的数据丢失。它包含双份目录、双份文件分配表及写后读校验等措施。</vt:lpstr>
      <vt:lpstr>　　1. 双份目录和双份文件分配表 　　在磁盘上存放的文件目录和文件分配表FAT，是文件管理所用的重要数据结构。为了防止这些表格被破坏，可在不同的磁盘上或在磁盘的不同区域中分别建立(双份)目录表和FAT。其中一份为主目录及主FAT，另一份为备份目录及备份FAT。一旦由于磁盘表面缺陷而造成主文件目录或主FAT的损坏时，系统便自动启用备份文件目录及备份FAT，从而可以保证磁盘上的数据仍是可访问的。</vt:lpstr>
      <vt:lpstr>　　2. 热修复重定向和写后读校验 　　由于磁盘价格昂贵，在磁盘表面有少量缺陷的情况下，则可采取某种补救措施后继续使用。一般主要采取以下两个补救措施： 　　(1) 热修复重定向。 　　(2) 写后读校验方式。 </vt:lpstr>
      <vt:lpstr>8.4.2  第二级容错技术SFT-Ⅱ 　　1. 磁盘镜像(Disk Mirroring) 　　为了避免磁盘驱动器发生故障而丢失数据，便增设了磁盘镜像功能。为实现该功能，须在同一磁盘控制器下，再增设一个完全相同的磁盘驱动器，如图8-13所示。 </vt:lpstr>
      <vt:lpstr>　　2. 磁盘双工(Disk Duplexing) 　　如果控制这两台磁盘驱动器的磁盘控制器发生故障，或主机到磁盘控制器之间的通道发生故障，磁盘镜像功能便起不到数据保护的作用。因此，在第二级容错技术中，又增加了磁盘双工功能，即将两台磁盘驱动器分别接到两个磁盘控制器上，同样使这两台磁盘机镜像成对，如图8-14所示。</vt:lpstr>
      <vt:lpstr>PowerPoint 演示文稿</vt:lpstr>
      <vt:lpstr>PowerPoint 演示文稿</vt:lpstr>
      <vt:lpstr>8.4.3  基于集群技术的容错功能 　　1. 双机热备份模式 　　如图8-15所示，在这种模式的系统中，备有两台服务器，两者的处理能力通常是完全相同的，一台作为主服务器，另一台作为备份服务器。 </vt:lpstr>
      <vt:lpstr>PowerPoint 演示文稿</vt:lpstr>
      <vt:lpstr>　　2. 双机互为备份模式 　　在双机互为备份模式中，平时，两台服务器均为在线服务器，它们各自完成自己的任务，例如，一台作为数据库服务器，另一台作为电子邮件服务器。为了实现两者互为备份的功能，在两台服务器之间，应通过某种专线将其连接起来。如果希望两台服务器之间能相距较远，最好利用FDDI单模光纤来连接两台服务器。在此情况下，最好再通过路由器将两台服务器互连起来，作为备份通信线路。图8-16示出了双机互为备份系统的情况。</vt:lpstr>
      <vt:lpstr>PowerPoint 演示文稿</vt:lpstr>
      <vt:lpstr>　　3. 公用磁盘模式 　　为了减少信息复制的开销，可以将多台计算机连接到一台公共的磁盘系统上去。该公共磁盘被划分为若干个卷。每台计算机使用一个卷。如果某台计算机发生故障，此时系统将重新进行配置，根据某种调度策略来选择另一台替代机器，后者对发生故障的机器的卷拥有所有权，从而可接替故障计算机所承担的任务。这种模式的优点是消除了信息的复制时间，因而减少了网络和服务器的开销。</vt:lpstr>
      <vt:lpstr>8.4.4  后备系统 　　1. 磁带机 　　它是最早作为计算机系统的外存储器。但由于它只适合存储顺序文件，故现在主要把它作为后备设备。磁盘机的主要优点是容量大，一般可达数GB至数十GB，且价格便宜，故在许多大、中型系统中都配置了磁带机。其缺点是只能顺序存取且速度也较慢，为数百KB到数MB，为了将一个大容量磁盘上的数据拷贝到磁带上，需要花费很多时间。</vt:lpstr>
      <vt:lpstr>　　2. 硬盘 　　(1) 移动磁盘。 　　(2) 固定硬盘驱动器。 </vt:lpstr>
      <vt:lpstr>PowerPoint 演示文稿</vt:lpstr>
      <vt:lpstr>　　3. 光盘驱动器 　　光盘驱动器是现在最流行的多媒体设备，可将它们分为如下两类： 　　(1) 只读光盘驱动器CD-ROM和DVD-ROM。 　　(2) 可读写光盘驱动器。</vt:lpstr>
      <vt:lpstr>　　　　8.5  数据一致性控制  　　在实际应用中，经常会在多个文件中都含有同一个数据。所谓数据一致性问题是指，保存在多个文件中的同一数据，在任何情况下都必需能保证相同。 </vt:lpstr>
      <vt:lpstr>8.5.1  事务 　　1. 事务的定义 　　事务是用于访问和修改各种数据项的一个程序单位。事务也可以被看做是一系列相关读和写操作。 </vt:lpstr>
      <vt:lpstr>　　2. 事务记录(Transaction Record) 　　为了实现上述的原子修改，通常须借助于称为事务记录的数据结构来实现。这些数据结构被放在一个非常可靠的存储器(又称稳定存储器)中，用来记录在事务运行时数据项修改的全部信息，故又称为运行记录(Log)。 </vt:lpstr>
      <vt:lpstr>　　3. 恢复算法 　　由于一组被事务Ti修改的数据以及它们被修改前和修改后的值都能在事务记录表中找到，因此，利用事务记录表系统能处理任何故障而不致使故障造成非易失性存储器中信息的丢失。恢复算法可利用以下两个过程： 　　(1)  undo〈Ti〉。该过程把所有被事务Ti修改过的数据恢复为修改前的值。 　　(2)  redo〈Ti〉。该过程能把所有被事务Ti修改过的数据设置为新值。</vt:lpstr>
      <vt:lpstr>8.5.2  检查点 　　1. 检查点(Check Points)的作用 　　如前所述，当系统发生故障时，必须去检查整个Log表，以确定哪些事务需要利用redo〈Ti〉过程去设置新值，而哪些事务又需要利用undo〈Ti〉过程去恢复数据的旧值。由于在系统中可能存在着许多并发执行的事务，因而在事务记录表中就会有许多事务执行操作的记录。随着时间的推移，记录的数据也会愈来愈多。因此，一旦系统发生故障，在事务记录表中的记录清理起来就非常费时。</vt:lpstr>
      <vt:lpstr>　　2. 新的恢复算法 　　在引入检查点后，可以大大减少恢复处理的开销。因为在发生故障后，并不需要对事务记录表中的所有事务记录进行处理，而只需对最后一个检查点之后的事务记录进行处理。因此，恢复例程首先查找事务记录表，确定在最近检查点以前开始执行的最后的事务Ti。在找到这样的事务后，再返回去搜索事务记录表，便可找到第一个检查点记录，恢复例程便从该检查点开始返回搜索各个事务的记录，并利用redo和undo过程对它们进行处理。</vt:lpstr>
      <vt:lpstr>8.5.3  并发控制(Concurrent Control) 　　1. 利用互斥锁实现“顺序性” 　　实现顺序性的一种最简单的方法，是设置一种用于实现互斥的锁，简称为互斥锁(Exclusive Lock)。在利用互斥锁实现顺序性时，应为每一个共享对象设置一把互斥锁。当某一事务Ti要去访问某对象时，应先获得该对象的互斥锁。若成功，便用该锁将该对象锁住，于是事务T便可对该对象执行读或写操作；而其它事务由于未能获得该锁，因而不能访问该对象。如果Ti需要对一批对象进行访问，则为了保证事务操作的原子性，Ti应先获得这一批对象的互斥锁，以将这些对象全部锁住。 </vt:lpstr>
      <vt:lpstr>　　2. 利用互斥锁和共享锁实现顺序性 　　利用互斥锁实现顺序性的方法简单易行。目前有不少系统都是采用这种方法来保证事务操作的顺序性，但这却存在着效率不高的问题。因为一个共享文件虽然只允许一个事务去写，但却允许多个事务同时去读；而在利用互斥锁来锁住文件后，则只允许一个事务去读。为了提高运行效率而又引入了另一种形式的锁——共享锁(Shared Lock)。共享锁与互斥锁的区别在于：互斥锁仅允许一个事务对相应对象执行读或写操作，而共享锁则允许多个事务对相应对象执行读操作，但不允许其中任何一个事务对对象执行写操作。</vt:lpstr>
      <vt:lpstr>8.5.4  重复数据的数据一致性问题 　　1. 重复文件的一致性 　　我们以UNIX类型的文件系统为例来说明如何保证重复文件的一致性问题。对于通常的UNIX文件目录，其每个目录项中含有一个ASCII码的文件名和一个索引结点号，后者指向一个索引结点。当有重复文件时，一个目录项可由一个文件名和若干个索引结点号组成，每个索引结点号都是指向各自的索引结点。图8-18示出了UNIX类型的目录和具有重复文件的目录。</vt:lpstr>
      <vt:lpstr>PowerPoint 演示文稿</vt:lpstr>
      <vt:lpstr>　　2. 链接数一致性检查 　　在UNIX类型的文件目录中，其每个目录项内都含有一个索引结点号，用于指向该文件的索引结点。对于一个共享文件，其索引结点号会在目录中出现多次。 </vt:lpstr>
      <vt:lpstr>　　　　　　习    题   　　1. 目前常用的外存有哪几种组织方式?  　　2. 由连续组织方式所形成的顺序文件的主要优缺点是什么? 它主要应用于何种场合?  　　3. 在链接式文件中常用哪种链接方式? 为什么?  　　4. 在文件分配表中为什么要引入“簇”的概念? 以“簇”为基本的分配单位有什么好处?  　　5. 简要说明为什么要从FAT12发展为FAT16? 又进一步要发展为FAT32? </vt:lpstr>
      <vt:lpstr>　　6. 试解释逻辑簇号和虚拟簇号这两个名词，NTFS是如何将它们映射到文件的物理地址上的?  　　7. 在MS-DOS中有两个文件A和B，A占用11、12、16和14四个盘块；B占用13、18和20三个盘块。试画出在文件A和B中各盘块间的链接情况及FAT的情况。 　　8.  NTFS文件系统中的文件所采用的是什么样的物理结构?  　　9. 假定一个文件系统的组织方式与MS-DOS相似，在FAT中可有64 K个指针，磁盘的盘块大小为512 B，试问该文件系统能否指引一个512 MB的磁盘? </vt:lpstr>
      <vt:lpstr>　　10. 为了快速访问，又易于更新，当数据为以下形式时，应选用何种文件组织方式?  　　(1) 不经常更新，经常随机访问； 　　(2) 经常更新，经常按一定顺序访问； 　　(3) 经常更新，经常随机访问。 　　11. 在UNIX 中，如果一个盘块的大小为1 KB，每个盘块号占4 个字节，即每块可放256个地址。请转换下列文件的字节偏移量为物理地址： 　　(1)  9999；(2)  18000；(3)  420000。 　　12. 什么是索引文件? 为什么要引入多级索引?  　　13. 试说明增量式索引组织方式。</vt:lpstr>
      <vt:lpstr>　　14. 有一计算机系统利用图8-19所示的位示图来管理空闲盘块。盘块的大小为1 KB，现要为某文件分配两个盘块，试说明盘块的具体分配过程。</vt:lpstr>
      <vt:lpstr>　　15. 某操作系统的磁盘文件空间共有500块，若用字长为32位的位示图管理盘空间，试问： 　　(1) 位示图需多少个字?  　　(2) 第i字第j位对应的块号是多少?  　　(3) 给出申请/归还一块的工作流程。 　　16. 对空闲磁盘空间的管理常采用哪几种分配方式? 在UNIX系统中是采用何种分配方式?  　　17. 可从哪几方面来提高对文件的访问速度?  　　18. 何谓磁盘高速缓存? 在设计磁盘高速缓存时需要考虑哪些问题?  </vt:lpstr>
      <vt:lpstr>　　19. 可以采取哪几种方式将磁盘高速缓存中的数据传送给请求者进程?  　　20. 何谓提前读和延迟写?  　　21. 试说明廉价磁盘冗余阵列RAID的主要优点。 　　22. 在第一级系统容错技术中，包括哪些容错措施? 什么是写后读校验?  　　23. 在第二级系统容错技术中，包括哪些容错措施? 请画图说明之。 　　24. 具有容错功能的集群系统的主要工作模式有哪几种? 请简要说明之。 </vt:lpstr>
      <vt:lpstr>　　25. 为什么要在系统中配置后备系统? 目前常用做后备系统的设备有哪几种?  　　26. 何谓事务? 如何保证事务的原子性?  　　27. 引入检查点的目的是什么? 引入检查点后又如何进行恢复处理?  　　28. 为何引入共享锁? 如何用互斥锁或共享锁来实现事务的顺序性?  　　29. 当系统中有重复文件时，如何保证它们的一致性?  　　30. 如何检查盘块号的一致性? 检查时可能出现哪几种 情况? </vt:lpstr>
      <vt:lpstr>PowerPoint 演示文稿</vt:lpstr>
      <vt:lpstr> 　　　　　　9.1  用 户 接 口  9.1.1  字符显示式联机用户接口 　　不同的OS，其联机用户接口是不同的，即它们的命令形式和用法各不相同，甚至在同一系统中，命令的不同形式构成了不同的用户界面，一般可分为字符显示式联机用户接口和图形化联机用户接口两类。</vt:lpstr>
      <vt:lpstr>　　1. 命令行方式 　　该方式是以行为单位，输入和显示不同的命令。每行长度一般不超过256个字符，一般情况下，以回车符作为一个命令的结束标记。通常，命令的执行采用的是间断式的串行执行方式，即后一个命令的输入一般需等到前一个命令执行结束，如用户键入的一条命令处理完成后系统发出新的命令输入提示符，用户才可以继续输入下一条命令。</vt:lpstr>
      <vt:lpstr>　　2. 批命令方式 　　在操作命令的实际使用过程中，经常遇到需要对多条命令的连续使用、或对若干条命令的重复使用、或对不同命令进行选择性使用的情况，如果用户每次都采用命令行方式将命令一条条由键盘输入，既浪费时间，又容易出错。因此，操作系统都支持一种称为批命令的特别命令方式，允许用户预先把一系列命令组织在一种称为批命令文件的文件中，一次建立，多次执行。使用这种方式可减少用户输入命令的次数，既节省了时间，减少了出错概率，又方便了用户。 </vt:lpstr>
      <vt:lpstr>9.1.2  图形化联机用户接口   　　1. 图形用户接口GUI(Graphics User Interface)的引入 　　虽然用户可以通过命令行方式和批命令方式，取得操作系统的服务，并控制自己的作业运行，但却要牢记各种命令的动词和参数，必须严格按规定的格式输入命令，而且不同操作系统所提供的命令语言的词法、语法、语义及表达形式是不一样的，这样既不方便又花费时间。于是，图形化用户接口GUI(Graphics User Interface)便应运而生。</vt:lpstr>
      <vt:lpstr>　　2. 使用WIMP技术 　　GUI采用了图形化的操作界面，使用WIMP 技术，该技术将窗口(Window)、图标(Icon)、菜单(Menu)、鼠标(Pointing device)和面向对象技术等集成在一起，引入形象的各种图标，将系统的各项功能、各种应用程序和文件直观、逼真地表示出来，形成一个图文并茂的视窗操作环境。 </vt:lpstr>
      <vt:lpstr>　　3.  Windows的GUI简介 　　以Microsoft公司的Windows 操作系统为例，在系统初始化后，OS为终端用户生成了一个运行explorer.exe的进程，它运行一个具有窗口界面的命令解释程序，该窗口是一个特殊的窗口，即桌面。 </vt:lpstr>
      <vt:lpstr>9.1.3  联机命令的类型    　　1. 系统访问类 　　在多用户系统中，为了保证系统的安全性，都毫无例外地设置注册命令Login。凡要在多用户系统的终端上上机的用户，都必须先在系统管理员处获得一合法的注册名和口令。以后，每当用户在接通其所用终端的电源后，便由系统直接调用，并在屏幕上显示出以下的注册命令： 　　　　Login:　　　　/提示用户键入自己的注册名 　　当用户键入正确的注册名并按下回车键后，屏幕上又会出现： 　　　　Password:　　　　/提示用户键入自己的口令</vt:lpstr>
      <vt:lpstr>　　2. 文件操作命令 　　(1) 显示文件命令type，用于将指定文件内容显示在屏幕上。 　　(2) 拷贝文件命令copy，用于实现文件的拷贝。 　　(3) 文件比较命令comp，该命令用于对两个指定文件进行比较，两文件可以在同一个或不同的驱动器上。 　　(4) 重新命名命令Rename，该命令用于将以第一参数命名的文件改成用第二参数给定的名字。 　　(5) 删除文件命令erase，该命令用于删除一个或一组文件，例如，当参数路径名为*.BAK时，表示删除指定目录下的所有其扩展名为 .Bak的文件。</vt:lpstr>
      <vt:lpstr>　　3. 目录操作命令 　　(1) 建立子目录命令mkdir，用于建立指定名字的新目录。 　　(2) 显示目录命令dir，显示指定磁盘中的目录项。 　　(3) 删除子目录命令rmdir，用于删除指定的子目录文件，但不能删除普通文件，而且一次只能删除一个空目录(其中仅含“.”和“..”两个文件)，不能删除根及当前目录。 　　(4) 显示目录结构命令tree，显示指定盘上的所有目录路径及其层次关系。 　　(5) 改变当前目录命令chdir，将当前目录改变为由路径名参数给定的目录。用“..”作参数时，表示应返回到上一级目录下。</vt:lpstr>
      <vt:lpstr>　　4. 其它命令 　　(1) 输入输出重定向命令。 　　(2) 管道连接。  　　(3) 过滤命令。 　　(4) 批命令。 </vt:lpstr>
      <vt:lpstr> 　　　　　9.2  Shell 命令语言   9.2.1  简单命令简介   　　在Shell命令语言中提供了许多不同形式的命令，并允许在一条命令行中有多个命令。如果在一条命令行中仅有一个命令，就把它称为简单命令。实际上，一条简单命令便是一个能完成某种功能的目标程序的名字。</vt:lpstr>
      <vt:lpstr>　　1. 简单命令的格式 　　简单命令的格式比较自由，包括命令名字符的个数及用于分隔命令名、选项、各参数间的空格数等，都是任意的。在UNIX和Linux系统中都规定，命令由小写字母构成，命令可带有参数表，用于给出执行命令时的附加信息，每个参数是一个单词。命令名与参数表之间还可使用一种称为选项的自变量，用减号开始，后跟一个或多个字母、数字。一条命令可有多个选项，用于改变命令执行动作的类型。 </vt:lpstr>
      <vt:lpstr>　　2. 简单命令的分类 　　在Linux或UNIX系统中，一般把简单命令分为两类： 　　(1) 系统提供的标准命令，包括调用各种语言处理程序、实用程序等，其数量随系统版本的不同而有所差异，系统管理员可以增添新的系统标准命令。 　　(2) 用户自定义的命令。系统管理员和用户自行定义的命令的执行方式与系统标准命令的执行方式相同。</vt:lpstr>
      <vt:lpstr>　　对于简单命令，还可根据命令是否包含在Shell内部，即是否常驻内存，而分为内部命令和外部命令两类： 　　(1) 内部命令。Shell中少数标准命令，如改变工作目录命令cd等，是包含在Shell内部的，作为内部命令常驻内存。 　　(2) 外部命令。Shell中大多数的命令如拷贝命令cp和移动命令rm等，均保存于外存(盘)上，即每个命令是存在于文件系统中某个目录下的单独程序。这样做的好处在于，可以很大程度地节省内存空间。</vt:lpstr>
      <vt:lpstr>　　3.  Shell的种类    　　现在流行的Shell有多种类型，下面简单介绍几种流行的Shell： 　　(1)  Bourne Shell。 　　(2)  C Shell。C Shell是一种比B Shell更适于编程的Shell，是标准BSD(Berkeley System Distribution)命令解释。 　　(3)  Korn Shell。Korn Shell集合了C Shell和B Shell的优点，并且和B Shell完全兼容，它的名字是K Sh。 </vt:lpstr>
      <vt:lpstr>9.2.2  简单命令的类型     　　根据简单命令功能的不同，可将它们分成如下五大类：  　　1. 进入与退出系统 　　(1) 进入系统，也称为注册。 　　(2) 退出系统。</vt:lpstr>
      <vt:lpstr>　　2. 文件操作命令 　　(1) 显示文件内容命令cat。 　　(2) 复制文件副本的命令cp。 　　(3) 对已有文件改名的命令mv。 　　(4) 撤消文件的命令rm。 　　(5) 确定文件类型的命令file。</vt:lpstr>
      <vt:lpstr>　　3. 目录操作命令 　　(1) 建立目录的命令mkdir(简称md)。 　　(2) 撤消目录的命令rmdir(简称rd)。 　　(3) 改变工作目录的命令cd。 </vt:lpstr>
      <vt:lpstr>　　4. 系统询问命令 　　(1) 访问当前日期和时间命令date。 　　(2) 询问系统当前用户的命令who。 　　(3) 显示当前目录路径名的命令pwd。 </vt:lpstr>
      <vt:lpstr>9.2.3  重定向与管道命令 　　1. 重定向命令 　　在Linux系统中，由系统定义了三个文件。其中，有两个分别称为标准输入和标准输出的文件，各对应于终端键盘输入和终端屏幕输出。它们是在用户注册时，由Login程序打开的。这样，在用户程序执行时，隐含的标准输入是键盘输入，标准输出即屏幕(输出)显示。但用户程序中可能不要求从键盘输入，而是从某个指定文件上读取信息供程序使用；同样，用户可能希望把程序执行时所产生的结果数据写到某个指定文件中而非屏幕上。 </vt:lpstr>
      <vt:lpstr>　　2. 管道命令 　　人们又进一步把重定向思想加以扩充，用符号“|”来连接两条命令，使其前一条命令的输出作为后一条命令的输入。 </vt:lpstr>
      <vt:lpstr>9.2.4  通信命令    　　1. 信箱通信命令mail 　　信箱通信是作为在UNIX的各用户之间进行非交互式通信的工具。发信者把要发送的消息写成信件，“邮寄”到对方的信箱中。 </vt:lpstr>
      <vt:lpstr>　　2. 对话通信命令write 　　用这条命令可以使用户与当前在系统中的其他用户直接进行联机通信。 </vt:lpstr>
      <vt:lpstr>　　3. 允许或拒绝接收消息的mesg命令 　　其格式为： 　 　　　　mesg[-n][-y]</vt:lpstr>
      <vt:lpstr>9.2.5  后台命令    　　有些命令需要执行很长的时间，这样，当用户键入该命令后，便会发现自己已无事可做，要一直等到该命令执行完毕，方可再键入下一条命令。这时用户自然会想到应该利用这段时间去做些别的事。UNIX系统提供了这种机制，用户可以在这种命令后面再加上“&amp;”号，以告诉Shell将该命令放在后台执行，以便用户能在前台继续键入其它命令，完成其它工作。</vt:lpstr>
      <vt:lpstr> 　　　　9.3  联机命令接口的实现  9.3.1  键盘终端处理程序    　　在微机或终端上所配置的键盘终端处理程序应具有下述几方面的功能：① 接收用户从终端上打入的字符；② 字符缓冲，用于暂存所接收的字符；③ 回送显示；④ 屏幕编辑；⑤ 特殊字符处理。</vt:lpstr>
      <vt:lpstr>　　1. 字符接收功能 　　为了实现人机交互，键盘终端处理程序必须能够接收从终端输入的字符，并将之传送给用户程序。有两种方式可实现字符接收功能： 　　(1) 面向字符方式。 　　(2) 面向行方式。 </vt:lpstr>
      <vt:lpstr>　　2. 字符缓冲功能 　　为了能暂存从终端键入的字符，以降低中断处理器的频率，在终端处理程序中，还必须具有字符缓冲功能。字符缓冲可采用以下两种方式之一： 　　(1) 专用缓冲方式。 　　(2) 公用缓冲方式。 </vt:lpstr>
      <vt:lpstr>PowerPoint 演示文稿</vt:lpstr>
      <vt:lpstr>　　3. 回送显示 　　回送显示(回显)是指每当用户从键盘输入一个字符后，终端处理程序便将该字符送往屏幕显示。有些终端的回显由硬件实现，其速度较快，但往往会引起麻烦。如当用户键入口令时，为防止口令被盗用，显然不该有回显。此外，用硬件实现回显也缺乏灵活性，因而近年来多改用软件来实现回显，这样可以做到在用户需要时才回显。 </vt:lpstr>
      <vt:lpstr>　　4. 屏幕编辑 　　用户经常希望能对从键盘打入的数据(字符)进行修改，如删除(插入)一个或多个字符。为此，在终端处理程序中，还应能实现屏幕编辑功能，包括能提供若干个编辑键。常用的编辑键有： 　　(1) 删除字符键。 　　(2) 删除一行键。 　　(3) 插入键。 　　(4) 移动光标键。 　　(5) 屏幕上卷或下移键等。</vt:lpstr>
      <vt:lpstr>　　5. 特殊字符处理 　　终端处理程序必须能对若干特殊字符进行及时处理，这些字符是： 　　(1) 中断字符。 　　(2) 停止上卷字符。 　　(3) 恢复上卷字符。 </vt:lpstr>
      <vt:lpstr>9.3.2  MS-DOS解释程序    　　1. 命令解释程序的作用 　　在联机操作方式下，终端处理程序把用户键入的信息送键盘缓冲区中保存。一旦用户键入回车符，便立即把控制权交给命令解释程序。显然，对于不同的命令，应有能完成特定功能的命令处理程序与之对应。可见，命令解释程序的主要作用是在屏幕上给出提示符，请用户键入命令，然后读入该命令，识别命令，再转到相应命令处理程序的入口地址，把控制权交给该处理程序去执行，并将处理结果送屏幕上显示。若用户键入的命令有错，而命令解释程序未能予以识别，或在执行中间出现问题时，则应显示出某一出错信息。</vt:lpstr>
      <vt:lpstr>　　2. 命令解释程序的组成 　　MS-DOS是1981年由Microsoft公司开发的、 配置在微机上的OS。随着微机的发展，MS-DOS的版本也在不断升级，由开始时的1.0版本升级到1994年的6.X版本。在此期间，它已是事实上的16位微机OS的标准。我们以MS-DOS操作系统中的COMMAND.COM处理程序为例来说明命令解释程序的组成。它包括以下三部分： 　　(1) 常驻部分。 　　(2) 初始化部分。 　　(3) 暂存部分。 </vt:lpstr>
      <vt:lpstr>　　3. 命令解释程序的工作流程 　　系统在接通电源或复位后，初始化部分获得控制权，对整个系统完成初始化工作，并自动执行AUTOEXEC.BAT文件，之后便把控制权交给暂存部分。暂存部分首先读入键盘缓冲区中的命令，判别其文件名、扩展名及驱动器名是否正确。若发现有错，在给出出错信息后返回；若无错，再识别该命令。 </vt:lpstr>
      <vt:lpstr>PowerPoint 演示文稿</vt:lpstr>
      <vt:lpstr>9.3.3  Shell解释程序 　　1.  Shell命令的特点 　　前面我们介绍了MS-DOS的命令解释程序，它非常简单。而Shell命令解释程序就复杂得多，这主要是因为Shell命令的类型多而复杂所致。主要表现如下： 　　(1) 一条命令行中含有多个命令。 　　(2) 具有不同的分隔符。</vt:lpstr>
      <vt:lpstr>　　2. 二叉树结构的命令行树 　　1) 命令表型结点 　　Shell命令解释程序按命令行语句的结构顺序进行检查，每当遇到“；”及“&amp;”分隔符时便为之建立一个命令表型结点，将分隔符左面部分构成该结点的左子树，右面部分构成右子树。例如下面的命令行所构成的命令树如图9-3所示： 　　　Command 1；Command 2；&amp; Command 3</vt:lpstr>
      <vt:lpstr>PowerPoint 演示文稿</vt:lpstr>
      <vt:lpstr>　　2) 管道文件型结点 　　当Shell命令解释程序遇到管道算符“Ι”时，先为之建立一个管道文件型结点，再将分隔符左面部分构成该结点的左子树，右面部分构成右子树。例如对下面的命令行所构成的命令树如图9-4所示： 　　　　Command 1 Ι Command 2 Ι  Command 3</vt:lpstr>
      <vt:lpstr>PowerPoint 演示文稿</vt:lpstr>
      <vt:lpstr>　　3) 简单命令型结点 　　对于简单命令，在命令行中仅有一条命令，它是属于可以立即执行的命令，系统无需为它建立二叉树结构的命令行树。当命令解释程序读入键盘缓冲区中的命令后，若判定它是简单命令，再进一步确定是否是内部命令。 </vt:lpstr>
      <vt:lpstr>　　3.  Linux命令解释程序的工作流程    　　在Linux系统中，系统初启后，内核为每个终端用户建立一个进程，去执行Shell解释程序。 </vt:lpstr>
      <vt:lpstr>PowerPoint 演示文稿</vt:lpstr>
      <vt:lpstr> 　　　9.4  系统调用的概念和类型  9.4.1  系统调用的基本概念    　　在计算机系统中，通常运行着两类程序：系统程序和应用程序。为了防止应用程序对OS的破坏，应用程序和OS的内核是运行在不同的状态，即OS的内核是运行在系统态，而应用程序是运行在用户态。</vt:lpstr>
      <vt:lpstr>　　1. 系统态和用户态 　　如在2.3.1小节中所述，在计算机系统中设置了两种状态：系统态(或称为核心态)和用户态。在实际运行过程中，处理机会在系统态和用户态间切换。相应地，现代多数OS将CPU的指令集分为特权指令和非特权指令两类。 　　(1) 特权指令。 　　(2) 非特权指令。 </vt:lpstr>
      <vt:lpstr>　　2. 系统调用 　　在OS中提供系统调用的目的，是使应用程序可以通过它间接调用OS中的相关过程，取得相应的服务。系统调用在本质上是应用程序请求OS内核完成某功能时的一种过程调用，但它是一种特殊的过程调用，它与一般的过程调用有下述几方面的明显差别： 　　(1) 运行在不同的系统状态。 　　(2) 状态的转换。 　　(3) 返回问题。 　　(4) 嵌套调用。 </vt:lpstr>
      <vt:lpstr>PowerPoint 演示文稿</vt:lpstr>
      <vt:lpstr>　　3. 中断机制 　　系统调用是通过中断机制实现的，并且一个操作系统的所有系统调用，都通过同一个中断入口来实现。如MS-DOS提供了INT 21H，应用程序通过该中断获取操作系统的服务。</vt:lpstr>
      <vt:lpstr>9.4.2  系统调用的类型    　　1. 进程控制类系统调用 　　主要用于对进程控制的系统调用有： 　　(1) 创建和终止进程的系统调用。 　　(2) 获得和设置进程属性的系统调用。 　　(3) 等待某事件出现的系统调用。 </vt:lpstr>
      <vt:lpstr>　　2. 文件操纵类系统调用 　　对文件进行操纵的主要系统调用如下： 　　(1) 创建和删除文件。 　　(2) 打开和关闭文件的系统调用。 　　(3) 读和写文件的系统调用。 </vt:lpstr>
      <vt:lpstr>　　3. 进程通信类系统调用 　　在单处理机系统中，OS经常采用消息传递方式和共享存储区方式。当采用消息传递方式时，在通信前需先打开一个连接。为此，应由源进程发出一条打开连接的系统调用，而目标进程则应利用接受连接的系统调用表示同意进行通信；然后，在源和目标进程之间便可开始通信。可以利用发送消息的系统调用或者用接收消息的系统调用来交换信息。通信结束后，还须再利用关闭连接的系统调用结束通信。</vt:lpstr>
      <vt:lpstr>9.4.3  POSIX标准 　　目前许多操作系统都提供了上面所介绍的各种类型的系统调用，实现的功能也相类似，但在实现的细节和形式方面却相差很大，这种差异给实现应用程序与操作系统平台的无关性带来了很大的困难。为解决这一问题，国际标准化组织ISO给出的有关系统调用的国际标准POSIX1003.1(Portable Operating System IX)，也称为“基于UNIX的可移植操作系统接口”。</vt:lpstr>
      <vt:lpstr>PowerPoint 演示文稿</vt:lpstr>
      <vt:lpstr> 　　　　　　9.5  UNIX系统调用  9.5.1  进程控制 　　该类系统调用包括创建进程的系统调用fork、终止进程的系统调用exit、等待子进程结束的系统调用wait等十多条。</vt:lpstr>
      <vt:lpstr>　　1. 进程的创建和终止 　　(1) 创建进程(fork)。 　　(2) 终止进程(exit)。 </vt:lpstr>
      <vt:lpstr>　　2. 改变进程映像和等待 　　(1) 执行一个文件(exec)。 　　(2) 等待子进程结束(wait)。 </vt:lpstr>
      <vt:lpstr>　　3. 其它进程调用 　　(1) 获得进程ID。 　　(2) 获得用户ID。 　　(3) 进程暂停(pause)。 </vt:lpstr>
      <vt:lpstr>9.5.2  文件操纵 　　用于对文件进行操纵的系统调用是数量最多的一类系统调用，其中包括创建文件、 打开文件、关闭文件、读文件及写文件等二十多条。</vt:lpstr>
      <vt:lpstr>　　1. 文件的创建和删除 　　(1) 创建文件(creat)。  　　(2) 删除文件。 </vt:lpstr>
      <vt:lpstr>　　2. 文件的打开和关闭 　　(1) 打开文件(open)。 　　(2) 关闭文件(close)。 </vt:lpstr>
      <vt:lpstr>　　3. 文件的读和写 　　读和写文件的系统调用是read和write。仅当用户利用open打开指定文件后，方可调用read或write对文件执行读或写操作。两个系统调用都要求用户提供三个输入参数：① 文件描述符fd。② buf缓冲区首址。对读而言，这是用户所要求的信息传送的目标地址；对写而言，则是信息传送的源地址。③ 用户要求传送的字节数nbyte。</vt:lpstr>
      <vt:lpstr>　　4. 建立与文件的连接和去连接 　　(1) 连接(link)。  　　(2) 去连接(unlink)。 </vt:lpstr>
      <vt:lpstr>9.5.3  进程通信和信息保护    　　1. 进程通信 　　(1) 消息机制。 　　(2) 共享存储器机制。 　　(3) 信号量机制。 </vt:lpstr>
      <vt:lpstr>　　2. 信息维护 　　在UNIX系统中，设置了许多条用于系统维护的系统调用，下面介绍常用的几条。 　　(1) 设置和获得时间。 　　(2) 获得进程和子进程时间(times)。 　　(3) 设置文件访问和修改时间(utime)。 　　(4) 获得当前UNIX系统的名称(uname)。 </vt:lpstr>
      <vt:lpstr>　　　　　9.6  系统调用的实现  　　系统调用的实现与一般过程调用的实现相比，两者间有很大差异。对于系统调用，控制是由原来的用户态转换为系统态，这是借助于陷入机制来完成的，在该机制中包括陷入硬件机构及陷入处理程序两部分。 </vt:lpstr>
      <vt:lpstr>9.6.1  系统调用的实现方法 　　1. 系统调用号和参数的设置   　　往往在一个系统中设置了许多条系统调用，并赋予每条系统调用一个唯一的系统调用号。在系统调用命令(陷入指令)中把相应的系统调用号传递给中断和陷入机制的方法有很多，在有的系统中，直接把系统调用号放在系统调用命令(陷入指令)中，如 IBM 370和早期的UNIX系统，是把系统调用命令的低8位用于存放系统调用号；在另一些系统中，则将系统调用号装入某指定寄存器或内存单元中，如MS-DOS是将系统调用号放在AH寄存器中，Linux则是利用EAX寄存器来存放应用程序传递的系统调用号。</vt:lpstr>
      <vt:lpstr>　　每一条系统调用都含有若干个参数，在执行系统调用时，如何设置系统调用所需的参数，即如何将这些参数传递给陷入处理机构和系统内部的子程序(过程)，常用的实现方式有以下几种： 　　(1) 陷入指令自带方式。 　　(2) 直接将参数送入相应的寄存器中。  　　(3) 参数表方式。 </vt:lpstr>
      <vt:lpstr>PowerPoint 演示文稿</vt:lpstr>
      <vt:lpstr>　　2. 系统调用的处理步骤    　　在设置了系统调用号和参数后，便可执行一条系统调用命令。不同的系统可采用不同的执行方式。在UNIX系统中，是执行CHMK命令；而在MS-DOS中则是执行INT 21软中断。 </vt:lpstr>
      <vt:lpstr>　　3. 系统调用处理子程序的处理过程    　　系统调用的功能主要是由系统调用子程序来完成的。对于不同的系统调用，其处理程序将执行不同的功能。 </vt:lpstr>
      <vt:lpstr>9.6.2  UNIX系统调用的实现   　　1.  CPU环境保护 　　当用户程序处在用户态，且在执行系统调用命令(即CHMK命令)之前，应在用户空间提供系统调用所需的参数表，并将该参数表的地址送入R0寄存器。在执行CHMK命令后，处理机将由用户态转为核心态，并由硬件自动地将处理机状态长字(PSL)、程序计数器(PC)和代码操作数(code)压入用户核心栈，继而从中断和陷入向量表中取出trap.S的入口地址，然后便转入中断和陷入总控程序trap.S中执行。</vt:lpstr>
      <vt:lpstr>　　2.  AP和FP指针 　　为了实现系统调用的嵌套使用，在系统中还设置了两个指针，其一是系统调用参数表指针AP，用于指示正在执行的系统调用所需参数表的地址，通常是把该地址放在某个寄存器中，例如放在R12中；再者，还须设置一个调用栈帧指针。所谓调用栈帧(或简称栈帧)，是指每个系统调用需要保存而被压入用户核心栈的所有数据项；而栈帧指针FP则是用于指示本次系统调用所保存的数据项。每当出现新的系统调用时，还须将AP和FP303压入栈中，图9-9示出了在trap.S总控程序执行后用户核心栈的情况。</vt:lpstr>
      <vt:lpstr>PowerPoint 演示文稿</vt:lpstr>
      <vt:lpstr>　　3. 确定系统调用号 　　由上所述得知，在中断和陷入发生后，应先经硬件陷入机构予以处理，再进入中断和陷入总控程序trap.S，在保护好CPU现场后再调用trap.C继续处理。 </vt:lpstr>
      <vt:lpstr>　　4. 参数传送 　　参数传送是指由trap.C程序将系统调用参数表中的内容从用户区传送到User结构的U.U-arg中，供系统调用处理程序使用。 </vt:lpstr>
      <vt:lpstr>　　5. 利用系统调用定义表转入相应的处理程序 　　在UNIX系统中，对于不同(编号)的系统调用，都设置了与之相应的处理子程序。为使不同的系统调用能方便地转入其相应的处理子程序，也将各处理子程序的入口地址放入了系统调用定义表即Sysent[]中。</vt:lpstr>
      <vt:lpstr>　　6. 系统调用返回前的公共处理 　　在UNIX系统中，进程调度的主要依据是进程的动态优先级。随着进程执行时间的加长，其优先级将逐步降低。每当执行了系统调用命令并由系统调用处理子程序返回到trap.C后，都将重新计算该进程的优先级；另外，在系统调用执行过程中，若发生了错误使进程无法继续运行时，系统会设置再调度标志。处理子程序在计算了进程的优先级后，又去检查该再调度标志是否已又被设置。若已设置，便调用switch调度程序，再去从所有的就绪进程中选择优先级最高的进程，把处理机让给该进程去运行。</vt:lpstr>
      <vt:lpstr>9.6.5  Linux系统调用   　　与UNIX相似，Linux采用类似技术实现系统调用。Linux系统在CPU的保护模式下提供了四个特权级别，目前内核都只用到了其中的两个特权级别，分别为“特权级0”(即内核态)和“特权级3”(即用户态)。用户对系统调用不能任意拦截和修改，以保证内核的安全性。Linux最多可以有190个系统调用。应用程序和Shell需要通过系统调用机制访问Linux内核(功能)。 </vt:lpstr>
      <vt:lpstr>9.6.6  Win32的应用程序接口    　　首先需要说明的是应用程序接口(API)与系统调用的区别和联系。API是一个函数的定义，说明如何获得一个给定的服务，而系统调用是通过中断向内核发出的一个请求。一个API函数可能不与任何系统调用相对应，也可以调用若干个系统调用，不同的API函数可能封装了相同的系统调用。</vt:lpstr>
      <vt:lpstr>　　　　　　习    题   　　1. 操作系统用户接口中包括哪几种接口? 它们分别适用于哪种情况?  　　2. 什么是WIMP 技术? 它被应用到何种场合?  　　3. 联机命令通常有哪几种类型? 每种类型中包括哪些主要命令?  　　4. 什么是输入输出重定向? 举例说明之。 　　5. 何谓管道联接? 举例说明之。 　　6. 为了将已存文件改名，应用什么UNIX命令? </vt:lpstr>
      <vt:lpstr>　　7. 要想将工作目录移到目录树的某指定结点上，应使用什么命令?  　　8. 如果希望把file 1的内容附加到原有的文件file 2的末尾，应用什么命令?  　　9. 试比较mail和write命令的作用有何不同。 　　10. 联机命令接口由哪几部分组成?  　　11. 终端设备处理程序的主要作用是什么? 它具有哪些功能?  　　12. 命令解释程序的主要功能是什么?  　　13. 试说明MS-DOS的命令处理程序COMMAND.COM的工作流程。 　　14. Shell命令有何特点? 它对命令解释程序有何影响。</vt:lpstr>
      <vt:lpstr>　　15. 试举例说明如何建立二叉树结构的命令行树。  　　16. 试比较一般的过程调用与系统调用。 　　17. 系统调用有哪几种类型?  　　18. 如何设置系统调用所需的参数?  　　19. 试说明系统调用的处理步骤。 　　20. 为什么在访问文件之前，要用open系统调用先打开该文件?  　　21. 在UNIX系统中是否设置了专门用来删除文件的系统调用? 为什么? </vt:lpstr>
      <vt:lpstr>　　22. 在IPC软件包中包含哪几种通信机制? 在每种通信机制中设置了哪些系统调用?  　　23.  trap.S是什么程序? 它完成哪些主要功能?  　　24. 在UNIX系统内，被保护的CPU环境中包含哪些数据项?  　　25.  trap.C是什么程序? 它将完成哪些处理?  　　26. 为方便转入系统调用处理程序，在UNIX系统中配置了什么样的数据结构? </vt:lpstr>
      <vt:lpstr>PowerPoint 演示文稿</vt:lpstr>
      <vt:lpstr> 　　10.1  多处理机系统的基本概念  10.1.1  多处理机系统的引入 　　进入70年代后，已采用多处理机的系统结构从提高运行速度方面来增强系统性能。实际上，多处理机系统MPS就是采用并行技术，令多个单CPU同时运行，使总体的计算能力比单CPU计算机系统的强大得多。 </vt:lpstr>
      <vt:lpstr>　　1.  CPU的时钟频率问题 　　在早期，人们首先是采用提高CPU时钟频率的方法提高计算速度。CPU的时钟频率已从早期的每秒钟嘀嗒数十次，发展到现在的数兆赫兹(GHz)，这主要得益于芯片制造工艺水平的提高。</vt:lpstr>
      <vt:lpstr>　　2. 增加系统吞吐量 　　随着系统中处理机数目的增加，系统的处理能力也相应增强，显然，这可使系统在单位时间内完成更多的工作，即增加系统吞吐量。当然，为了能使多个处理机协调地工作，系统也必须为此付出一定的开销。因此，利用n台处理机运行时所获得的加速比，并不能达到一台处理机时的n倍。</vt:lpstr>
      <vt:lpstr>　　3. 节省投资 　　在达到相同处理能力的情况下，与n台独立的计算机相比，采用具有n个处理机的系统，可以更节省费用。这是因为，此时的n个处理机可以做在同一个机箱中，使用同一个电源和共享一部分资源，如外设、内存等。</vt:lpstr>
      <vt:lpstr>　　4. 提高系统可靠性 　　在MPS中，通常都具有系统重构的功能，即当其中任何一个处理机发生故障时，系统可以进行重构，然后继续运行。亦即可以立即将故障处理机上所处理的任务迁移到其它的一个或多个处理机上继续处理，保证整个系统仍能正常运行，其影响仅仅表现为系统性能上的少许降低。例如，对于一个含有10个CPU的系统，如果其中某一个CPU出现故障，整个系统性能大约降低10%。</vt:lpstr>
      <vt:lpstr>10.1.2  多处理机系统的类型 　　1．紧密耦合MPS和松弛耦合MPS 　　从多处理机之间耦合的紧密程度上，可把MPS分为两类： 　　(1) 紧密耦合(Tightly Coupled)MPS。  　　(2) 松散耦合(Loosely Coupled)MPS。 </vt:lpstr>
      <vt:lpstr>　　2. 对称多处理器系统和非对称多处理器系统 　　根据系统中所用处理器的相同与否，可将MPS分为如下两类： 　　(1) 对称多处理器系统SMPS(Symmetric Multiprocessor System)。 　　(2) 非对称多处理器系统ASMPS (Asymmetric Multiprocessor System)。 </vt:lpstr>
      <vt:lpstr> 　　　　10.2  多处理机系统的结构  10.2.1  UMA多处理机系统的结构 　　所谓UMA(Uniform Memory Access)，即统一内存访问(也称一致性内存访问)。在这种结构的多处理机系统中，各处理器单元(CPU)在功能和结构上都是相同的，在处理上没有主从之分(即属于SMP系统)，每个处理机可以访问不同模块中的存储器单元，并且对于每个存储器单元的读写速度是相同的。 </vt:lpstr>
      <vt:lpstr>　　1. 基于单总线的SMP结构 　　如图10-1(a)所示，在这种结构的系统中，把多个处理器与一个集中的存储器相连，所有处理器都通过公用总线访问同一个系统的物理存储器，每个处理机可以访问不同存储器模块中的单元，以及与其它处理机进行通信。这就意味着该系统只需要运行操作系统的一个拷贝，因此，为单处理器系统编写的应用程序可以直接移植到这种系统中运行。 </vt:lpstr>
      <vt:lpstr>PowerPoint 演示文稿</vt:lpstr>
      <vt:lpstr>　　2. 使用多层总线的SMP结构 　　对于单总线结构中存在的总线瓶颈问题的另一个解决方法，就是使用多层总线结构。在这种结构中，系统中所有的CPU不仅共享一个高速缓存，还有一个本地私有的存储器，如图10-1(c)所示。 </vt:lpstr>
      <vt:lpstr>　　3. 使用单级交叉开关的系统结构 　　在这种结构中，利用电话交换系统中使用交叉开关(crossbar switch)的方法，如图10-2所示，将系统中所有的CPU与存储器结点，通过交叉开关阵列相互连接。每个交叉开关均为其中两个结点(CPU与存储器模块)之间提供一条专用连接通路，从而避免了在多个 CPU之间因为要访问存储器模块所形成的对链路的争夺。而且，在任意两个结点(CPU与CPU)之间也都能找到一个交叉开关，在它们之间建立专用连接通路，方便CPU之间的通信。</vt:lpstr>
      <vt:lpstr>PowerPoint 演示文稿</vt:lpstr>
      <vt:lpstr>　　4. 使用多级交换网络的系统结构 　　图10-3(a)是一个最简单的2 × 2交叉开关，它有两个输入和两个输出。送入任一输入的信息可以交换到任一输出线上。可以将这样的多级小交换开关分级连接起来，形成多级交叉开关网络，如图10-3(b)所示，图中的1A、2A、…、1B、…、3C等都是一个交叉开关级，在相邻级别的交叉开关之间设置固定的物理连接。处理机和存储器模块分别位于网络的两侧，每台处理机通过网络访问存储器模块，而且所有处理机的访问方式都是一样的，机会均等。</vt:lpstr>
      <vt:lpstr>PowerPoint 演示文稿</vt:lpstr>
      <vt:lpstr>10.2.2  NUMA多处理机系统结构 　　1.  NUMA结构和特点 　　所谓NUMA(Nonuniform-Memory- Access)，即非统一内存访问(也称非一致存储访问)。在这种结构的多处理机系统中，其访问时间随存储字的位置不同而变化，系统中的公共存储期和分布在所有处理机的本地存储器共同构成了系统的全局地址空间，可被所有的处理机访问。</vt:lpstr>
      <vt:lpstr>PowerPoint 演示文稿</vt:lpstr>
      <vt:lpstr>　　2.  CC-NUMA构造方法 　　目前，对于构造大型的CC-NUMA多处理机系统，最常用的方法是采用基于目录的多处理机。其基本思想是：对于系统中每一个CPU所拥有的若干高速缓存单元，都以一定数量的单元为一组，构成一个高速缓存块，为每个CPU配置一张高速缓存块目录表(下简称目录表)，对每一个高速缓存块的位置和状态进行记录和维护。每个CPU的每条访问存储器单元的指令都必须首先查询这张表，从中判断该存储器单元是否在目录表中，即其内容是否已存在于某个高速缓存块中，并进行相应的操作。 </vt:lpstr>
      <vt:lpstr>PowerPoint 演示文稿</vt:lpstr>
      <vt:lpstr> 　10.3  多处理机操作系统的特征与分类  10.3.1  多处理机操作系统的特征 　　多处理机操作系统是在单机多道程序系统的基础上发展起来的，它们之间有许多相似之处，但也存在着较大的差异。归纳起来，多处理机操作系统具有以下几方面的新特征：</vt:lpstr>
      <vt:lpstr>　　1. 并行性 　　单机多道程序系统的主要目标是，为用户建立多个虚拟处理机以及模拟多处理机环境，使程序能并发执行，从而改善资源利用率并提高系统的吞吐量。而在多处理机系统中，由于存在着多个实处理机，已经可使多个进程并行执行，因此，多处理机操作系统的主要目标应是进一步增强程序执行的并行性程度，以获得更高的系统吞吐量及提高系统的运算速度。 </vt:lpstr>
      <vt:lpstr>　　2. 分布性 　　在单处理机系统中，所有的任务都是在同一台处理机上执行的，所有的文件和资源也都处于操作系统的统一管理之下。然而对于多处理机系统而言，无论其结构如何，在任务、资源和对它们的控制等方面，都呈现出一定的分布性。这种情况，在松散耦合系统中表现尤其明显： 　　(1) 任务的分布 　　(2) 资源的分布 　　(3) 控制的分布</vt:lpstr>
      <vt:lpstr>　　3. 机间的通信和同步性 　　在多处理机系统中，不仅在同一处理机上并发执行的诸进程之间，由于资源共享和相互合作的需要，须实现同步和通信，而且在不同处理机上运行的不同进程之间，也需要进行同步和通信，除了它们之间也需要资源共享和相互合作外，这对于提高程序执行的并行性、改善系统的性能至关重要。 </vt:lpstr>
      <vt:lpstr>　　4. 可重构性 　　为提高系统的可靠性，在多处理机系统中，应使操作系统具有这样的能力：当系统中某个处理机或存储模块等资源发生故障时，系统能够自动切除故障资源，换上备份资源，并对系统进行重构，保证其能继续工作。 </vt:lpstr>
      <vt:lpstr>10.3.2  多处理机操作系统的功能 　　1. 进程管理 　　对于多处理机系统中的进程管理，主要体现在进程同步和进程通信几个方面： 　　1) 进程同步 　　2) 进程通信 　　3) 进程调度 </vt:lpstr>
      <vt:lpstr>　　2. 存储器管理 　　在多处理机环境下，通常每个处理机都有属于自己局部的(本地)存储器，也有可供多个处理机所共享的(系统)存储器。每个处理机在访问本地存储器模块时，与访问系统存储器或其它处理机的局部存储器模块(统称远地存储器)时相比，所花费的时间也可能是不同的。</vt:lpstr>
      <vt:lpstr>　　因此，在多处理机系统中，存储器系统的结构十分复杂，致使对存储器系统的管理也变得非常复杂：除了需要具有单机多道程序系统中的地址变换机构和虚拟存储器功能外，还应增强和增加下面的功能和机制： 　　(1) 地址变换机构。  　　(2) 访问冲突仲裁机构。 　　(3) 数据一致性机制。</vt:lpstr>
      <vt:lpstr>　　3. 文件管理 　　在单处理机系统中，通常只有一个文件系统，所有的文件都存放在磁盘上，采用集中统一管理方式，也称为集中式文件系统。而在多处理机系统中，则可能采用以下三种文件系统管理方式： 　　(1) 集中式。 　　(2) 分散式。 　　(3) 分布式。 </vt:lpstr>
      <vt:lpstr>　　4. 系统重构 　　在单处理机系统中，一旦处理机发生故障，将引发整个系统的崩溃。但在多处理机系统中，尤其是在对称多处理机系统中，由于各处理机的结构和功能相同，为了提高系统的可靠性，应使操作系统具有重构能力，即当系统中某个处理机或存储块等资源发生故障时，系统能够自动切除故障资源并换上备份资源，使之继续工作。如果没有备份资源，则重构系统使之降级运行。如果在故障的处理机上有进程亟待执行，操作系统应能安全地把它迁移到其它处理机上继续运行，对处于故障处的其它可利用资源同样也予以安全转移。 </vt:lpstr>
      <vt:lpstr>10.3.3  多处理机操作系统的类型  　　1. 主从式(master-slave)  　　在这种类型的操作系统中，有一台特定的处理机被称为主处理机(Master Processor)，其它处理机则称为从处理机。操作系统始终运行在主处理机上，负责保持和记录系统中所有处理机的属性、状态等信息，而将其它从处理机视做为可调度和分配的资源，负责为它们分配任务。从处理机不具有调度功能，只能运行主处理机分配给它的任务。</vt:lpstr>
      <vt:lpstr>　　主从式操作系统具有如下优缺点： 　　(1) 易于实现。 　　(2) 资源利用率低。 　　(3) 安全性较差。 </vt:lpstr>
      <vt:lpstr>　　2. 独立监督式(separate supervisor System) 　　独立监督式操作系统具有如下的优缺点： 　　(1) 自主性强。 　　(2) 可靠性高。 　　(3) 实现复杂。 　　(4) 存储空间开销大。 　　(5) 处理机负载不平衡。</vt:lpstr>
      <vt:lpstr>　　3. 浮动监督式(floating supervisor Control Mode) 　　浮动监督式，也称为浮动管理程序控制方式，这是最复杂的，但也是最有效、最灵活的一种多处理机操作系统方式，常用于紧密耦合式的对称多处理机系统中。 </vt:lpstr>
      <vt:lpstr>　　浮动监督式操作系统具有如下的优缺点： 　　(1) 高灵活性。 　　(2) 高可靠性。 　　(3) 负责均衡。 　　(4) 实现复杂。 </vt:lpstr>
      <vt:lpstr>　　　　 10.4  进 程 同 步  　　在多处理机系统中，进程间的同步显得更加重要和复杂。在紧密耦合多处理机中，多个处理机是共享存储的，因此各处理机上的诸进程之间可通过该共享存储来实现同步，进程间的同步实现相对也比较简单。但对于松散耦合的多处理机，进程之间的同步可能采取的方式较多且复杂，可分为集中式和分布式两大类同步方式。</vt:lpstr>
      <vt:lpstr>10.4.1  集中式与分布式同步方式 　　1. 中心同步实体 　　为实现进程之间的同步，系统中必须有相应的同步实体(Synchronizing Entity)，如硬件锁、信号量以及进程等。如果该同步实体满足下述两个条件，则称之为中心同步实体： 　　(1) 具有唯一的名字，并且为彼此必须同步的所有进程所知道。 　　(2) 在任何时刻，这些进程中的任何一个都可以访问该同步实体。</vt:lpstr>
      <vt:lpstr>　　2. 集中式同步机构 　　基于中心同步实体所构成的所有同步机构被称为集中式同步机构。相应的，其它同步机构则称为非集中式同步机构。 </vt:lpstr>
      <vt:lpstr>　　3. 集中式与分布式同步算法 　　在多处理机系统中，为实现进程同步，往往还需要有相应的同步算法支持同步机构，一般分为以下两种： 　　(1) 集中式同步算法。 　　(2) 分布式同步算法。 </vt:lpstr>
      <vt:lpstr>　　4. 中心进程方式 　　该方式是在系统中设置一个中心进程(或称为协调进程)，该进程保存了所有用户的存取权限、冲突图(conflict graph)等信息。 </vt:lpstr>
      <vt:lpstr>10.4.2  自旋锁(spin lock) 　　1. 自旋锁的引入 　　如前所述，在单CPU系统中，CPU在执行读—修改—写原语操作时，是具有原子性的，即在执行这些操作时不会被中断。保证原子性的基本方法是，在执行原语之前关中断，完成后再开中断。 </vt:lpstr>
      <vt:lpstr>　　2. 实现对总线互斥访问的方法 　　利用自旋锁实现对总线互斥访问的方法是：在总线上设置一个自旋锁，该锁最多只能被一个内核进程持有。 </vt:lpstr>
      <vt:lpstr>　　3. 自旋锁与信号量的主要差别 　　自旋锁与信号量的主要差别在于：自旋锁可避免调用进程阻塞。由于自旋锁使用者一般保持锁时间非常短，调用进程用“旋转”来取代进程切换。而我们知道进程切换需要花费一定开销，并且会使高速缓存失效，直接影响系统的性能，因此将自旋锁应用于对总线资源的竞争，其效率远高于信号量机制，且在多处理器环境中非常方便。</vt:lpstr>
      <vt:lpstr>　　4. 自旋锁的类型 　　使用自旋锁的基本形式为： 　　　　spin_lock(&amp;lock)； 　　　　/*临界区代码；*/ 　　　　…… 　　　　spin_unlock(&amp;lock)；</vt:lpstr>
      <vt:lpstr>10.4.3  读—拷贝—修改锁和二进制指数补偿算法 　　1. 读—拷贝—修改锁(RCU)的引入 　　不论是第二章中的读写问题，还是前面所介绍的读写自旋锁，都是允许多个进程同时读，但只要有一个写进程在写，便禁止所有读进程去读，使读者进入阻塞状态。如果写的时间非常长，将严重影响到多个读进程的工作。是否能改善这一情况呢? 即使有写进程在写，读进程仍可以去读，不会引起读进程的阻塞。回答是肯定的，其解决方法是改变写进程对文件(共享数据结构)进行修改(写)的方式。</vt:lpstr>
      <vt:lpstr>　　2.  RCU(Read-Copy-Update)锁 　　RCU锁用来解决读者—写者问题。对于被RCU保护的共享文件(数据结构)，无论读者和写者，都是以读的方式对其进行访问的，对于读者而言，不需要获得任何锁就可以访问它，对于写者而言，在访问它时，先制作该文件的一个副本，只对副本上的内容进行修改，然后使用一个回调(callback)机制，即向系统中一个称为垃圾收集器的机构注册一个回调函数。最后，在适当的时机，由垃圾收集器调用写者注册的回调函数，把指向原来数据的指针重新指向新的被修改的数据，完成最后的数据释放或修改操作。</vt:lpstr>
      <vt:lpstr>　　3. 写回时机 　　在RCU锁机构中，如何确定将修改后的内容写回的时机? 显然，最好是在所有读者都已完成自己的读任务后再将修改后的文件写回。 </vt:lpstr>
      <vt:lpstr>　　4.  RCU锁的优点 　　RCU实际上是一种改进的读写自旋锁。它的主要优点表现为如下两方面： 　　(1) 读者不会被阻塞。 　　(2) 无需为共享文件(数据)设置同步机构。 　</vt:lpstr>
      <vt:lpstr>10.4.4  二进制指数补偿算法和待锁CPU等待队列机构 　　1. 二进制指数补偿算法 　　多个CPU在对共享数据结构互斥访问时，如果该数据结构已被占用，就需要不断地对锁进行测试，造成总线流量的增大。 </vt:lpstr>
      <vt:lpstr>　　2. 待锁CPU等待队列机构 　　如何及时发现锁空闲，另一种同步机构——锁等待队列机构很好地解决了这一问题。这种机构的核心思想是：为每一个CPU配置一个用于测试的私有锁变量和一个记录待锁CPU的待锁清单，存放在其私有的高速缓存中。 </vt:lpstr>
      <vt:lpstr>10.4.5  定序机构 　　1. 时间邮戳定序机构(Timestamp Ordering Mechanism) 　　对时间邮戳定序机构最基本的要求是，在系统中应具有唯一的、由单一物理时钟驱动的物理时钟体系，确保各处理机时钟间的严格同步。该定序机构的基本功能是： 　　(1) 对所有的特殊事件，如资源请求、通信等，加印上时间邮戳； 　　(2) 对每一种特殊事件，只能使用唯一的时间邮戳； 　　(3) 根据事件上的时间邮戳，定义所有事件的全序。</vt:lpstr>
      <vt:lpstr>　　2. 事件计数(Event Counts)同步机构 　　1)  await(E，V) 　　每当进程要进入临界区之前，先执行await操作，如果E &lt; V，将执行进程插入到EQ队列，并重新调度；否则进程继续执行。 </vt:lpstr>
      <vt:lpstr>　　2)  advance(E) 　　每当进程退出临界区时，应执行advance(E)操作，使E值增1。如果EQ队列不空，则进一步检查队首进程的V值；若E=V，则唤醒该进程。 </vt:lpstr>
      <vt:lpstr>10.4.6  面包房算法 　　该算法是最早的分布式进程同步算法，是利用事件排序的方法对要求访问临界资源的全部事件进行排序，按照FCFS 次序对事件进行处理。 </vt:lpstr>
      <vt:lpstr>10.4.7  令牌环算法 　　该算法属于分布式同步算法，是将所有进程组成一个逻辑环(Logical Ring)，系统中设置一个象征存取权力的令牌(Token)，它是一种特定格式的报文，在进程所组成的逻辑环中，不断地循环传递，获得令牌的进程，才有权力进入临界区，访问共享资源。</vt:lpstr>
      <vt:lpstr> 　　10.5  多处理机系统的进程调度  　　在多处理机系统中，进程的调度与系统结构有关。例如，在同构型系统中，由于所有的处理机都是相同的，因而可将进程分配到任一处理机上运行； 但对于非对称多处理机系统，则只能把进程分配到适合于它运行的处理机上去执行。</vt:lpstr>
      <vt:lpstr>10.5.1  评价调度性能的若干因素 　　1. 任务流时间  　　把完成任务所需要的时间定义为任务流时间，例如，如图10-6所示，图中有三台处理机P1～P3和五个任务T1～T5，调度从时间0开始，共运行了7个时间单位，在处理机P1上运行任务T1和T2，分别需要5个和1.5个时间单位；在处理机P2上运行任务T2和T1，分别用了5个和2个时间单位；在处理机P3上运行任务T3、T4和T5，每一个都需要2个时间单位。因此，完成任务T1共需要5 + 2 = 7个时间单位，而完成任务T2共需要5 + 1.5 = 6.5个时间单位。</vt:lpstr>
      <vt:lpstr>PowerPoint 演示文稿</vt:lpstr>
      <vt:lpstr>　　2. 调度流时间 　　在多处理机系统中，任务可以被分配到多个处理机上去运行。一个调度流时间是系统中所有处理机上的任务流时间的总和。在如图10-6所示的例子中，在三台处理机上，调度流时间=T1流+T2流+T3流+T4流+T5流=7+6.5+2+2+2= 19.5(个时间单位)。</vt:lpstr>
      <vt:lpstr>　　3. 平均流  　　平均流等于调度流时间除以任务数。平均流时间越小，表示任务占用处理机与存储器等资源的时间越短，这不仅反应了系统资源利用率高，而且还可以降低任务的机时费用。更为重要的是，还可使系统有更充裕的时间处理其它任务，有效地提高了系统的吞吐量。因此，最少平均流时间就是系统吞吐率的一个间接度量参数。</vt:lpstr>
      <vt:lpstr>　　4. 处理机利用率 　　处理机的利用率等于该处理机上任务流之和除以最大有效时间单位。在如图10-7所示的例子中，最大有效时间单位为7.0，三台处理机P1、P2、P3的空闲时间分别为0.5、0.0和1.0，忙时间分别为6.5、7.0、6.0，它们为各处理机上的任务流之和。由此可以得到P1、P2、P3的处理机利用率分别为0.93、1.00和0.86。处理机平均利用率=(0.93+1.00+0.86)÷3 =0.93。</vt:lpstr>
      <vt:lpstr>　　5. 加速比  　　加速比等于各处理机忙时间之和除以并行工作时间，其中，各处理机忙时间之和，相当于单机工作时间，在上例中为19.5个时间单位；并行工作时间，则相当于从第一个任务开始到最后一个任务结束所用的时间，在上例中为7个时间单位。由此得到加速比为19.5个时间单位/7个时间单位。</vt:lpstr>
      <vt:lpstr>　　6. 吞吐率 　　吞吐率是单位时间(例如每小时)内系统完成的任务数。可以用任务流的最小完成时间来度量系统的吞吐率。吞吐率的高低与调度算法有着十分密切的关系，通常具有多项式复杂性的调度算法是一个高效的算法。而具有指数复杂性的调度算法则是一个低效算法。 </vt:lpstr>
      <vt:lpstr>10.5.2  进程分配方式 　　1. 对称多处理机系统中的进程分配方式 　　在SMP系统中，所有的处理机都是相同的，因而可把所有的处理机作为一个处理机池(Processor pool)，由调度程序或基于处理器的请求，将任何一个进程分配给池中的任何一个处理机去处理。对于这种进程分配，可采用以下两种方式之一。 　　1) 静态分配(Static Assigenment)方式 　　2) 动态分配(Dynamic Assgement)方式 </vt:lpstr>
      <vt:lpstr>　　2. 非对称MPS中的进程分配方式 　　对于非对称MPS，其OS大多采用主—从(MasterSlave)式OS，即OS的核心部分驻留在一台主机上(Master)，而从机(Slave)上只是用户程序，进程调度只由主机执行。每当从机空闲时，便向主机发送一索求进程的信号，然后，便等待主机为它分配进程。在主机中保持有一个就绪队列，只要就绪队列不空，主机便从其队首摘下一进程分配给请求的从机。从机接收到分配的进程后便运行该进程，该进程结束后从机又向主机发出请求。</vt:lpstr>
      <vt:lpstr>10.5.3  进程(线程)调度方式 　　1. 自调度(Self-Scheduling)方式 　　1) 自调度机制 　　在多处理器系统中，自调度方式是最简单的一种调度方式。它是直接由单处理机环境下的调度方式演变而来的。在系统中设置有一个公共的进程或线程就绪队列，所有的处理器在空闲时，都可自己到该队列中取得一进程(或线程)来运行。 </vt:lpstr>
      <vt:lpstr>　　2) 自调度方式的优点 　　自调度方式的主要优点表现为：首先，系统中的公共就绪队列可按照单处理机系统中所采用的各种方式加以组织；其调度算法也可沿用单处理机系统所用的算法，亦即，很容易将单处理机环境下的调度机制移植到多处理机系统中，故它仍然是当前多处理机系统中较常用的调度方式。其次，只要系统中有任务，或者说只要公共就绪队列不空，就不会出现处理机空闲的情况，也不会发生处理机忙闲不均的现象，因而有利于提高处理机的利用率。</vt:lpstr>
      <vt:lpstr>　　3) 自调度方式的缺点 　　自调度方式的缺点不容忽视，主要表现如下： 　　(1) 瓶颈问题。 　　(2) 低效性。 　　(3) 线程切换频繁。 </vt:lpstr>
      <vt:lpstr>　　2. 成组调度(Gang Scheduling)方式 　　1) 面向所有应用程序平均分配处理器时间 　　假定系统中有N个处理机和M个应用程序，每个应用程序中至多含有N个线程，则每个应用程序至多可有1/M的时间去占有N个处理机。例如，有4台处理器及两个应用程序，其中，应用程序A中有4个线程，应用程序B中有一个线程。这样，每个应用程序可占用4台处理机一半(1/2)的时间。 </vt:lpstr>
      <vt:lpstr>PowerPoint 演示文稿</vt:lpstr>
      <vt:lpstr> 　　2) 面向所有线程平均分配处理机时间 　　由于应用程序A中有4个线程，应用程序B中只有1个线程，因此，应为应用程序A分配4/5的时间，只为应用程序B分配1/5的时间，如图10-7(b)所示。此时，将只有15%的处理机时间被浪费。可见，按线程平均分配处理机时间的方法更有效。</vt:lpstr>
      <vt:lpstr>　　3. 专用处理机分配(Dedicated Processor Assigement)方式 　　1989年Tucker提出了专用处理机分配方式。该方式是指在一个应用程序的执行期间，专门为该应用程序分配一组处理机，每一个线程一个处理机。这组处理机仅供该应用程序专用，直至该应用程序完成。很明显，这会造成处理机的严重浪费。 </vt:lpstr>
      <vt:lpstr>PowerPoint 演示文稿</vt:lpstr>
      <vt:lpstr>　　4. 动态调度 　　该调度方式允许进程在执行期间动态地改变其线程的数目。这样，操作系统和应用程序能够共同地进行调度决策。操作系统负责把处理机分配给作业，而每个作业负责将分配到的处理机再分配给自己的某一部分可运行任务。</vt:lpstr>
      <vt:lpstr>　　在这种方法中，操作系统的调度责任主要限于处理机的分配，并遵循以下的原则： 　　(1) 空闲则分配。 　　(2) 新作业绝对优先。 　　(3) 保持等待。 　　(4) 释放即分配。 </vt:lpstr>
      <vt:lpstr>10.5.3  死锁 　　1. 死锁的类型 　　在多处理机系统中，死锁可以分成资源死锁和通信死锁。前者是因为竞争系统中可重复使用的资源(如打印机、磁带机、存储器等)时，由于进程的推进顺序不当引起的。 </vt:lpstr>
      <vt:lpstr>　　2. 死锁的检测和解除 　　1) 集中式检测 　　在每台处理机上都有一张进程资源图，用于描述进程及其占有资源的状况，在负责控制的中心处理机上，配置一张整个系统的进程资源图，并设置一个检测进程，负责整个系统的死锁检测。当检测进程检测到环路时，就选择中止环路中的一个进程，以解决死锁。</vt:lpstr>
      <vt:lpstr>　　2) 分布式检测 　　分布式检测是通过系统中竞争资源的各个进程间的相互协作，实现对死锁的检测，无需设置一个检测进程，专门用于对全局资源使用情况进行检测。 </vt:lpstr>
      <vt:lpstr> 　　　　10.6  网络操作系统  　　计算机网络是指通过数据通信系统把地理上分散的自主计算机系统连接起来，以达到数据通信和资源共享目的的一种计算机系统。自主计算机是指具有独立处理能力的计算机。可见，计算机网络是在计算机技术和通信技术高度发展的基础上相结合的产物，是多个处理机通过通信线路互连而构成的松散耦合系统，通信系统为计算机之间的数据传送提供最重要的支持。 </vt:lpstr>
      <vt:lpstr>10.6.1  网络及网络体系结构 　　1. 计算机网络的组成 　　计算机网络从构造的物理结构而言，是通过包括星形、树形、公用总线形、环形和网状形等不同的拓扑结构，将地理上分散的计算机连接起来的网络。而从逻辑结构而言，计算机网络是由三个部分组成： 　　(1) 通信子网： 　　(2) 资源子网： 　　(3) 网络协议： </vt:lpstr>
      <vt:lpstr>　　2. 网络协议 　　网络协议是一组控制数据交互过程的通信规则，规定了通信双方所交换数据(控制信息)的格式和时序。网络协议的三要素分别是： 　　(1) 语义 　　(2) 语法  　　(3) 时序</vt:lpstr>
      <vt:lpstr>　　3. 互连网协议IP v4和IP v6  　　1)  IP v4协议 　　IP v4是早期在Internet上使用的网络互连协议，可利用它来实现网络互连，为此，IP v4协议应解决三个问题： 　　① 寻址 　　② 分段和重新组装 　　③ 源路由选择</vt:lpstr>
      <vt:lpstr>　　2)  IP v6协议 　　IP v6协议继承了IP v4协议的一切优点，而针对其不足之处做了多方面的修改，使之能更好地满足当今Internet网络的需要。 </vt:lpstr>
      <vt:lpstr>　　4. 传输层协议 TCP和UDP 　　1) 传输控制协议TCP 　　TCP提供了面向连接的、可靠的端-端通信机制。所谓可靠，是指即使网络层(通信子网)出现了差错，TCP协议仍能正确地控制连接的建立、数据的传输和连接的释放。此外，在进行正常的数据交换时也要有流量控制，即控制发方发送数据的速度不应超过接收方接收数据的能力。</vt:lpstr>
      <vt:lpstr>　　2) 用户数据报协议UDP 　　如果所传输的数据并不那么重要，可考虑利用UDP协议来传输数据。该协议是一种无连接的、不可靠的协议。它无需在数据传送之前先建立端-端之间的连接，也就不要拆除连接。在数据传送过程中，无需对传送的数据进行差错检测。换而言之，它是以一种比较简单的方式来传送数据，因而有效地提高了传输速率。 </vt:lpstr>
      <vt:lpstr>　　5. 网络体系结构 　　为了简化对复杂的计算机网络的研究、设计和分析工作，一般把计算机网络的功能分成若干层。层次结构就是指把一个复杂的系统设计问题分解成多个层次分明的局部问题，并规定每一层次所必须完成的功能。</vt:lpstr>
      <vt:lpstr>PowerPoint 演示文稿</vt:lpstr>
      <vt:lpstr>10.6.2  网络操作系统及其分类 　　1. 网络操作系统及其特征 　　网络操作系统(Network Operating System)是在计算机网络环境下，对网络资源进行管理和控制，实现数据通信及对网络资源的共享，为用户提供与网络资源之间接口的一组软件和规程的集合。网络操作系统建立在网络中计算机各自不同的单机操作系统之上，为用户提供使用网络系统资源的桥梁。 </vt:lpstr>
      <vt:lpstr>　　2. 网络操作系统的分类 　　1) 对等模式(peer-to-peer model) 　　在该模式的操作系统管理下，网络上的每台计算机处于平等的地位，系统中不设专用服务器，任何一台计算机和其它计算机之间没有从属关系。原则上网络中的任意两个节点之间都直接通信，系统中的每一台计算机都能访问计算机上的共享资源，每台联网计算机都分前台方式和后台方式工作，前台为本地服务，后台为其它结点的网络用户服务。</vt:lpstr>
      <vt:lpstr>　　2) 工作站/服务器模式(Workstation/Server model) 　　该模式将网络中的节点计算机分为两类：网络服务器(Server)和网络工作站(Workstation)。服务器以集中方式管理网络中的共享资源，为工作站提供服务，服务器不再作其它用途。工作站为本地用户访问本地资源和访问网络资源服务。</vt:lpstr>
      <vt:lpstr>　　3) 客户/服务器模式(Client/Server model) 　　在计算机网络中，从硬件角度看，客户/服务器模式是指，某项任务分配在两台或多台机器上，其中用于接受请求并提供各种资源、数据和服务的计算机称为服务器，而面向用户，提供用户接口和前端处理，并向服务器提出资源、数据和服务请求的计算机称为客户机。</vt:lpstr>
      <vt:lpstr>　　4) 浏览器/服务器模式(Browser/Server model) 　　客户/服务器模式可分为两层C/S模式和三层C/S模式两种。传统的小型局域网采用两层客户/服务器模式，在大型网络中通常采用三层C/S模式。三层C/S模式，即将客户机连接到一台Web服务器(并配上浏览器软件，用于实现客户与Web服务器之间的交互)上，即在客户机与服务器之间再增加一台Web服务器，它相当于前面所介绍的应用服务器。</vt:lpstr>
      <vt:lpstr>10.6.3  网络操作系统的功能 　　1. 数据通信 　　为了实现网络中计算机之间的数据通信，网络OS应具有如下基本功能： 　　(1) 连接的建立与拆除。 　　(2) 报文的分解与组装。 　　(3) 传输控制。 　　(4) 流量控制。 　　(5) 差错的检测与纠正。</vt:lpstr>
      <vt:lpstr>　　2. 应用互操作 　　为了实现多个网络之间的通信和资源共享，不仅需要将它们从物理上连接在一起，而且还应使不同网络的计算机系统之间能进行通信(信息互通)和实现资源共享(信息互用)。为此，在网络OS中必须提供应用互操作功能，以实现“信息互通性”及“信息互用性”。 　　(1) 信息的互通性。 　　(2) 信息的“互用性”。 </vt:lpstr>
      <vt:lpstr>　　3. 网络管理 　　1) 网络管理的目标 　　(1) 增强网络的可用性，如通过预测及时地检测出网络故障，为关键设备配置冗余的设备等； 　(2) 提高网络的运行质量，随时监测网络中的负荷及流量； 　　(3) 提高网络的资源利用率，长期监测网络，对网络资源进行合理的调整； 　　(4) 保障网络数据的安全性，采取多级安全保障机制； 　　(5) 提高网络的社会和经济效益。</vt:lpstr>
      <vt:lpstr>　　2) 网络管理的功能 　　ISO为网络管理定义了差错、配置、性能、计费和安全五大管理功能： 　　(1) 配置管理 　　(2) 故障管理 　　(3) 性能管理 　　(4) 安全管理 　　(5) 计费管理</vt:lpstr>
      <vt:lpstr> 　　　　　10.7  分布式文件系统  　　分布式文件系统是配置在分布式系统上的，因此，本节在介绍分布式文件系统这个主题前，先对所涉及的分布式系统的知识和概念做个扼要的介绍。</vt:lpstr>
      <vt:lpstr>10.7.1  分布式系统 　　1. 分布式系统的特征 　　分布式系统(distributed system)，是基于软件实现的一种多处理机系统，是多个处理机通过通信线路互连而构成的松散耦合系统，系统的处理和控制功能分布在各个处理机上。换言之，是利用软件系统方式构建在计算机网络之上的一种多处理机系统。</vt:lpstr>
      <vt:lpstr>　　与前面所述的多种多处理机系统(包括多处理机和多计算机等)相比，分布式系统的不同在于：① 分布式系统中的每个节点都是一台独立的计算机，并配置有完整的外部设备；② 分布式系统中节点的耦合程度更为分散，地理分布区域更加广阔；③ 分布式系统中的每个节点可以运行不同的操作系统，每个节点拥有自己的文件系统，除了本节点的管理外，还有其它多个机构对其实施管理。</vt:lpstr>
      <vt:lpstr>　　对分布式系统有很多不同的定义，比如：“一个分布式系统是一些独立的计算机集合，但是对这个系统的用户来说，系统就像一台计算机一样”，或者，“分布式系统是能为用户自动管理资源的网络操作系统，由它调用完成用户任务所需要的资源，而整个网络像一个大的计算机系统一样对用户是透明的。”等等，归纳起来，分布式系统应具有以下几个主要特征： 　　(1) 分布性。 　　(2) 透明性。 　　(3) 同一性。 　　(4) 全局性。系 </vt:lpstr>
      <vt:lpstr>　　2. 分布式系统的优点 　　分布式系统与集中式系统相比具有以下一些优点： 　　(1) 计算能力强。 　　(2) 易于实现共享。 　　(3) 方便通信。 　　(4) 可靠性高。 　　(5) 可扩充性好。</vt:lpstr>
      <vt:lpstr>　　3. 分布式操作系统 　　分布式操作系统是配置在分布式系统上的公用操作系统，以全局的方式对分布式系统中的所有资源进行统一管理，可以直接对系统中地理位置分散的各种物理和逻辑资源进行动态的分配和调度，有效地协调和控制各个任务的并行执行，协调和保持系统内的各个计算机间的信息传输及协作运行，并向用户提供一个统一的、方便的、透明的使用系统的界面和标准接口。一个典型的例子是万维网(World Wide Web)，在万维网中，所有的操作只通过一种界面——Web页面。</vt:lpstr>
      <vt:lpstr>　　分布式操作系统除了涵盖单机操作系统的主要功能外，还应该包括： 　　(1) 通信管理功能。 　　(2) 资源管理功能。 　　(3) 进程管理功能。 </vt:lpstr>
      <vt:lpstr>10.7.2  分布式文件系统的实现方式和基本要求 　　1.  DFS的实现方式 　　DFS有多种实现方式，一般分为以下两类：  　　1) 共享文件系统方式(shared file system approach) 　　该方式也称专用服务器方式。类似于本地文件系统使用树形目录结构，管理本地计算机存储设备上的文件方式。共享文件系统方式也采用一个逻辑树的结构，对整个系统中的文件系统进行管理。 </vt:lpstr>
      <vt:lpstr>　　2) 共享磁盘方式(shared disk approach) 　　该方式也称为无服务器方式。在这种方式中，系统中没有专门的文件服务器，而是配置了一个共享磁盘(一般为高速磁盘，如IBM SSA)，并将其与主机、客户机都连接在内部的高速网络(如光通道)上，主机和客户机都将共享磁盘作为它们的存储设备，直接以盘块方式读写磁盘上的文件，实现共享。 </vt:lpstr>
      <vt:lpstr>　　2. 基本要求 　　相对于LFS，DFS除了大容量的要求外，还有很多基本要求： 　　(1) 透明性。  　　(2) 高性能和高可靠性。 　　(3) 容错性。 　　(4) 安全性。 　　(5) 一致性。</vt:lpstr>
      <vt:lpstr>10.7.3  命名及共享语义 　　1. 命名 　　如前面章节所述，对于OS管理的存储资源，文件系统通过抽象，屏蔽了对物理设备的操作以及资源管理的细节，并向用户提供统一的、对象化的访问接口。 </vt:lpstr>
      <vt:lpstr>　　2. 共享语义 　　对于DFS，需要保证多个客户机并发访问时的数据一致性，因此，当多个客户共享同一个文件时，必须对客户机和服务器之间的交互协议精确处理，即精确定义读和写的语义。</vt:lpstr>
      <vt:lpstr>　　3. 租赁协议 　　租赁协议是一个比较具有代表性的一致性访问协议。当客户机向服务器发出一个读请求时，不仅收到所请求的数据，还会收到一个租赁凭据。该凭据附带一个有效期，保证服务器在该有效期内不会对客户机收到的数据进行更新。</vt:lpstr>
      <vt:lpstr>10.7.4  远程文件访问和缓存 　　1. 缓存和远程服务的比较 　　(1) 使用缓存时，大量的远程访问可转为对本地的缓存访问，因此而获得的服务速度与本地访问的一样快。  　　(2) 使用缓存时，服务器的负载和网络通信量都减少了，扩充能力加强了。而在使用远程服务方法时，每次远程访问都是跨过网络处理的，明显增加了网络通信量和服务器负载，引起性能下降。</vt:lpstr>
      <vt:lpstr>　　(3) 缓存时，就网络总开销而言，与远程服务针对个别请求一系列应答的传输开销相比，缓存采用以整个文件或文件的若干个页面这样的大批数据传输方式时，开销还是要低很多。 　　(4) 缓存的主要缺点是一致性问题。在针对不经常写入的访问模式中，缓存方法是优越的；但在频繁写的情况下，用于解决一致性问题的机制反而导致在性能、网络通信量和服务器负载等方面的大量开销。 </vt:lpstr>
      <vt:lpstr>　　(5) 在用缓存作为远程访问方法的系统中，仿真集中式系统的共享语义是很困难的。使用远程服务时，服务器将所有访问串行化，因此能够实现任何集中的共享语义。  　　(6) 机器间的接口不同，远程服务方式仅仅是本地文件系统接口在网络上的扩展，机器间的接口就是本地客户机和文件系统之间的接口。而缓存方式中，数据是在服务器和客户机之间整体传输，机器间的接口与上级的用户接口是不同的。</vt:lpstr>
      <vt:lpstr>　　2. 缓存的粒度和位置 　　1) 缓存的粒度 　　在DFS中，缓存的数据粒度(即数据单元)可以是文件的若干块，也可以是若干个文件，乃至整个文件系统。 </vt:lpstr>
      <vt:lpstr>　　2) 缓存的位置 　　在一个各自有主存和磁盘的客户-服务器系统中，有四个地方可以用来存储文件或存储部分文件：服务器磁盘、服务器主存、客户机磁盘或者客户机主存。 　　存储所有文件最直接的位置是在服务器磁盘上，使用磁盘缓存最明显的优点就是可靠性不会因为系统的故障而丢失。</vt:lpstr>
      <vt:lpstr>　　3. 缓存的更新 　　对于缓存中更新的数据块，选择什么时间和方式将其写回服务器，对系统的性能和可靠性具有关键性的影响。 </vt:lpstr>
      <vt:lpstr>　　4. 数据一致性 　　对于本地缓存的数据副本与服务器中的主副本，客户机需要进行有效性检查，判断它们是否一致后才能使用。如果不一致，则表明本地缓存的数据已经过时，那么这些数据就不能为客户机提供数据访问服务，需要进行更新。 </vt:lpstr>
      <vt:lpstr>10.7.5  容错 　　1. 无状态服务和有状态服务   　　当客户机对远程文件进行访问时，有关被访问的文件、目录和客户机的信息等， 在服务器端是否需要进行跟踪、检查和保存等处理，存在着两种策略：      　　(1) 有状态服务(stateful file service)： 　　(2) 无状态服务(stateless file service)： </vt:lpstr>
      <vt:lpstr>　　2. 容错性 　　有关DFS的容错性环境，定义了三种文件属性： 　　(1) 可恢复性 　　(2) 坚定性 　　(3) 可用性</vt:lpstr>
      <vt:lpstr>　　3. 可用性与文件复制 　　文件复制是保证可用性的一个冗余措施。这里的文件复制不是前面章节所讲的SFT三级容错技术中的磁盘镜像(同一台机器不同介质上的文件复制)，而是在DFS系统不同节点的主机磁盘上的复制。</vt:lpstr>
      <vt:lpstr> 　　　　　　　　习    题   　　1. 为什么说依靠提高CPU时钟频率提高计算机运算速度的方法已接近了极限?  　　2. 试说明引入多处理机系统的原因有哪些。 　　3. 什么是紧密耦合MPS和松弛耦合MPS?  　　4. 何谓UMA多处理机结构? 它又可进一步分为哪几种结构?  　　5. 试说明基于单总线的SMP结构和多层总线的SMP结构。</vt:lpstr>
      <vt:lpstr>　　6. 试说明使用单级交叉开关的系统结构和使用多级交换网络的系统结构。 　　7. 什么是NUMA多处理机系统结构? 它有何特点?  　　8. 为什么要为每个CPU配置高速缓冲区? CC-NUMA和NC-NUMA所代表的是什么?  　　9. 试说明多处理机操作系统的特征。 　　10. 试比较在单处理机OS和多处理机OS中的进程管理。 　　11. 试比较在单处理机OS和多处理机OS中的内存管理。 　　12. 何谓中心同步实体、集中式同步机构和非集中式同步机构? </vt:lpstr>
      <vt:lpstr>　　13. 集中式同步算法具有哪些特征和缺点?  　　14. 一个完全分布式同步算法应具有哪些特征?  　　15. 如何利用自旋锁来实现对总线的互斥访问? 它与信号量的主要差别是什么?  　　16. 为什么要引入读—拷贝—修改锁(RCU)? 它对读者和写者分别有何影响?  　　17. 何谓二进制指数补偿算法? 它所存在的主要问题是什么?  　　18. 时间邮戳定序机构和事件计数的作用是什么?  　　19. 什么是任务流时间和调度流时间? 请举例说明之。</vt:lpstr>
      <vt:lpstr>　　20. 试比较多处理机系统中静态分配方式和动态分配方式。 　　21. 何谓自调度方式? 该方式有何优缺点?  　　22. 何谓成组调度方式? 按进程平均分配处理器和按线程平均分配处理器时间的方法，哪个更有效?   　　23. 试说明采用专用处理器分配方式的理由。 　　24. 在动态调度方式中，调度的主要责任是什么? 在调度时应遵循哪些原则? </vt:lpstr>
      <vt:lpstr>PowerPoint 演示文稿</vt:lpstr>
      <vt:lpstr> 　　　11.1  多媒体系统简介  　　随着多媒体技术的发展，在传统OS中也相应增加了许多能处理音频和视频信息的多媒体功能。现在流行的操作系统，如Linux、 Windows 系列等，就已具有多媒体功能。本章前两节先介绍有关多媒体系统的基本知识。</vt:lpstr>
      <vt:lpstr>11.1.1  多媒体的概念 　　1. 数据、信息与媒体 　　所谓数据，是反映客观事物及其运动状态的信号，如人体感觉器官或观测仪器的感知所形成的以文本、数字、事件或图像等形式保存的原始记录。数据与数据之间没有建立任何联系或关系，呈分散和孤立的特性。数据必须经过加工处理才能形成信息。</vt:lpstr>
      <vt:lpstr>　　2. 媒体的分类 　　一般地，媒体可分为以下六类： 　　(1) 感觉媒体 　　(2) 表示媒体 　　(3) 呈现媒体 　　(4) 存储媒体 　　(5) 传输媒体 　　(6) 交换媒体</vt:lpstr>
      <vt:lpstr>　　3. 多媒体 　　所谓多媒体(multimedia)，目前没有统一的定义，一般是指多种方法、多种形态传输(传播)的信息介质、多种载体的表现形式以及多种存储、显示和传递方式。在计算机领域，多媒体往往是指多媒体技术，即是同时对多个感觉媒体信息进行获取、处理、编辑、存储和展示的理论、技术、设备、标准等规范的总称。</vt:lpstr>
      <vt:lpstr>11.1.2  超文本和超媒体 　　1. 超文本(hypertext) 　　超文本是一种文本信息的组织方式，相比传统的线性文本组织方式而言，超文本的组织方式是非线性的，与人的思维方式和工作方式更加接近。</vt:lpstr>
      <vt:lpstr>　　2. 超链接(hyperlink) 　　超链接也称为超文本链接(hypertextlink)，是指文本中的词、短语、符号、图像、声音剪辑或影视剪辑之间的链接，或者是指它们与其它的文件、超文本文件之间的链接。</vt:lpstr>
      <vt:lpstr>　　3. 超媒体(Hypermedia) 　　所谓超媒体，就是多媒体与超文本的结合，在多媒体技术的支持下，文本信息不仅可以包含文字，还可以包含诸如图形、图像、视频、音频等多媒体信息，这些信息按照超文本结构和超链接方式进行组织，是节点和链源类型更加多样化、链结构更加复杂的超文本。 </vt:lpstr>
      <vt:lpstr>11.1.3  多媒体文件的特点            　　1. 多样性 　　所谓多样性，是指在一份多媒体文件中集成了多种媒体文件。例如在一部数字电影中，就可能包含有一个视频、多个音频、多个横向滚动的字幕等，相应地在一个多媒体文件中就有一个视频文件、多个音频文件以及多个包含多种语言的文本文件，因此一部数字电影往往是由多个不同类型的文件组成的。</vt:lpstr>
      <vt:lpstr>　　2. 极高的数据率 　　为了保证有好的视觉和听觉感受，视频和音频都必须具有很高的数据率，相应的所需要的存储量就非常大。 </vt:lpstr>
      <vt:lpstr>　　3. 实时性 　　在对多媒体文件进行播放时，为保证播放质量，要求有很高的实时性。 </vt:lpstr>
      <vt:lpstr>　　4. 集成性 　　在多媒体中包含了文本、静止图像、音频、视频等各种类型的媒体，而实际需要的，则往往是将多种媒体集成在一起使用。因此集成性是多媒体的一个重要特征。多媒体的集成性包含了如下两方面的含义： 　　(1) 将多媒体的硬件和软件进行集成。 　　(2) 将多媒体信息进行集成。 </vt:lpstr>
      <vt:lpstr>　　5. 交互性 　　在多媒体系统中，多媒体文件还有一个非常重要的特点——使用时的交互性，即在多媒体系统中，信息以超媒体结构进行组织，可以方便地实现人机交互。换而言之，人可以按照自己的思维习惯，按照自己的意愿主动地选择和接受信息，拟定信息的使用路径。对于仅集成了多种媒体而不具有交互性的系统，通常不把它称为多媒体系统。 </vt:lpstr>
      <vt:lpstr>11.1.4  多媒体硬件与软件系统 　　1. 多媒体硬件系统的组成 　　多媒体硬件系统是在传统计算机系统的基础上，再增加某些能对多媒体信息进行处理的硬件。因此，它除了需要较高配置的常规计算机主机硬件，如处理机、内存、硬盘驱动器等外，还应增加用于对音频信号和视频信号进行处理的硬件，诸如音频、视频、视频处理设备，光盘驱动器，各种媒体输入/输出设备等。 </vt:lpstr>
      <vt:lpstr>　　2. 声卡(sound card) 　　声卡又称音频卡，用于处理音频信号。声卡可用来接受话筒、录音机、乐器等输入的音频(模拟)信号，通过模/数变换，将其转换为计算机能够识别和处理的数字信号。反之，声卡也能把计算机中存储的数据经数/模变换转换为声音信号，再通过连接在声卡上的音箱或耳机播放出来，也可用录音设备记录下来。声卡可根据其量化精度将其分为8位、16位和32位几档。位数越高，其量化精度也就越高，相应的，声音的音质就越好。</vt:lpstr>
      <vt:lpstr>　　3. 视频卡(video card) 　　视频卡又称显示卡，用于处理视频信号。它除了用于对视频信号进行采集外，还可对所采集的信息进行编辑、特技处理，进而形成十分精美的画面。对于多媒体的应用，一般要求视频卡能提供800×600、1024×768、1280×1024或更高像素的分辨率，这样才有可能很好地观看高清晰电视和数字电影。</vt:lpstr>
      <vt:lpstr>　　4. 数码相机 　　数码相机与传统相机相比，两者用于成像的光敏介质不同，传统相机采用的是分布在胶片上的感光化学介质，而数码相机是使用CCD作为光敏介质。CCD的作用是将所拍摄到的光信号转换为模拟电信号，再经过模/数转换变为二进制数字信号。这样便可将图像以数字形式存储在相机的内存中。为了节省内存，通常都采用JEPG方式存储。</vt:lpstr>
      <vt:lpstr>　　5. 数码摄像机 　　1998年，第一部家用数码摄像机横空出世，由于它有着很高的清晰度、体积小巧、使用方便，并能利用计算机对影像进行处理，因而深受用户欢迎，因此它很快就取代了传统的模拟式摄像机。它也使用CCD作为光敏介质。 </vt:lpstr>
      <vt:lpstr>　　6. 智能传感器 　　智能传感器是一种具有采集、处理、交换信息功能，集成了传感器、微处理机、通信装置的嵌入式设备。智能传感器可与外界物理环境交互，将收集到的信息通过传感器网络传送给其它的计算设备，如传统的计算机等。智能传感器一般集成了低功耗的微控制器、若干存储器单元、无线电或光通信装置、传感器等组件，通过传感器、动臂机构以及通信装置，实现与外界物理环境交互。 </vt:lpstr>
      <vt:lpstr>　　7. 多媒体软件系统 　　多媒体软件系统也称为多媒体软件平台，是指多媒体系统运行、开发的各类软件和开发工具及多媒体应用软件的总和。硬件是多媒体系统的基础，软件是多媒体系统的灵魂。 </vt:lpstr>
      <vt:lpstr>　　　 11.2  多媒体文件中的各种媒体  　　在多媒体文件中包含了多种类型的媒体，它们具有完全不同的特性，并需要用不同的硬件和软件进行处理。 </vt:lpstr>
      <vt:lpstr>11.2.1  音频信号   　　1. 模拟音频和数字音频 　　(1) 模拟音频。 　　(2) 数字音频。 　　① 采样。 　　② 量化。　　 　　③ 编码。 </vt:lpstr>
      <vt:lpstr>　　2. 数字音频文件类型 　　数字音频文件格式有多种： 　　① WAV文件 　　② MIDI文件 　　③ MPEG音频文件(MP3)  　　④ APE文件</vt:lpstr>
      <vt:lpstr>11.2.2  图像 　　1. 图像的数字表示 　　在计算机中，图像是通过矩阵表示的，矩阵中的每个元素值对应于图像的一个基本元素，称为像素。 </vt:lpstr>
      <vt:lpstr>　　2. 图像的属性 　　1) 分辨率 　　分辨率可分为两种： 　　① 图像分辨率 　　② 显示器分辨率</vt:lpstr>
      <vt:lpstr>　　2) 色彩深度 　　为了表现一幅彩色照片的色彩，每个像素需要用许多二进制位，所用二进制位的多少就是色彩深度。 </vt:lpstr>
      <vt:lpstr>　　3) 真/伪彩色 　　由于任何一种颜色都可由三种基本颜色按不同比例合成，目前常用红、绿、蓝三色，因此，当色彩深度为24时，红色(R)占8位，绿色(G)占8位，蓝色(B)占8位，可以简单表示为RGB 8∶8∶8。把用RGB 8∶8∶8表示的色彩称为真彩色图像，或全彩色图像。</vt:lpstr>
      <vt:lpstr>　　3. 图像文件格式 　　数字图像可采用多种文件格式存储在计算机中，四种最常用的图像文件格式为： 　　(1)  BMP格式。 　　(2)  GIP格式。 　　(3) TIFF格式。 　　(4)  JPEG格式。</vt:lpstr>
      <vt:lpstr>11.2.3  视频信号 　　1. 模拟视频 　　当前流行的电视是模拟视频，电视信号通过光栅扫描的方法显示在屏幕上，从屏幕顶部开始逐行地向下扫描，直到最底部，由此形成一幅图像，称为一帧。水平扫描线所能分辨出的点数称为水平分辨率，一帧中垂直扫描的行数称为垂直分辨率。 </vt:lpstr>
      <vt:lpstr>　　1) 彩色电视的制式 　　电视信号的标准也称为制式。目前世界上主要有三种制式： 　　(1)  NTSC制式 　　(2)  PAL制式 　　(3)  SECAM制式</vt:lpstr>
      <vt:lpstr>　　2) 隔行扫描和逐行扫描 　　虽然每秒25帧已完全能够使人眼感觉图像是连续的，但有一部分人会感觉到图像闪烁，这是因为在新图像到来(亮)之前，原图像在视网膜上已逐渐减弱(暗)。如果增加帧频到每秒50帧，则由于视网膜上更多的是新图像，故而可以消除闪烁现象，但会导致对带宽提出更高的要求。一种巧妙的方法是，先利用半帧的时间从上到下地扫描奇数行，把半帧称为一个场，然后再利用半帧的时间从上到下地扫描偶数行。实际表明，每秒50场已完全感觉不到闪烁现象。这一技术被称为隔行扫描。而把依次扫描每一行的技术称为逐行扫描。</vt:lpstr>
      <vt:lpstr>　　2. 数字视频 　　如同前面所介绍的数字图像一样，数字视频中的每一帧也是由大量的像素组成的，每个像素用若干二进制位来表示。对于彩色电视，一般用24位，红、绿、蓝各占用8位。为了消除电视中的闪烁现象，采用了隔行扫描技术。 </vt:lpstr>
      <vt:lpstr>　　3. 视频文件格式 　　1)  MPEG文件格式 　　MPEG(Motion Picture Experts Group)是运动图像压缩算法，它于1993年成为国际标准。该算法是针对运动图像设计的，是基于相互连续的几帧相差甚微这样的事实来进行压缩的。因此在单位时间内先采集第一帧中的数据，并将它保存起来，对于以后几帧只存储其中与第一帧不同的部分。MPEG的平均压缩比为50∶1，最高压缩比可达200∶1。</vt:lpstr>
      <vt:lpstr>　　2)  GIF文件格式 　　GIF(Graphics Interchange Format)是采用无损压缩方法所产生的一种高压缩比的彩色图像文件。为了减少对网络频带的要求，采用了隔行扫描方式。该格式被广泛应用于Internet上的大量彩色动画。</vt:lpstr>
      <vt:lpstr>　　3)  AVI文件格式 　　这种文件格式又称为音频视频交错(audio video interleaved)格式，该格式允许音频和视频交错在一起同步播放，支持256色和压缩，但并未限定压缩标准，因此，也造成AVI的格式不具有兼容性，即用某种压缩标准产生AVI的文件，必须使用相应的解压缩算法，才能将它进行解压。该算法具有调用方便、图像质量好等优点，但文件体积过于庞大，主要用于在光盘上保存数字电影、电视等影像。</vt:lpstr>
      <vt:lpstr>11.2.4  多媒体数据压缩及其标准    　　1. 数据压缩和解压缩 　　所有数据压缩系统都要求有两个算法：一个是用于对数据进行压缩，另一个是用于对压缩数据进行解压缩。压缩与解压缩间允许存在不对称性。 </vt:lpstr>
      <vt:lpstr>　　2. 静止图像的压缩标准 　　联合图像专家小组JPEG(Joint Photographic Exports Group)研制出的数字压缩编码方法，被称为JPEG算法，它被确定为静止图像压缩的国际标准。JPEG专家组开发了两种基本的压缩算法：一种是无损压缩算法；另一种是有损压缩算法。 </vt:lpstr>
      <vt:lpstr>　　3. 运动图像的压缩算法 　　运动图像专家小组MPEG(Motion Picture Exports Group)研制出的运动图像压缩编码技术的标准化方法，被称为MPEG算法。该算法是基于对电影中存在的空间和时间冗余进行压缩的。 </vt:lpstr>
      <vt:lpstr>　　4. 运动图像的压缩标准 　　MPEG算法被确定为运动图像压缩的国际标准，已在全世界范围得到广泛的应用，下面是几种常用的MPEG标准： 　　(1)  MPEG-Ⅰ标准 　　(2)  MPEG-Ⅱ标准 　　(3)  MPEG-Ⅳ标准</vt:lpstr>
      <vt:lpstr>　　5. 音频压缩标准 　　在多媒体应用中，最常用的音频压缩标准是MPEG的音频压缩算法。它是第一个高保真音频数据压缩国际标准，该算法提供了3个独立的压缩层次。 </vt:lpstr>
      <vt:lpstr>11.3  多媒体进程管理中的问题和接纳控制   11.3.1  实时任务的处理需求和描述 　　多媒体进程(线程)与通常的进程(线程)之间有许多相似之处，比如它们需要一定数量的资源，具有三个基本运行状态等。但它们也各有自己的特点，因此，在对多媒体进程进行管理时，必须考虑多媒体数据应遵循的时序需求。 </vt:lpstr>
      <vt:lpstr>　　1. 实时任务的处理需求 　　在通常的多媒体系统中，必须按照严格的时间间隔对实时任务进行处理。或者说，必须周期性地对数据进行处理，并在一规定的截止时间前完成。</vt:lpstr>
      <vt:lpstr>　　2. 软实时任务的时间特性描述  　　在多媒体系统中，是对连续媒体数据流进行处理。在播放数字电影时，媒体服务器将周期性地(对于PAL制式为40 ms)逐帧送出数据。相应地，媒体服务器中的处理机必须在规定的时间内对它进行处理后送给用户。可见播放数字电影将联系着一个截止时间或称为最后时限。这说明数字电影是一个要求比较严格的周期性软实时任务。</vt:lpstr>
      <vt:lpstr>PowerPoint 演示文稿</vt:lpstr>
      <vt:lpstr>11.3.2  多媒体进程管理中必须解决的问题    　　1. 同时运行不同类型的软实时任务  　　通常媒体服务器可向众多的用户提供各种多媒体服务，如数字电影和电视服务。在系统中，每一部数字电影都是作为一个软实时任务运行的，彼此间相互独立。不同的软实时任务所需处理的数据量相差甚远，可能相差数十倍。每个任务的时间特性也各不相同，它们有不同的开始时间、截止时间、周期时间和CPU处理时间。简而言之，多媒体进程管理必须具有能支持多种不同类型的软实时任务同时运行的能力。</vt:lpstr>
      <vt:lpstr>　　2. 支持软实时任务和非实时任务同时运行 　　一个具有多媒体功能的通用操作系统，它既应面向软实时任务的用户，又需面向非实时任务的用户，如交互型作业的用户。因此，在系统中，应当允许多种类型的SRT任务和不同类型的非实时任务并存。相应的进程管理应具备以下两方面的功能：一方面需要满足SRT任务对截止时间的需求；另一方面又应使非实时任务的用户满意，并能很好地协调多种任务的并发运行。</vt:lpstr>
      <vt:lpstr>　　3. 提供适当的进程接纳机制 　　在多道程序环境下，如果在系统中同时运行的SRT任务太多，将难以保证实时任务的截止时间需求。反之，若在系统中的SRT任务太少，CPU又会得不到充分利用。为解决此矛盾而引入了对进程的接纳控制机制，目前常用的是基于预留的进程接纳机制。当新进入的SRT任务提出接纳请求时，接纳机制将计算是否有足够的CPU时间片(带宽)来接纳该进程，如果有足够的CPU带宽，便接纳它，并为每一个被接纳的SRT任务预留它在运行时所需要的CPU带宽，如果已无足够的带宽，便拒绝接纳。</vt:lpstr>
      <vt:lpstr>　　4. 采用实时调度算法 　　实时调度在保证SRT任务的实时性方面起着至关重要的作用。在具有多媒体功能的操作系统中，一个好的实时调度算法应能向每个SRT任务提供可以接受的截止时间保证，即能满足每一个SRT任务绝大多数的截止时间需求。 </vt:lpstr>
      <vt:lpstr>11.3.3  软实时任务的接纳控制    　　1.  SRT任务带宽和尽力而为任务带宽 　　为了能确保SRT任务的实时性，并适当考虑非实时任务的运行，将CPU的带宽分为两部分： 　　(1)  SRT任务带宽。把CPU的一部分带宽分配给SRT任务运行。如果SRT任务被接纳了，它将获得(分配到)一部分SRT任务带宽，进程管理便会尽可能地保证它们的实时性。 　　(2) 尽力而为任务带宽。 </vt:lpstr>
      <vt:lpstr>　　2. 接纳控制  　　SRT任务在进入系统后，必需向CPU代理给定其定时服务质量参数，其中包含SRT任务的运行周期(p)、每一周期中的运行时间(t)和CPU占有率u。当CPU代理收到请求后，首先执行接纳控制。它根据一定的调度策略计算，确定是否可以接纳该任务。如果在接纳后，不仅能够保证它所要求的截止时间需求，而且还不会影响到原有SRT任务的运行，则CPU代理便可以接纳该进程，将它插入到进程就绪队列中等待调度。如果不能保证，将拒绝接纳。 </vt:lpstr>
      <vt:lpstr>　　3.  CPU代理进程 　　CPU代理的主要任务是，接收应用程序的接纳请求，根据接纳策略，做出是否接纳的决定，并将被接纳的进程放入就绪队列。至于应调度哪一个进程运行，则应由进程调度程序确定。 </vt:lpstr>
      <vt:lpstr>　　4. 预留策略 　　1) 预留模式 　　有两种预留模式： 　　(1) 立即预留 　　(2) 高级预留</vt:lpstr>
      <vt:lpstr>　　2) 基于服务质量参数范围的预留 　　通常服务质量是有一定范围的，由此形成三种预留策略： 　　(1) 最小预留策略，基于最小的服务质量参数所产生的接纳控制，该策略比较适合于数据率比较稳定的进程，如动画。 　　(2) 平均预留策略，基于平均的服务质量参数所产生的接纳控制，该策略比较适合于数据偶尔出现差错的多媒体任务。 　　(3) 最大预留策略，基于最高的服务质量参数所产生的接纳控制，该策略可以保证所有实时任务的截止时间，即它可以获得最好的实时性保证。</vt:lpstr>
      <vt:lpstr>　　3) 预留排序 　　应如何确定对预留的排序。有两种预留排序策略： 　　(1) 按先来先服务策略排序，先到达的请求进程优先获得服务。 　　(2) 按优先级排序，根据进程的优先级大小依次为所有请求进程进行服务。</vt:lpstr>
      <vt:lpstr> 　　　　　11.4  多媒体实时调度  11.4.1  最简单的实时调度方法    　　在多媒体服务器中，将为所播放的每一部数字电影建立一个进程。其主要任务是，不断接收从硬盘上传送来的帧，经适当处理后，便送往屏幕。最简单的实时调度方法是，假定所要播放的电影都具有相同的类型，如都是采用相同的制式、分辨率和压缩比的彩色数字电影。 </vt:lpstr>
      <vt:lpstr>11.4.2  速率单调调度(Rate Monotonic Scheduling，RMS)算法 　　RMS算法是一个静态的、优先级驱动的算法，适用于抢占式优先级调度方式以及实时任务是周期性的情况。在采用该算法时，系统中的进程应满足如下条件： 　　(1) 在系统中允许同时存在周期性进程和非周期性进程，所有周期性任务具有固定的周期。 　　(2) 所有的进程之间相互独立，互不依赖。 　　(3) 对于周期性进程而言，所有进程在一个周期中，所需完成的工作量是相同的，而且任务还必须在周期内完成，不会影响到下一个周期的任务。</vt:lpstr>
      <vt:lpstr>　　1. 优先级的确定 　　在利用速率单调调度算法进行实时调度的系统中，代理进程将根据各个进程的请求速率(周期时间的倒数)，分配给每一个进程一个静态优先级，在整个运行期间不变。该优先级的大小与它的重要程度无关，只取决于进程的请求速率，请求速率最高的任务将获得最高的优先级。实际上，进程的优先级大小就等于进程的运行频(速)率。</vt:lpstr>
      <vt:lpstr>　　2. 调度算法能否有效调度的衡量 　　在一个实时系统中，需要对调度算法是否能有效调度进行衡量，该衡量标准是依据调度算法能否满足所有进程的截止时间要求。 </vt:lpstr>
      <vt:lpstr>　　图11-2示出了进程Pi一个周期性任务的时序图，其中Ti是进程Pi的周期时间，Ci是进程Pi所需的处理机时间总量，Ui = Ci/Ti是进程Pi的处理机使用率。显然，在实时系统中必须保持多个进程的处理机使用率的总和不能超过1，1对应于处理机的总使用率，也就是调度上限，只有这样才有可能成功地进行调度，亦即应保持下面的不等式成立：  　　　　　　　　　　　　　　　　　　　　　　　 (11.1) </vt:lpstr>
      <vt:lpstr>PowerPoint 演示文稿</vt:lpstr>
      <vt:lpstr>　　应当注意，上面的表达式忽略了处理机的调度和进程的切换时间，在实际应用中，调度上限应取比1小的数，且随着处理机数目的增加而减小。Lin and Layiand证明了对于任何周期性进程系统，如果能保持下面不等式成立，就可以保证RMS算法正确工作。  　　　　　　　　　　　　　　　　　　                      (11.2)</vt:lpstr>
      <vt:lpstr>　　3.  RMS算法实例 　　假如系统中有三个周期性进程，进程A每30 ms运行一次，每次执行10 ms；进程B每40 ms运行一次，每次执行15 ms；进程C每50 ms运行一次，每次执行5 ms；图11-3中的上面三行分别示出了A、B、C三个进程的周期和执行时间。 </vt:lpstr>
      <vt:lpstr>PowerPoint 演示文稿</vt:lpstr>
      <vt:lpstr>11.4.3  EDF算法与RMS调度算法的比较  　　1. 用RMS算法调度失败举例 　　现在我们来看另外一个例子：现有三个进程A、B和C，它们的周期与前例相同，只是在此将进程A每次的运行时间由10 ms增加至15 ms，进程B和C每次的运行时间不变。对于RMS算法，由于优先级只与周期有关，而与进程每次运行的时间多少无关，因此这三个进程的优先级仍为33、25和20。调度程序先调度A运行，在t=15时调度B运行，在t=30时进程A再次就绪，故调度A运行，在t=45时B又再次就绪，由于它的优先级高于进程C，因此又调度B运行，等到t=60进程B结束时，进程C已错过其最后期限，RMS调度失败。</vt:lpstr>
      <vt:lpstr>　　2. 用EDF算法调度成功举例 　　在采用EDF算法进行调度时，由图11-4可以看出，前30 ms时与RMS一样。在t=30时，A2和C1都处于就绪态，如果按RMS算法，由于进程A的优先级高于C，此时应调度A运行。但用EDF算法时，A的最后时限是60，而C的最后时限是50，所以应调度C运行。在t=35时，A才再次运行，t=50时调度B运行。当t=90时，A第四次就绪，A与正在运行的B最后时限同为120，基于不是必要就不抢占的原则，仍让B继续运行。在该例中，直到t=150，处理机一直处于忙碌状态。</vt:lpstr>
      <vt:lpstr>PowerPoint 演示文稿</vt:lpstr>
      <vt:lpstr>　　3.  RMS与EDF算法的比较 　　(1) 处理机的利用率。 　　(2) 算法复杂度。 　　(3) 调度的稳定性。</vt:lpstr>
      <vt:lpstr> 　 11.5  媒体服务器的特征和接纳控制   11.5.1  媒体服务器的特征 　　1. 多媒体文件的多种媒体性 　　如前所述，一部数字电影是由多种媒体文件组成的。其中包含了一个视频文件、若干种语言的音频文件，以及不同国家文字的文本文件，图11-5示出了一部电影所包含的文件，而且在播放时，这些媒体数据流之间还必须保持同步。 </vt:lpstr>
      <vt:lpstr>PowerPoint 演示文稿</vt:lpstr>
      <vt:lpstr>　　2. 拉型和推型文件服务器 　　在传统的服务器中，进程要访问一个文件时，应先用open系统调用将文件打开，然后再用read系统调用把文件中的数据读出。如果把这种方式也用于多媒体文件系统中，则用户每发出一个read系统调用命令时，服务器便送出一帧数据，如图11-6(a)所示。该方式一方面要求用户必须以精确的时间间隔不断发出read命令，读出一帧数据；另一方面要求服务器每个周期都能及时地提供数据。 </vt:lpstr>
      <vt:lpstr>PowerPoint 演示文稿</vt:lpstr>
      <vt:lpstr>　　3. 多媒体文件的存储空间分配方式 　　在传统的文件系统中，文件组织的一个重要目标是通过减少内部和外部磁盘碎片，提高磁盘空间的利用率。为此，存储空间的分配主要采用基于盘块的离散分配方式。而在多媒体文件系统中，文件组织的一个重要目标是能提供恒定速率的数据流和能及时地检索数据。 </vt:lpstr>
      <vt:lpstr>　　4. 人机交互性 　　用户在通过媒体服务器观看节目时，可根据自己的爱好，任意点播喜欢看的节目。在观看节目时，还可选择自己所熟悉的语言音频和字幕，并且可以根据需要随时更换。此外，用户还可以随时停止(或暂停)正在观看的电视，或(让电视)从一集跳至下一集，或让电影快进或快退等，即媒体服务器需要具有人机交互的功能。</vt:lpstr>
      <vt:lpstr>11.5.2  存储器管理中的接纳控制      　　1. 存储器页面锁定功能 　　对于某个SRT任务来说，如果其某些页面未在物理内存，而在运行中又需要用到这些页面上的代码或数据，则将发生缺页中断，这意味着所需之页面必须从磁盘中读取。由于读盘所需的时间不仅较长，而且是不确定的，这无疑会给SRT任务带来极大的影响。为避免发生缺页中断情况，一个行之有效的方法是将SRT任务运行时所需之代码和数据锁定在物理内存中。只有这样才有可能保证SRT任务的截止时间。</vt:lpstr>
      <vt:lpstr>　　2. 存储器代理 　　为了能保证每一个SRT任务的实时性，如同处理机预留CPU带宽一样，我们也引入了存储空间预留功能，为每一个SRT任务预留锁定的存储空间。为实现该功能，在存储器管理中增加了两个功能实体：存储器代理和存储器控制器。</vt:lpstr>
      <vt:lpstr>　　3. 存储器控制器 　　存储器控制器的主要任务是，管理为SRT任务锁定的内存页面，以保证CPU能及时获得数据。在SRT任务执行时，将ID传送给存储器控制器。后者利用预留表检查该预留ID是否合法，如果合法，便为SRT任务分配并锁定存储器。存储器控制器还把存储器的钥匙传送给SRT任务，SRT收到后，便建立起存储段与自己的地址空间之间的映射关系。 </vt:lpstr>
      <vt:lpstr>11.5.3  媒体服务器的接纳控制        　　1. 媒体服务器的服务质量 　　不同的SRT任务，所要求的服务质量并不完全相同。因此，一个媒体服务器应当能够提供几种服务质量，以满足不同用户的需要。通常，可以提供如下三种服务质量保证： 　　(1) 确定型的保证。 　　(2) 统计型的保证。 　　(3) 尽力而为型保证。</vt:lpstr>
      <vt:lpstr>　　2. 接纳控制 　　对于不同的服务质量保证和不同的服务所采用的接纳控制条件是不一样的，在这里只是讨论接纳控制条件中最基本的问题。</vt:lpstr>
      <vt:lpstr>　　 11.6  多媒体存储器的分配方法   11.6.1  交叉连续存放方式  　　1. 多媒体文件存放中的问题  　　多媒体文件存放最重要的要求是，存放在硬盘上的数据如何能快速地传送到输出设备上，不会发生因送出数据不及时而使屏幕上的画面发生颤动。在采用离散分配方式时，在磁盘传输速率足够高的情况下，送出数据不够及时最主要的原因是在传输一帧的过程中需要进行多次寻道，由于寻道和磁盘旋转延迟通常都需要数十毫秒，很难及时将数据送出。因此，多媒体文件都采用连续文件。</vt:lpstr>
      <vt:lpstr>　　2. 交叉连续存放方式   　　在该方式中，不仅要求多媒体中的每个文件是连续文件，而且还需在不同文件间采取按帧交叉的方式存放。首先存放第一帧中的视频数据，紧靠着它存放第一帧中的各种音频数据，然后是存放第一帧中的多个文字数据，如图11-7所示。在从磁盘读出时，最简单的方法是将每一帧中所有数据全部读出到内存的缓冲区中，然后只将用户所需之部分传送给用户。</vt:lpstr>
      <vt:lpstr>PowerPoint 演示文稿</vt:lpstr>
      <vt:lpstr>11.6.2  帧索引存放方式  　　为了克服交叉连续存放方式的缺点，即在每一部数字电影中所包含的视频文件、音频文件和多个文本文件都需要连续存放，而引入了索引存放方式。该方式又可分为两种： 　　(1) 帧索引存放方式，又称为小盘块法。 　　(2) 块索引存放方式，又称为大盘块法。</vt:lpstr>
      <vt:lpstr>　　1. 帧索引存放方式的基本原理 　　在小盘块法中，所选定的盘块大小应远小于帧的大小。对于每秒30帧的MPEG-Ⅱ而言，帧的平均大小为16 KB，通常选定盘块大小仅为1 KB或2 KB，故将它又称为小盘块法。这样，电影中的每一帧信息需要存放在一连串的连续盘块中。和前面一样，在这一串连续的盘块中，仍是包含了一个视频、多个音频和多个文本文件的数据。</vt:lpstr>
      <vt:lpstr>PowerPoint 演示文稿</vt:lpstr>
      <vt:lpstr>　　2. 帧索引存放方式的性能分析 　　(1) 支持随机访问。 　　(2) 关于快进、快退问题。 　　(3) 磁盘碎片较小。 　　(4) 帧索引表大。 　　(5) 缓冲管理简单。 　　(6) 存储管理复杂。</vt:lpstr>
      <vt:lpstr>11.6.3  块索引存放方式   　　1. 块索引存放方式的基本原理 　　在块索引存放方式中所选定的盘块较大，其大小应远大于一帧的大小，如256 KB，以便在一个盘块中可以存放多个帧，故将它称为大盘块法。由于在大盘块法中每个数据块的大小是相同的，故把这种组织称为恒定数据长度。</vt:lpstr>
      <vt:lpstr>　　2. 块索引存放方式的性能分析 　　(1) 支持随机访问。 　　(2) 磁盘碎片较大。  　　(3) 块索引表小。  　　(4) 缓冲管理复杂。</vt:lpstr>
      <vt:lpstr>11.6.4  近似视频点播的文件存放   　　1. 近似视频点播(near video on demand) 　　近似视频点播是视频点播的一种近似，它是每隔一定时间开始一次播放。 </vt:lpstr>
      <vt:lpstr>PowerPoint 演示文稿</vt:lpstr>
      <vt:lpstr>　　2. 近似视频点播的文件存放  　　在近似视频点播中，即使电影文件是连续文件，但在它以24个数据流错时送出时，由于每两个相邻的数据流都相差9000帧，因此从一条数据流转至下一个数据流时就需要进行寻道。但如果能采用如图11-10所示的方法，则几乎可以完全消除寻道操作。 </vt:lpstr>
      <vt:lpstr>PowerPoint 演示文稿</vt:lpstr>
      <vt:lpstr>11.6.5  多部电影的存储方法    　　1. 单个磁盘的情况 　　前面所考虑的只是在视频服务器上存储了单部电影，但实际情况往往是视频服务器上存储了多部电影。如果这些电影被随机地存放在磁盘的各个地方，那么当多个用户需要同时观看这些电影时，必然会造成磁头的频繁来回摆动。应如何在磁盘上存储多部电影呢? </vt:lpstr>
      <vt:lpstr>　　通常，每一部电影的点击率是不同的。我们在将这些电影存储在磁盘上时，应当将电影的流行因素考虑进去，使越流行的电影越容易被访问到。事实上，有许多流行的事物，如流行电影、流行音乐、访问Web网页等，大体上都遵循一种可预测模式，该模式又被称为Zipf定律。该定律可描述为：</vt:lpstr>
      <vt:lpstr>PowerPoint 演示文稿</vt:lpstr>
      <vt:lpstr>　　2. 多个磁盘情况 　　为了满足众多用户的需要，配置在视频服务器上的磁盘系统通常都需要很大的存储容量，因此在视频服务器上的磁盘系统，大都采用许多个磁盘来扩大磁盘系统的容量，如采用RAID磁盘阵列。</vt:lpstr>
      <vt:lpstr>PowerPoint 演示文稿</vt:lpstr>
      <vt:lpstr> 　　　11.7  高速缓存与磁盘调度  11.7.1  高速缓存 　　对于传统的OS，在内存中设置高速缓存的主要目的，是为了减少对磁盘的访问时间。所采取的方法是将那些在不久之后可能会被访问的盘块数据放入到高速缓存中，以便以后需要时，可直接从高速缓存中读取，这样就节省了对磁盘的访问时间。 </vt:lpstr>
      <vt:lpstr>　　1. 块高速缓存 　　虽说当一个用户在看一部电影时，刚放过的盘块不会被重用，但如果是有多个用户几乎同时在看一部电影，刚放过的盘块则可能会被多次重用。 </vt:lpstr>
      <vt:lpstr>　　2. 将两条视频流合并 　　如果两条视频流在时间上相差很少，我们可以对两条视频流进行合并。 </vt:lpstr>
      <vt:lpstr>PowerPoint 演示文稿</vt:lpstr>
      <vt:lpstr>　　3. 文件高速缓冲 　　在一个为公众服务的视频服务中心，通常都应当备有许多电影和电视剧节目。由于在DVD光碟中的电影或电视剧所占用的存储空间都非常大，一般都有数GB，因而不可能都装入视频服务器的磁盘上，而是仍然放在光盘或磁带上。在需要播放某部电影时，再将它们复制到磁盘上。但因光盘特别是磁带的低速性，要将这些电影从光盘复制到磁盘上需要花很多的时间。于是在大多数视频服务器中，都是将用户请求最频繁的电影文件放入内存的高速缓冲中，而把流行的整部电影文件放在磁盘上。 </vt:lpstr>
      <vt:lpstr>11.7.2  静态磁盘调度   　　在多媒体系统中对磁盘调度提出了比传统OS更为严格的要求。其主要原因是： 　　(1) 多媒体文件的数据量特别大，相应地要求数据传输速率也非常高。 　　(2) 为保证电影的播放质量，要求具有很高的实时性； 　　(3) 对于一台视频服务器，可能要同时处理成百上千的用户请求。</vt:lpstr>
      <vt:lpstr>　　1. 可预测性 　　在传统OS中，用户对磁盘的请求是难以预测的，因此一般只提供了预读一个盘块数据的功能。而在多媒体系统中，无论是电影还是电视剧都是连续播放的，即在播放了第i帧后，紧接着就会播放第i + 1帧，这就大大提高了请求的可预测性。 </vt:lpstr>
      <vt:lpstr>　　2. 按磁道顺序排序 　　假如视频服务器中仅有一个磁盘，有10个用户在观看不同的电影，而这些电影又具有相同的帧频、分辨率。这时，系统可以为每一部电影建立一个进程，在进程调度时采用轮转法方式。首先让第一个进程运行，当它运行完后调度第二个进程运行，直至最后一个进程运行完毕。这里的关键问题是，所有进程运行一次的时间，应小于每帧之间的时间间隔40 ms。</vt:lpstr>
      <vt:lpstr>PowerPoint 演示文稿</vt:lpstr>
      <vt:lpstr>11.7.3  动态磁盘调度  　　为简单起见，在前面曾假设，所有的电影具有相同的分辨率和帧频。现在再来分析当多部电影具有不同的分辨率和帧频时，所播放的电影对磁盘的请求会带有一定随机性的情况。 </vt:lpstr>
      <vt:lpstr>　　1. 动态磁盘调度算法应考虑的因素 　　当第一个用户提出观看某部电影的要求时，由于此时尚无其他用户请求，故可立即获得服务。在此期间可能会有其他用户发来请求，它们都会被挂起。 </vt:lpstr>
      <vt:lpstr>　　2.  scan-EDF算法 　　上述的性能因素和实时因素经常会发生矛盾。为了满足前者，往往会错过最终时限。反之，为了满足后者，则又会增加总寻道时间。scan-EDF算法同时考虑这两个因素，并将这两个因素结合起来，以达到既能基本上满足实时性要求，又可获得较好性能的目的。该算法的基本思想是，基于实时因素是硬性要求的这一特性，先考虑截止时间要求，将多个截止时间相近的磁盘请求放在一个组中，由此可以形成若干个组，在每一个组中再按照磁道序号进行排序。</vt:lpstr>
      <vt:lpstr>PowerPoint 演示文稿</vt:lpstr>
      <vt:lpstr>　　　　　　习    题   　　1. 试说明多媒体文件有哪些特点。 　　2. 多媒体的集成性包含了哪几方面的含义?  　　3. 在计算机系统中，为了进行图像、音频信号和视频信号的处理，需要增加哪些硬件?  　　4. 常用的数字音频文件有哪几种类型?  　　5. 彩色电视的制式有哪几种? 我国采用的是哪一种?  　　6. 简单说明几种常用的MPEG标准。</vt:lpstr>
      <vt:lpstr>　　7. 试说明在多媒体系统中，对实时任务的处理有何需求。 　　8. 在多媒体系统中，进程管理中必须解决哪些问题?    　　9. 什么是SRT任务带宽和尽力而为任务带宽? 为什么要设置这两种带宽?   　　10. CPU代理的主要任务是什么? 在什么情况下可以接收新进程?  　　11. 什么是预留策略? 预留策略涉及哪些重要问题?  　　12. 速率单调调度RMS算法里的优先级是如何确定的? 该算法需满足什么样的条件? </vt:lpstr>
      <vt:lpstr>　　13. 试对EDF算法与RMS调度算法进行比较。 　　14. 何谓拉型和推型文件服务器? 它们分别适用于何种场合?   　　15. 试比较一般的文件服务器和媒体服务器。 　　16. 何谓存储器页面锁定功能? 在多媒体系统中为什么需要该功能?  　　17. 存储器代理的主要任务是什么? 它是如何来实现该任务的?  　　18. 媒体服务器接纳控制的主要任务是什么? 它是如何实现接纳控制的?  </vt:lpstr>
      <vt:lpstr>　　19. 为了满足不同用户的需要，媒体服务器可以提供哪几种服务质量保证?  　　20. 把多媒体文件存放在硬盘上时，为什么要采取交叉连续存放方式?  　　21. 什么是帧索引存放方式? 什么是块索引存放方式?  　　22. 试对帧索引存放方式的性能进行分析。 　　23. 试对块索引存放方式的性能进行分析。 　　24. 什么是近似视频点播? 近似视频点播的文件应如何存放?  　　25. 当两条视频流在时间上相差很少时，为什么要将它们合并? 如何合并? </vt:lpstr>
      <vt:lpstr>　　26. 什么是Zipf定律? 按照管风琴算法规定，在单个磁盘上应如何存放多部电影?    　　27. 高速缓存在多媒体系统中可有哪些用处?  　　28. 为什么在多媒体系统中对磁盘调度提出了比传统OS更为严格的要求?  　　29. 多媒体系统中对磁盘调度比传统OS更为容易处理的地方又有哪些?  　　30. 为什么说can-EDF算法既能满足实时性要求，又可获得较好的性能? </vt:lpstr>
      <vt:lpstr>PowerPoint 演示文稿</vt:lpstr>
      <vt:lpstr> 　　　　12.1  安 全 环 境  　　由于社会的复杂性和某些事物的不可预知性，使得计算机系统的环境往往是不安全的。为此，必须对我们的工作环境采取“保护”措施，使之变成为一个“安全”环境。“保护”和“安全”是有不同含意的两个术语。可以把“保护”定义为：对攻击、入侵和损害系统等的行为进行防御或监视。“安全”是对系统完整性和数据安全性的可信度的衡量。 </vt:lpstr>
      <vt:lpstr>12.1.1　实现“安全环境”的主要目标和面临的威胁 　　1. 数据机密性(data secrecy) 　　数据机密性是指将机密的数据置于保密状态，仅允许被授权用户访问系统中的信息，以避免数据暴露。更确切地说，系统必须保证用户的数据，仅供被授权用户阅读，而不允许未经授权的用户阅读，以保证数据的保密性。</vt:lpstr>
      <vt:lpstr>　　2. 数据完整性(data integrity) 　　完整性是指对数据或资源的可信赖程度，包括数据的完整性(信息内容)和来源的完整性(数据来源)，通常用于表述防止不当或未经授权的修改。信息的来源可能会涉及信息的准确性和可信性，以及人们对此信息的信任程度，因此这种可信性也是系统正确运行的关键。此外，还必须能保持系统中数据的一致性。 </vt:lpstr>
      <vt:lpstr>　　3. 系统可用性(system availability) 　　可用性是指能保证计算机中的资源供授权用户随时访问，系统不会拒绝服务。更明确地说，授权用户的正常请求能及时、正确、安全地得到服务或响应。而攻击者为了达到使系统拒绝的目的，可能通过“修改”合法用户名字的方法，将他变为非法用户，使系统拒绝向该合法用户提供服务。此外，拒绝服务还可能由硬件故障引起，如磁盘故障、电源掉电等，也可能由软件故障引起。</vt:lpstr>
      <vt:lpstr>12.1.2  系统安全的特征 　　1. 多面性  　　在大型系统中通常存在着多个风险点，在这些风险点应从三方面采取措施加以防范： 　　(1) 物理安全 　　(2) 逻辑安全 　　(3) 安全管理</vt:lpstr>
      <vt:lpstr>　　2. 动态性 　　由于信息技术不断发展和攻击手段层出不穷，使系统的安全问题呈现出以下的动态性： 　　(1) 信息的时效性。　 　　(2) 攻击手段的不断翻新。</vt:lpstr>
      <vt:lpstr>　　3. 层次性 　　大型系统的安全问题是一个相当复杂的问题，因此必需采用系统工程的方法解决。为了简化系统安全的复杂性，系统安全通常采用层次-模块化结构方法： 　　首先将系统安全问题划分为若干个安全主题(功能模块)，作为最高层；然后再将其中每一个安全主题功能模块分成若干个安全子功能模块，作为次高层；此后再进一步将一个安全子功能模块分为若干安全孙功能模块，作为第三层；其最低一层是一组最小可选择的安全功能模块，用多个层次的安全功能模块来覆盖整个系统安全的各个方面。</vt:lpstr>
      <vt:lpstr>　　4. 适度性 　　当前几乎所有的单位在实现系统安全工程时，都遵循了适度安全准则，即根据实际需要提供适度的安全目标加以实现。这是因为： 　　(1) 由于系统安全的多面性，使对安全问题的全面覆盖基本上不可能实现； 　　(2) 实现全覆盖所需的成本也是难以令人接受的； 　　(3) 由于系统安全的动态性，即使当时实现了安全问题的全覆盖，随着计算机技术的迅速发展，企业规模的不断扩大，必然很快就会出现新的问题。</vt:lpstr>
      <vt:lpstr>12.1.3  计算机安全的分类 　　1.  CC的由来 　　对一个安全产品(系统)进行评估，是件十分复杂的事，需要有一个能被广泛接受的评估标准。 </vt:lpstr>
      <vt:lpstr>　　2. 计算机安全的分类 　　在“可信任计算机系统评价标准”中将计算机系统的安全程度划分为：D、C、B、A四类。共分为D、C1、C2、B1、B2、B3和A1七个等级。 　　(1)  D类， 　　(2)  C1级。 　　(3)  C2级。 　　(4)  B1级。  　　(5)  B2级。  　　(6)  B3级。 　　(7)  A1级。</vt:lpstr>
      <vt:lpstr> 　　　　　　12.2  数据加密技术   12.2.1　数据加密原理 　　加密是一种密写科学，用于把系统中的数据(称为明文)转换为密文。使攻击者即使截获到被加密的数据，也无法了解数据的内容，从而有效地保护了系统中信息的安全性。数据加密技术包括：数据加密、数据解密、数字签名、签名识别以及数字证明等。 </vt:lpstr>
      <vt:lpstr>　　1. 数据加密模型 　　早在几千年前，人类就已经有了通信保密的思想，并先后出现了易位法和置换法等加密方法。但直至进入20世纪60年代，由于科学技术的发展，才使密码学的研究进入了一个新的发展时期。计算机网络的发展，尤其是Internet广泛深入的应用，又推动了数据加密技术的迅速发展。</vt:lpstr>
      <vt:lpstr>PowerPoint 演示文稿</vt:lpstr>
      <vt:lpstr>　　2. 基本加密方法 　　1) 易位法 　　易位法是按照一定的规则，重新安排明文中的比特或字符的顺序来形成密文，而字符本身保持不变。按易位单位的不同，又可分成比特易位和字符易位两种。 </vt:lpstr>
      <vt:lpstr>PowerPoint 演示文稿</vt:lpstr>
      <vt:lpstr>　　2) 置换法 　　置换法是按照一定的规则，用一个字符去置换(替代)另一个字符来形成密文。最早由朱叶斯·凯撒(Julius caeser)提出的算法非常简单，它是将字母a、b、c、…、x、y、z循环右移三位后，即利用d置换a，用e置换b等。凯撒算法的推广是移动K位。单纯移动K位的置换算法很容易被破译，比较好的置换算法是进行映像。</vt:lpstr>
      <vt:lpstr>PowerPoint 演示文稿</vt:lpstr>
      <vt:lpstr>12.2.2  对称加密算法与非对称加密算法 　　1. 对称加密算法 　　在对称加密算法中，在加密算法和解密算法之间存在着一定的相依关系，即加密和解密算法往往使用相同的密钥；或者在知道了加密密钥Ke后，就很容易推导出解密密钥Kd。最有代表性的对称加密算法是数据加密标准DES(Data Eneryption Standard)。ISO现在已将DES作为数据加密标准。 </vt:lpstr>
      <vt:lpstr>　　2. 非对称加密算法 　　非对称加密算法的加密密钥Ke和解密密钥Kd不同，而且难以从Ke推导出Kd来，故而可将其中的一个密钥公开而成为公开密钥，故该算法也可称为公开密钥算法。每个用户保存一对密钥，每个人的公开密钥都对外公开。假如某用户要与另一用户通信，他可用公开密钥对数据进行加密，而收信者则用自己的私用密钥进行解密。这样就可以保证信息不会外泄。 </vt:lpstr>
      <vt:lpstr>12.2.3　数字签名和数字证明书 　　1. 数字签名 　　在金融和商业等系统中，许多业务都要求在单据上签名或加盖印章，以证实其真实性，备日后查验。在利用计算机网络传送报文时，可将公开密钥法用于电子(数字)签名，来代替传统的签名。而为使数字签名能代替传统的签名，必须满足下述三个条件： 　　(1) 接收者能够核实发送者对报文的签名。 　　(2) 发送者事后不能抵赖其对报文的签名。 　　(3) 接收者无法伪造对报文的签名。</vt:lpstr>
      <vt:lpstr>　　1) 简单数字签名 　　在这种数字签名方式中，发送者A可使用私用密钥Kda对明文P进行加密，形成DKda(P)后传送给接收者B。B可利用A的公开密钥Kea对DKda(P)进行解密，得到EKea(DKda(P))=P，如图12-4(a)所示。</vt:lpstr>
      <vt:lpstr>PowerPoint 演示文稿</vt:lpstr>
      <vt:lpstr>　　2) 保密数字签名 　　为了实现在发送者A和接收者B之间的保密数字签名，要求A和B都具有密钥，再按照图12-4(b)所示的方法进行加密和解密： 　　(1) 发送者A可用自己的私用密钥Kda对明文P加密，得到密文DKda(P)。 　　(2)  A再用B的公开密钥Keb对DKda(P)进行加密，得到EKeb(DKda(P))后送B。 　　(3)  B收到后，先用私用密钥Kdb进行解密，即DKdb(EKeb(DKda(P)))=DKda(P)。 (4)  B再用A的公开密钥Kea对DKda(P)进行解密，得到EKea(DKda(P)) = P。</vt:lpstr>
      <vt:lpstr>　　2. 数字证明书(Certificate) 　　虽然可以利用公开密钥方法进行数字签名，但事实上又无法证明公开密钥的持有者是合法的持有者。为此，必须有一个大家都信得过的认证机构CA(Certification Authority)，由该机构为公开密钥发放一份公开密钥证明书，该公开密钥证明书又称为数字证明书，用于证明通信请求者的身份。 </vt:lpstr>
      <vt:lpstr> 　　　　12.3　用 户 验 证  　　验证又称为识别或认证。当用户要登录一台多用户计算机时，操作系统将对该用户进行验证(Authentication)，这一过程称为用户验证。用户验证的目的在于确定被验证的对象(包括人和事)是否真实，即确认“你是否是你所声称的你”，以防止入侵者进行假冒、篡改等。通常利用验证技术作为保障网络安全的第一道防线。</vt:lpstr>
      <vt:lpstr>12.3.1　使用口令验证    　　1. 口令 　　用户要上机时系统首先要求用户输入用户名。登录程序利用该名字去查找一张用户注册表，若从中找到匹配的用户名后，再要求用户输入口令，如果输入的口令也与注册表中的口令一致，系统便认为该用户是合法用户，允许该用户进入系统；否则将拒绝该用户登录。</vt:lpstr>
      <vt:lpstr>　　2. 提高口令安全性的方法  　　攻击者可通过多种方式来获取用户登录名和口令，其中最常用的方式是直接猜出用户所使用的口令。为提高口令的安全性，必须能防止攻击者猜出口令。为此，口令机制通常应满足以下几点要求： 　　(1) 口令应适当长。 　　(2) 应采用多种字符。 　　(3) 自动断开连接。 　　(4) 回送显示的安全性。 　　(5) 记录和报告。</vt:lpstr>
      <vt:lpstr>　　3. 一次性口令(One time Password) 　　为了防止口令外泄，用户应当经常改变口令，一种极端的情况是采用一次性口令机制，即口令被使用一次后就换另一个口令。在采用该机制时，用户必须给系统提供一张口令表，其中记录有其使用的口令序列。系统为该表设置一指针，用于指示下次用户登录时所应使用的口令。 </vt:lpstr>
      <vt:lpstr>　　4. 口令文件 　　通常在口令机制中都配置有一份口令文件，用于保存合法用户的口令和与用户的特权。该文件的安全性至关重要，一旦攻击者访问了该文件，将使整个计算机系统无安全性可言。保证口令文件安全性最有效的方法是利用加密技术，其中一个行之有效的方法是选择一个函数来对口令进行加密。该函数f(x)具有这样的特性：在给定了x值后，很容易算出f(x)；然而，如果给定了f(x)值，却不能算出x的值。利用f(x)函数去加密所有的口令，再将加密后的口令存入口令文件中。 </vt:lpstr>
      <vt:lpstr>PowerPoint 演示文稿</vt:lpstr>
      <vt:lpstr>　　5. 挑战—响应验证 　　在该方法中，由用户自己选择一个算法，算法可以很简单也可较复杂，如X2，并将该算法告知服务器。每当用户登录时，服务器就给用户发来一个随机数，如12，用户收到后，按所选算法对该数据进行平方运算，得到144，并用它作为口令。服务器再将所收到的口令与自己计算(利用X2算法)的结果进行比较，如相同便允许用户上机，否则拒绝用户登录。由于该方法所使用的口令不是一个固定数据，而是基于服务器随机产生的数再经过计算得到的，因此令攻击难于猜测。如果再频繁地改变算法就更为安全。</vt:lpstr>
      <vt:lpstr>12.3.2　基于物理标志的验证技术    　　1. 基于磁卡的验证技术 　　目前广泛使用的银行现金卡、公交卡等，都普遍采用磁卡。这是一块其大小和名片相仿的塑料卡，在其上贴有含若干条磁道的磁条。一般在磁条上有三条磁道，每条磁道可用来记录不同数量的数据。如果在磁条上记录了用户名、用户密码、账号和金额，这就是银行卡；而如果在磁条上记录的是有关用户的信息，该卡便可作为识别用户身份的物理标志。</vt:lpstr>
      <vt:lpstr>　　2. 基于IC卡的验证技术 　　在外观上IC卡与磁卡并无明显差异，但在IC卡中可装入CPU和存储器芯片，使该卡具有一定的智能，故又称智能卡。IC卡中的CPU用于对内部数据的访问和与外部数据进行交换，还可用加密算法对数据进行处理，这使IC卡比磁卡具有更强的防伪性和保密性，因而IC卡正在逐步取代磁卡。根据卡中装入芯片的不同，可把IC卡分为以下三种类型： 　　(1) 存储器卡。 　　(2) 微处理器卡。 　　(3) 密码卡。 </vt:lpstr>
      <vt:lpstr>12.3.3　生物识别验证技术 　　1. 常用于身份识别的生理标志 　　被选用的生理标志应具有这样三个条件：① 足够的可变性，系统可根据它来区别成千上万的不同用户；② 应保持稳定，不会经常发生变化；③ 不易被伪装。 </vt:lpstr>
      <vt:lpstr>　　下面介绍几种常用的生理标志。 　　(1) 指纹。 　　(2) 眼纹。 　　(3) 声音。 　　(4) 人脸。 </vt:lpstr>
      <vt:lpstr>　　2. 生物识别系统的组成 　　1) 对生物识别系统的要求 　　要设计出一个非常实用的生物识别系统必须满足三方面的要求： 　　(1) 性能需求。 　　(2) 易于被用户接受。 　　(3) 成本合理。</vt:lpstr>
      <vt:lpstr>　　2) 生物识别系统的组成 　　生物识别系统通常是由如下三部分组成的： 　　(1) 生物特征采集器。 　　(2) 注册部分。 　　(3) 识别部分。</vt:lpstr>
      <vt:lpstr>　　3. 指纹识别系统 　　20世纪80年代指纹自动识别系统虽已在许多国家使用，但体积较大。直至90年代中期，随着VLSI的迅速发展，才使指纹识别系统小型化，使该技术进入了广泛应用的阶段。 　　(1) 指纹采集传感器。 　　(2) 指纹识别系统。</vt:lpstr>
      <vt:lpstr> 　　　12.4  来自系统内部的攻击    　　攻击者对计算机系统进行攻击的方法有多种，可将之分为两大类：内部攻击和外部攻击。内部攻击一般是指攻击来自系统内部。它又可进一步分为两类： 　　(1) 以合法用户身份直接进行攻击。 　　(2) 通过代理功能进行间接攻击。</vt:lpstr>
      <vt:lpstr>12.4.1  早期常采用的攻击方式  　　我们先介绍常用的内部攻击方式。在设计操作系统时必须了解这些攻击方式，并采取必要的防范措施。 　　(1) 窃取尚未清除的有用信息。  　　(2) 通过非法的系统调用搅乱系统。 　　(3) 使系统自己封杀校验口令程序。  　　(4) 尝试许多在明文规定中不允许做的操作。 　　(5) 在OS中增添陷阱门。  　　(6) 骗取口令。</vt:lpstr>
      <vt:lpstr>12.4.2  逻辑炸弹和陷阱门    　　近年来更流行利用恶意软件进行攻击的攻击方式。所谓恶意软件(malware)，是指攻击者专门编制的一种程序，用来造成破坏。它们通常伪装成合法软件，或隐藏在合法软件中，使人们难以发现。有些恶意软件还可以通过各种方式传播到其它计算机中。依据恶意软件是否能独立运行可将它分为两类： 　　(1) 独立运行类 　　(2) 寄生类</vt:lpstr>
      <vt:lpstr>　　1. 逻辑炸弹(logic bomb) 　　1) 逻辑炸弹实例 　　逻辑炸弹是较早出现的一种恶意软件，它最初出自于某公司的程序员，是为了应对他可能被突然解雇，而预先秘密放入OS中的一个破坏程序(逻辑炸弹)。只要程序员每天输入口令，该程序就不会发作。但如果程序员在事前未被警告，就突然被解雇时，在第二天(或第二周)由于得不到口令，逻辑炸弹就会引爆——执行一段带破坏性的程序，这段程序通常会使正常运行的程序中断，随机删除文件，或破坏硬盘上的所有文件，甚至于引发系统崩溃。</vt:lpstr>
      <vt:lpstr>　　2) 逻辑炸弹爆炸的条件 　　每当所寄生的应用程序运行时，就会运行逻辑炸弹程序，它会检查所设置的爆炸条件是否满足，如满足就引发爆炸；否则继续等待。触发逻辑炸弹爆炸的条件有很多，较常用的有： 　　(1) 时间触发 　　(2) 事件触发 　　(3) 计数器触发</vt:lpstr>
      <vt:lpstr>　　2. 陷阱门(trap door) 　　1) 陷阱门的基本概念 　　通常，当程序员在开发一个程序时，都要通过一个验证过程。为了方便对程序的调试，程序员希望获得特殊的权限，以避免必需的验证。陷阱门其实就是一段代码，是进入一个程序的隐蔽入口点。有此陷阱门，程序员可以不经过安全检查即可对程序进行访问，也就是说，程序员通过陷阱门可跳过正常的验证过程。长期以来，程序员一直利用陷阱门来调试程序并未出现什么问题。但如果被怀有恶意的人用于未授权的访问，陷阱门便构成了对系统安全的严重威胁。</vt:lpstr>
      <vt:lpstr>　　2) 陷阱门实例 　　我们通过一个简单的例子来说明陷阱门。正常的登录程序代码如图12-6(a)所示，该程序最后两句的含意是，仅当输入的用户名和口令都正确时，才算用户登录成功。但如果我们将该程序的最后一条语句稍作修改，得到如图12-6(b)所示的登录程序代码，此时最后两句的含意已改变为：当输入的用户名和口令都正确时，或者使用登录名为“zzzzz”时，无论用什么口令，都能成功登录上机。</vt:lpstr>
      <vt:lpstr>PowerPoint 演示文稿</vt:lpstr>
      <vt:lpstr>12.4.3  特洛伊木马和登录欺骗   　　1. 特洛伊木马(trojan horses)的基本概念 　　特洛伊木马是指一种恶意软件，它是一个嵌入到有用程序中的、隐蔽的、危害安全的程序。当该程序执行时会引发隐蔽代码执行，产生难以预期的后果。 </vt:lpstr>
      <vt:lpstr>　　2. 特洛伊木马实例 　　编写特洛伊木马程序的人，将其隐藏在一个新游戏程序中，并将该游戏程序送给某计算机系统的系统操作员。操作员在玩新游戏程序时，前台确实是在玩游戏，但隐藏在后台运行的特洛伊木马程序却将系统中的口令文件复制到该骇客的文件中。虽然口令文件是系统中非常保密的文件，但操作员在游戏时是在高特权模式下运行的，特洛伊木马就继承了系统操作员的高特权，因此它就能够访问口令文件。 </vt:lpstr>
      <vt:lpstr>　　3. 登录欺骗(login spoofing)  　　我们以UNIX系统为例来说明登录欺骗。攻击者为了进行登录欺骗，写了一个欺骗登录程序，该程序同样会在屏幕显示Login: ，用于欺骗其他用户进行登录。当有一用户输入登录名后，欺骗登录程序也要求它输入口令。然后却把刚输入的登录名和口令写入一份事先准备好的文件中，并发出信号以请求结束shell程序，于是欺骗登录程序退出登录，同时也去触发真正的登录程序。在屏幕上又显示出“Login: ”，此时真正的登录程序开始工作。对用户而言，他自然以为是自己输入发生了错误，系统要求重新输入。</vt:lpstr>
      <vt:lpstr>12.4.4  缓冲区溢出    　　由于C语言编译器存在着某些漏洞，如它对数组不进行边界检查。例如下面的代码是不合法的，数组范围是1024，而所包含的数字却有12 000个。然而在编译时却未对此检查，攻击者可以利用此漏洞来进行攻击。 　　　　int i; 　　　　char C[1024]; 　　　　i=12000; 　　　　c[i]=0;</vt:lpstr>
      <vt:lpstr>PowerPoint 演示文稿</vt:lpstr>
      <vt:lpstr> 　　　　12.5  来自系统外部的攻击  12.5.1  病毒、蠕虫和移动代码   　　当前最严重的外来威胁是病毒、蠕虫和移动代码等。其中尤其是病毒和蠕虫，天天都在威胁着系统的安全，以致在广播、电视中，都不得不经常发布病毒和蠕虫的警告消息。</vt:lpstr>
      <vt:lpstr>　　1. 病毒(viruses) 　　计算机病毒是一段程序，它能把自己附加在其它程序之中，并不断地自我复制，然后去感染其它程序，它能由被感染的程序和系统传播出去。一般的病毒程序并不长，用C语言编写的病毒程序通常不超过一页。称这段程序为病毒，是因为它非常像生物学上的病毒：它能自我生成成千上万的与原始病毒相同的复制品，并将它们传播到各处。计算机病毒也可在系统中复制出千千万万个与它自身一样的病毒，并把它传播到各个系统中去。</vt:lpstr>
      <vt:lpstr>　　2. 蠕虫(worms)  　　蠕虫与病毒相似，也能进行自我复制，并可传染给其它程序，给系统带来有害的影响，都属于恶意软件。但它与病毒有所区别，其一是：蠕虫本身是一个完整的程序，能作为一个独立的进程运行，因而它不需要寄生在其它程序上。再者，蠕虫的传播性没有病毒的强。因为蠕虫必须先找到OS或其它软件的缺陷，作为“易于攻破的薄弱环节”，然后才能借助于它们进行传播，如果该缺陷已被修复，蠕虫自然会因“无从下手”而无法传播。</vt:lpstr>
      <vt:lpstr>　　3. 移动代码    　　1) 移动代码简述 　　在因特网上，如果能在远程计算机上执行代码，便认为系统具有远程执行功能。如果一个程序在运行时，能在不同机器之间来回迁移，那么该程序就被称为移动代码。 </vt:lpstr>
      <vt:lpstr>　　2) 移动代码的安全运行 　　如果在一个用户程序中包含了移动代码，当为该用户程序建立进程后，该移动代码将占用该进程的内存空间，并作为合法用户的一部分运行，拥有用户的访问权限。 </vt:lpstr>
      <vt:lpstr>　　3) 防范移动代码的方法——沙盒法 　　沙盒法的基本思想是采用隔离方法。具体做法是把虚拟地址空间，分为若干个相同大小的区域，每个区域称为一个沙盒。 </vt:lpstr>
      <vt:lpstr>　　4) 防范移动代码的方法——解释法 　　解释法是对移动代码的运行采取解释执行方式。解释执行的好处是，每一条语句在执行前都经解释器检查，特别是对移动代码所发出的系统调用进行检查。若移动代码是可信的(来自本地硬盘)，就按正常情况进行处理；否则(如来自因特网)，就将它放入沙盒中来限制它的运行。 </vt:lpstr>
      <vt:lpstr>12.5.2  计算机病毒特征和类型  　　1. 计算机病毒的特征    　　计算机病毒与一般的程序相比，显现出以下四个明显的特征： 　　(1) 寄生性。 　　(2) 传染性。 　　(3) 隐蔽性。  　　(4) 破坏性。</vt:lpstr>
      <vt:lpstr>　　2. 计算机病毒的类型   　　(1) 文件型病毒。  　　(2) 内存驻留病毒。  　　(3) 引导扇区病毒。  　　(4) 宏病毒。  　　(5) 电子邮件病毒。 </vt:lpstr>
      <vt:lpstr>PowerPoint 演示文稿</vt:lpstr>
      <vt:lpstr>12.5.3  病毒的隐藏方式   　　1. 伪装 　　当病毒附加到正常文件后会使被感染文件发生变化，为了逃避检测，病毒将把自己伪装起来，使被感染过的文件与原有文件一样。常见的伪装方式有两种： 　　(1) 通过压缩法伪装。  　　(2) 通过修改日期或时间来伪装。 </vt:lpstr>
      <vt:lpstr>PowerPoint 演示文稿</vt:lpstr>
      <vt:lpstr>　　2. 隐藏 　　为了逃避反病毒软件的检测，病毒自然应隐藏在一个不易检查到的地方。当前常采用的隐藏方法有以下几种： 　　(1) 隐藏于目录和注册表空间。 　　(2) 隐藏于程序的页内零头里。 　　(3) 更改用于磁盘分配的数据结构。 　　(4) 更改坏扇区列表。</vt:lpstr>
      <vt:lpstr>　　3. 多形态 　　多形态病毒在进行病毒复制时采用了较为复杂的技术，使所产生的病毒在功能上是相同的，但形态各异，病毒的形态少者数十种，多则成千上万，然后将这些病毒附加到其它尚未感染的文件上。常用的产生多态病毒的方法有： 　　(1) 插入多余的指令。 　　(2) 对病毒程序进行加密。　</vt:lpstr>
      <vt:lpstr>12.5.4  病毒的预防和检测 　　1. 病毒的预防 　　用户可用哪些方法来预防病毒呢? 下面列出若干方法和建议供参考。 　　(1) 对于重要的软件和数据，应当定期备份到外部存储介质上，这是确保数据不丢失的最佳方法，当发现病毒后可用该备份来取代被感染的文件。 　　(2) 使用具有高安全性的OS，这样的OS具有许多安全保护措施来保障系统的安全，使病毒不能感染到系统代码。</vt:lpstr>
      <vt:lpstr>　　(3) 使用正版软件，应当知道，从网上Web站点下载软件的做法是十分冒险的，即使是必须下载的，也要使用最新的防病毒软件，防范病毒的入侵。 　　(4) 购买性能优良的反病毒软件，按照规定要求使用，并定期升级。 　　(5) 对于来历不明的电子邮件不要轻易打开。 　　(6) 要定期检查硬盘及U盘，用反病毒软件来清除其中的病毒。</vt:lpstr>
      <vt:lpstr>　　2. 基于病毒数据库的病毒检测方法 　　通过被感染文件的长度或者日期和时间的改变来发现病毒的方法在早期还可奏效，而现在这种检测方法虽然很难再有效，但伪装病毒还是难于逃避基于病毒数据库的病毒检测方法的检查，该方法描述如下： 　　(1) 建立病毒数据库。 　　(2) 扫描硬盘上的可执行文件。</vt:lpstr>
      <vt:lpstr>　　3. 完整性检测方法 　　完整性检测程序首先扫描硬盘，检查是否有病毒，当确信硬盘“干净”时，才正式工作。这种方法首先计算每个文件的检查和，然后再计算目录中所有相关文件的检查和，将所有检查和写入一个检查和文件中。在检测病毒时，完整性检测程序将重新计算所有文件的检查和，并分别与原来文件的检查和进行比较，若不匹配，就表明该文件已被感染上病毒。当病毒制造者了解该方法后，它也可以计算已感染病毒文件的检查和，用它来代替检查和文件中的正常值。 </vt:lpstr>
      <vt:lpstr> 　　12.6  可信系统(Trusted System)  12.6.1  访问矩阵模型和信息流控制模型    　　建立可信系统的最佳途径是保持系统的简单性。然而系统设计者认为，用户总是希望系统具有强大的功能和优良的性能。这样，致使所设计出的OS存在许多安全隐患。有些组织特别是军事部门，他们因为更重视系统的安全性，决心要建立一个可信系统，为此应在OS核心中构建一个安全模型，模型要非常简单以确保模型的安全性。</vt:lpstr>
      <vt:lpstr>　　1. 安全策略 　　对系统安全而言，安全策略是根据系统对安全的需求所定义的一组规则及相应的描述。该规则决定了对系统中数据进行保护的规则和规定每一个用户权限的规则，如哪些数据只允许系统管理员阅读和修改；又如哪些数据只允许财务部门人员访问等。安全机制是指用于执行安全策略时所必须遵循的规定和方法。　</vt:lpstr>
      <vt:lpstr>　　2. 安全模型 　　安全模型用于精确描述系统的安全需求和策略。因此安全模型首先应当是精确的、同时也应当是简单和容易理解的，而且不涉及安全功能的具体实现细节。安全模型能精确地描述系统功能，这样就能帮助人们尽可能地堵住所有的安全漏洞。通常在OS设计时，系统的功能描述用于指导系统功能的实现，而安全模型则指导与系统安全有关的功能实现。现在已有几种安全模型，其中比较实用的是访问矩阵模型和信息流控制模型。</vt:lpstr>
      <vt:lpstr>　　3. 访问矩阵模型 　　访问矩阵模型也称为保护矩阵，系统中的每一个主体(用户)都拥有矩阵中的一行，每一个客体都拥有矩阵中的一列。客体可以是程序、文件或设备。矩阵中的交叉项用于表示某主体对某客体的存取权限集。保护矩阵决定在任何域中的进程可以执行的操作，它是由系统强制执行的，而不是被管理者授权的操作。 </vt:lpstr>
      <vt:lpstr>　　4. 信息流控制(information flow control)模型 　　许多信息的泄密并非源于访问控制自身的问题，而是因为未对系统中的信息流动进行限制。为此在一个完善的保护系统中，还增加了一个信息流控制模型。它是对访问矩阵模型的补充，用于监管信息在系统中流通的有效路径，控制信息流从一个实体沿着安全途径流向另一实体。 </vt:lpstr>
      <vt:lpstr>　　在该模型中对信息的流动做出如下两项规定： 　　(1) 不能上读。 　　(2) 不能下写。 </vt:lpstr>
      <vt:lpstr>PowerPoint 演示文稿</vt:lpstr>
      <vt:lpstr>12.6.2  可信计算基TCB(Trusted Computing Base)  　　1. 可信计算基的功能 　　一个典型的可信计算基在硬件方面与一般计算机系统相似，只是少了些不影响安全性的I/O设备；在TCB中应配置OS最核心的功能，如进程创建、进程切换、内存映射以及部分文件管理和设备管理功能。 </vt:lpstr>
      <vt:lpstr>PowerPoint 演示文稿</vt:lpstr>
      <vt:lpstr> 　　2. 安全核心数据库 　　为了对用户的访问进行安全控制，在TCB中配置了一个安全核心数据库。在数据库内放入许多与安全有关的信息。其中最主要的是如下两个控制模型： 　　(1) 访问控制模型，用于实现对用户访问文件的控制，其中列出了每个主体的访问权限和每个对象的保护属性。 　　(2) 信息流控制模型，用于控制信息流从一个实体沿着安全的途经流向另一个实体。　</vt:lpstr>
      <vt:lpstr>　　3. 访问监视器 　　访问监视器是TCB中的一个重要组成部分，它基于主体和被访问对象的安全参数来控制主体对该对象的访问，实现有效的安全接入控制。访问监视器与安全核心数据库相连接，如图12-11所示。访问监视器具有以下特性： 　　(1) 完全仲裁。 　　(2) 隔离。 　　(3) 可证实性。</vt:lpstr>
      <vt:lpstr>12.6.3  设计安全操作系统的原则    　　1. 微内核原则 　　我们这里所说的微内核(通常将它们称为安全内核)，与前面所说的微内核有着某些相似之处，主要表现为：首先它们都非常小，易于保证它们的正确性；其次它们都采用了策略与机制分离原则，即仅将机制部分放入安全内核中，而将策略部分放在内核的外面。</vt:lpstr>
      <vt:lpstr>　　2. 策略与机制分离原则 　　前面提到了策略与机制的分离原则。在设计安全内核时同样应当采用策略与机制分离原则，以减小安全内核的大小和增加系统的灵活性。安全策略规定系统要达到的特定安全目标是由设计者或管理员来确定的，应将它放在安全内核外部。机制是完成特定安全策略的方法，由一组具体实现保护功能的软件或硬件实现，应将它放入安全内核中。</vt:lpstr>
      <vt:lpstr>　　3. 安全入口原则 　　在通常的微内核中，都采用了C/S模式，微内核与所有的服务器之间都存在着接口，因此可以通过多种途径进入微内核，这也就为保障OS的安全增加了困难。而在安全系统中为确保安全内核的安全，在安全内核与其它部分之间，如与其它的硬件、系统和用户软件等之间，只提供唯一的安全接口，凡是要进入安全内核进行访问者，都必须接受严格的安全检查，任何逃避检查的企图都是不能得逞的。</vt:lpstr>
      <vt:lpstr>　　4. 分离原则 　　可用多种方法来将一个用户进程与其他用户进程进行隔离，主要分离方法有： 　　(1) 物理分离。 　　(2) 时间分离。 　　(3) 密码分离。 　　(4) 逻辑分离。</vt:lpstr>
      <vt:lpstr>　　5. 部分硬件实现原则 　　在安全内核中有一部分须用硬件实现，其原因可归结如下： 　　(1) 提高处理速度。 　　(2) 确保系统的安全性。</vt:lpstr>
      <vt:lpstr>　　6. 分层设计原则 　　如上所述，一个安全的计算机系统至少由四层组成：最低层是硬件，次低层是安全内核，第三层是OS，最高层是用户。其中每一层又都可分为若干个层次。安全保护机制在满足要求的情况下，应力求简单一致，并将它的一部分放入到系统的安全内核中，把整个安全内核作为OS的底层，使其最接近硬件。</vt:lpstr>
      <vt:lpstr>　　　　　　习    题   　　1. 系统安全性的主要目标是什么?  　　2. 系统安全性的复杂性表现在哪几个方面?  　　3. 对系统安全性的威胁有哪几种类型?  　　4. 可信任计算机系统评价标准将计算机系统的安全度分为哪几个等级?  　　5. 何谓对称加密算法和非对称加密算法?  　　6. 什么是易位法和置换算法? 试举例说明置换算法。</vt:lpstr>
      <vt:lpstr>　　7. 试说明非对称加密算法的主要特点。 　　8. 试说明保密数据签名的加密和解密方式。 　　9. 数字证明书的作用是什么? 用一例来说明数字证明书的申请、发放和使用过程。 　　10. 可利用哪几种方式来确定用户身份的真实性?  　　11. 在基于口令机制的认证技术中，通常应满足哪些要求?  　　12. 试说明一种对加密口令进行验证的方法。 　　13. 基于物理标志的认证技术又可细分为哪几种?  　　14. 智能卡可分为哪几种类型? 这些是否都可用于基于用户持有物的认证技术中? </vt:lpstr>
      <vt:lpstr>　　15. 被选用的生理标志应具有哪几个条件? 请列举几种常用的生理标志。 　　16. 对生物识别系统的要求有哪些? 一个生物识别系统通常是由哪儿部分组成?  　　17. 早期常采用的内部攻击方式有哪几种?  　　18. 何谓逻辑炸弹? 较常用的引爆条件有哪些?  　　19. 何谓陷阱门和特洛伊木马? 试举例说明之。 　　20. 何谓缓冲区溢出? 攻击者如何利用缓冲区溢出进行攻击?  　　21. 什么是病毒和蠕虫? 它们之间有何异同处?  </vt:lpstr>
      <vt:lpstr>　　22. 什么是移动代码? 为什么说在应用程序中包含了移动代码就可能不安全?  　　23. 计算机病毒的特征是什么? 它与一般的程序有何区别?  　　24. 计算机病毒有哪几种类型? 试简单说明之。 　　25. 什么是文件型病毒? 试说明文件型病毒对文件的感染方式。 　　26. 病毒设计者采取了哪几种隐藏方式来让病毒逃避检测?  　　27. 用户可采用哪些方法来预防病毒?  　　28. 试说明基于病毒数据库的病毒检测方法。</vt:lpstr>
    </vt:vector>
  </TitlesOfParts>
  <Company>西安火炬电脑公司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廖革元</cp:lastModifiedBy>
  <cp:revision>43</cp:revision>
  <dcterms:created xsi:type="dcterms:W3CDTF">2004-03-24T08:17:56Z</dcterms:created>
  <dcterms:modified xsi:type="dcterms:W3CDTF">2016-05-16T08:39:26Z</dcterms:modified>
</cp:coreProperties>
</file>